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1"/>
  </p:notesMasterIdLst>
  <p:handoutMasterIdLst>
    <p:handoutMasterId r:id="rId32"/>
  </p:handoutMasterIdLst>
  <p:sldIdLst>
    <p:sldId id="256" r:id="rId2"/>
    <p:sldId id="331" r:id="rId3"/>
    <p:sldId id="330" r:id="rId4"/>
    <p:sldId id="257" r:id="rId5"/>
    <p:sldId id="376" r:id="rId6"/>
    <p:sldId id="336" r:id="rId7"/>
    <p:sldId id="289" r:id="rId8"/>
    <p:sldId id="366" r:id="rId9"/>
    <p:sldId id="333" r:id="rId10"/>
    <p:sldId id="334" r:id="rId11"/>
    <p:sldId id="337" r:id="rId12"/>
    <p:sldId id="350" r:id="rId13"/>
    <p:sldId id="318" r:id="rId14"/>
    <p:sldId id="347" r:id="rId15"/>
    <p:sldId id="338" r:id="rId16"/>
    <p:sldId id="339" r:id="rId17"/>
    <p:sldId id="348" r:id="rId18"/>
    <p:sldId id="341" r:id="rId19"/>
    <p:sldId id="378" r:id="rId20"/>
    <p:sldId id="379" r:id="rId21"/>
    <p:sldId id="319" r:id="rId22"/>
    <p:sldId id="342" r:id="rId23"/>
    <p:sldId id="380" r:id="rId24"/>
    <p:sldId id="343" r:id="rId25"/>
    <p:sldId id="345" r:id="rId26"/>
    <p:sldId id="316" r:id="rId27"/>
    <p:sldId id="346" r:id="rId28"/>
    <p:sldId id="349" r:id="rId29"/>
    <p:sldId id="296" r:id="rId30"/>
  </p:sldIdLst>
  <p:sldSz cx="9144000" cy="6858000" type="screen4x3"/>
  <p:notesSz cx="6797675" cy="99282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51C4"/>
    <a:srgbClr val="755FC5"/>
    <a:srgbClr val="7194B3"/>
    <a:srgbClr val="6777BD"/>
    <a:srgbClr val="0042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3" autoAdjust="0"/>
    <p:restoredTop sz="99855" autoAdjust="0"/>
  </p:normalViewPr>
  <p:slideViewPr>
    <p:cSldViewPr>
      <p:cViewPr varScale="1">
        <p:scale>
          <a:sx n="86" d="100"/>
          <a:sy n="86" d="100"/>
        </p:scale>
        <p:origin x="6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2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r">
              <a:defRPr sz="1200"/>
            </a:lvl1pPr>
          </a:lstStyle>
          <a:p>
            <a:pPr>
              <a:defRPr/>
            </a:pPr>
            <a:fld id="{98670C7C-DB48-4583-972A-96CDEF0E3261}" type="datetimeFigureOut">
              <a:rPr lang="pt-BR"/>
              <a:pPr>
                <a:defRPr/>
              </a:pPr>
              <a:t>11/04/2023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2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r">
              <a:defRPr sz="1200"/>
            </a:lvl1pPr>
          </a:lstStyle>
          <a:p>
            <a:pPr>
              <a:defRPr/>
            </a:pPr>
            <a:fld id="{E8379AC8-F703-4512-A906-D09DF145E1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114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320" y="2"/>
            <a:ext cx="2945766" cy="497126"/>
          </a:xfrm>
          <a:prstGeom prst="rect">
            <a:avLst/>
          </a:prstGeom>
        </p:spPr>
        <p:txBody>
          <a:bodyPr vert="horz" lIns="94808" tIns="47404" rIns="94808" bIns="4740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EB512B4-B82A-4D83-8DA4-94D3AF239FFD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8" tIns="47404" rIns="94808" bIns="47404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04" y="4717138"/>
            <a:ext cx="5436868" cy="4466192"/>
          </a:xfrm>
          <a:prstGeom prst="rect">
            <a:avLst/>
          </a:prstGeom>
        </p:spPr>
        <p:txBody>
          <a:bodyPr vert="horz" lIns="94808" tIns="47404" rIns="94808" bIns="47404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320" y="9429513"/>
            <a:ext cx="2945766" cy="497125"/>
          </a:xfrm>
          <a:prstGeom prst="rect">
            <a:avLst/>
          </a:prstGeom>
        </p:spPr>
        <p:txBody>
          <a:bodyPr vert="horz" lIns="94808" tIns="47404" rIns="94808" bIns="4740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21A113-FF4F-4611-9149-7EE7D59BB10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15538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2" descr="C:\Users\Arthur\AppData\Local\Microsoft\Windows\Temporary Internet Files\Content.Outlook\G1EE79AL\BrasãonovoPrefeitura da Cida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15888"/>
            <a:ext cx="240823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10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CD7A8E0-9F77-443E-A039-5119F123181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0C3B4-0044-4DBC-9CAD-5D0B309CC72B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2CC73-73AE-4082-AEC5-ECA8045017A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784B7-2715-46D3-8A4F-91BB371FD0E7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9D716-AA43-4983-AC5D-5FD7BAFBB0F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9" descr="C:\Users\fu0448\Desktop\_NOVO Brasao Prefeitura e 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50" y="0"/>
            <a:ext cx="97155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36904" cy="814536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43740" y="1628800"/>
            <a:ext cx="8153400" cy="4495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A5588-279B-4CC1-9FAC-2E54E6DCD084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B9EA81-56FB-4559-B37D-C859090B6DE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tângu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7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07B0D-99E0-4B47-90B8-8E8FCE5EA237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CE897D9-BD09-4C61-A537-91B2271B40D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9E405BC-D90C-46F2-894B-0DE9254ED25F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Número de Slide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1DD8AD1-FA6A-4D13-B524-A8A073F5E59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7" name="Espaço Reservado para Rodapé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7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71D0C81-DA16-45E8-9E6B-3DAC26FD78FD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8" name="Espaço Reservado para Número de Slid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249949F-3665-475C-A014-8D7615D26CB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9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6795C-20FE-42A1-97AA-65C1F6573411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E2E3C-B98D-4EB4-9A19-2DFC67D98D0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C484F-B813-4FB6-AB55-EEC3F5DBC57F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D6496FA-1B90-4642-B629-6C10911F899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B6C2B-C8AF-41FC-B427-C394838CF52B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0C100-6E7C-498C-BF8F-41871400FB0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tângu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tângu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9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F58620-436E-4740-9388-FF341FBB5C5E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10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1F72FA89-0CAF-451F-8823-AE62BB9B13E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11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7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3E404B-EA1E-4C89-8256-C99CD4B87054}" type="datetimeFigureOut">
              <a:rPr lang="pt-BR"/>
              <a:pPr>
                <a:defRPr/>
              </a:pPr>
              <a:t>11/04/2023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tângu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tângu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1761A3-900E-4D61-9CC1-BDD307BA95D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66" r:id="rId6"/>
    <p:sldLayoutId id="2147484074" r:id="rId7"/>
    <p:sldLayoutId id="2147484067" r:id="rId8"/>
    <p:sldLayoutId id="2147484075" r:id="rId9"/>
    <p:sldLayoutId id="2147484068" r:id="rId10"/>
    <p:sldLayoutId id="214748407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3645024"/>
            <a:ext cx="8642350" cy="187245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600" b="1" dirty="0">
                <a:solidFill>
                  <a:schemeClr val="tx2">
                    <a:lumMod val="10000"/>
                  </a:schemeClr>
                </a:solidFill>
              </a:rPr>
              <a:t>Secretaria dE Saúde  </a:t>
            </a:r>
            <a:br>
              <a:rPr lang="pt-BR" sz="3600" b="1" dirty="0">
                <a:solidFill>
                  <a:schemeClr val="tx2">
                    <a:lumMod val="10000"/>
                  </a:schemeClr>
                </a:solidFill>
              </a:rPr>
            </a:br>
            <a:r>
              <a:rPr lang="pt-BR" sz="3200" b="1" dirty="0">
                <a:solidFill>
                  <a:schemeClr val="tx1"/>
                </a:solidFill>
              </a:rPr>
              <a:t>Programação ANUAL DE SAÚDE 2023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4302FE3-69C8-FF60-7153-9F7112C07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352800"/>
            <a:ext cx="152400" cy="152400"/>
          </a:xfrm>
          <a:prstGeom prst="rect">
            <a:avLst/>
          </a:prstGeom>
        </p:spPr>
      </p:pic>
      <p:sp>
        <p:nvSpPr>
          <p:cNvPr id="7" name="Subtítulo 2">
            <a:extLst>
              <a:ext uri="{FF2B5EF4-FFF2-40B4-BE49-F238E27FC236}">
                <a16:creationId xmlns:a16="http://schemas.microsoft.com/office/drawing/2014/main" xmlns="" id="{56D843D9-A5B6-A1FC-38AF-39823E016813}"/>
              </a:ext>
            </a:extLst>
          </p:cNvPr>
          <p:cNvSpPr txBox="1">
            <a:spLocks/>
          </p:cNvSpPr>
          <p:nvPr/>
        </p:nvSpPr>
        <p:spPr bwMode="auto">
          <a:xfrm>
            <a:off x="2555776" y="6093296"/>
            <a:ext cx="6705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 marL="0" indent="0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BR" b="1" dirty="0">
                <a:solidFill>
                  <a:schemeClr val="tx1"/>
                </a:solidFill>
              </a:rPr>
              <a:t>Aprovada pelo CMS em 12/04/2022, e submetida a revisão em 12/04/2023                                                                                                             </a:t>
            </a:r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xmlns="" id="{E636F028-07F7-59D7-AD96-98E1C6136E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864096"/>
          </a:xfrm>
          <a:solidFill>
            <a:srgbClr val="7194B3"/>
          </a:solidFill>
        </p:spPr>
        <p:txBody>
          <a:bodyPr>
            <a:normAutofit fontScale="70000" lnSpcReduction="20000"/>
          </a:bodyPr>
          <a:lstStyle/>
          <a:p>
            <a:pPr marL="1343025" indent="-1343025" fontAlgn="auto">
              <a:spcAft>
                <a:spcPts val="0"/>
              </a:spcAft>
              <a:buNone/>
              <a:defRPr/>
            </a:pPr>
            <a:r>
              <a:rPr lang="pt-BR" b="1" dirty="0"/>
              <a:t>DIRETRIZ Nº 2 - Ampliar e aprimorar o acesso à atenção especializada, para assegurar a integralidade e resolutividade do sistema.</a:t>
            </a: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5" y="2068240"/>
            <a:ext cx="8424863" cy="29238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2.3</a:t>
            </a:r>
            <a:r>
              <a:rPr lang="pt-BR" sz="1600" dirty="0">
                <a:latin typeface="Calibri" panose="020F0502020204030204" pitchFamily="34" charset="0"/>
              </a:rPr>
              <a:t> - AMPLIAR E QUALIFICAR AS AÇÕES DE PREVENÇÃO E DE ATENÇÃO ÀS IST/AIDS E OUTRAS DOENÇAS DE TRANSMISSÃO PERSISTENTE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4 programas estratégicos </a:t>
            </a:r>
            <a:r>
              <a:rPr lang="pt-BR" sz="1600" dirty="0">
                <a:latin typeface="Calibri" panose="020F0502020204030204" pitchFamily="34" charset="0"/>
              </a:rPr>
              <a:t>voltados para a doenças de transmissão persistente: TB, Hansen, Hepatite e HIV;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32 vagas </a:t>
            </a:r>
            <a:r>
              <a:rPr lang="pt-BR" sz="1600" dirty="0">
                <a:latin typeface="Calibri" panose="020F0502020204030204" pitchFamily="34" charset="0"/>
              </a:rPr>
              <a:t>em instituições de acolhimento para portadores de HIV;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as </a:t>
            </a:r>
            <a:r>
              <a:rPr lang="pt-BR" sz="1600" b="1" dirty="0">
                <a:latin typeface="Calibri" panose="020F0502020204030204" pitchFamily="34" charset="0"/>
              </a:rPr>
              <a:t>4 ações previstas no Plano de Ações e Metas em IST/AIDS</a:t>
            </a:r>
            <a:r>
              <a:rPr lang="pt-BR" sz="1600" dirty="0">
                <a:latin typeface="Calibri" panose="020F0502020204030204" pitchFamily="34" charset="0"/>
              </a:rPr>
              <a:t>: oferta de insumos de prevenção, oferta de material educativo, fornecimento de fórmula infantil e exames de testagem;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Implementar </a:t>
            </a:r>
            <a:r>
              <a:rPr lang="pt-BR" sz="1600" b="1" dirty="0">
                <a:latin typeface="Calibri" panose="020F0502020204030204" pitchFamily="34" charset="0"/>
              </a:rPr>
              <a:t>Plano de Ações voltadas à População LGBTQIA+.</a:t>
            </a:r>
          </a:p>
        </p:txBody>
      </p:sp>
    </p:spTree>
    <p:extLst>
      <p:ext uri="{BB962C8B-B14F-4D97-AF65-F5344CB8AC3E}">
        <p14:creationId xmlns:p14="http://schemas.microsoft.com/office/powerpoint/2010/main" val="150890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41668" y="116632"/>
            <a:ext cx="7815211" cy="914400"/>
          </a:xfrm>
          <a:noFill/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596" y="836712"/>
            <a:ext cx="8388226" cy="792435"/>
          </a:xfrm>
          <a:solidFill>
            <a:srgbClr val="7194B3"/>
          </a:solidFill>
        </p:spPr>
        <p:txBody>
          <a:bodyPr>
            <a:normAutofit fontScale="62500" lnSpcReduction="2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b="1" dirty="0"/>
              <a:t>DIRETRIZ Nº 3 - Integrar e qualificar as Políticas de Atenção Pré-Hospitalar e Hospitalar às demais diretrizes do sistema de Saúde do Município.</a:t>
            </a: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41668" y="1628800"/>
            <a:ext cx="8375154" cy="467820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3.1</a:t>
            </a:r>
            <a:r>
              <a:rPr lang="pt-BR" sz="1600" dirty="0">
                <a:latin typeface="Calibri" panose="020F0502020204030204" pitchFamily="34" charset="0"/>
              </a:rPr>
              <a:t> - IMPLEMENTAR O PROCESSO DE REESTRUTURAÇÃO DA ASSISTÊNCIA HOSPITALAR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Inaugurar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Hospital da Mulher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Implantar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41 novos leitos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no Hospital da Mulher;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Implantar o </a:t>
            </a:r>
            <a:r>
              <a:rPr lang="pt-BR" sz="1600" b="1" dirty="0">
                <a:latin typeface="Calibri" panose="020F0502020204030204" pitchFamily="34" charset="0"/>
              </a:rPr>
              <a:t>Ambulatório de Alta Resolutividade em Mastologia </a:t>
            </a:r>
            <a:r>
              <a:rPr lang="pt-BR" sz="1600" dirty="0">
                <a:latin typeface="Calibri" panose="020F0502020204030204" pitchFamily="34" charset="0"/>
              </a:rPr>
              <a:t>no novo Hospital da Mulher;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funcionamento o</a:t>
            </a:r>
            <a:r>
              <a:rPr lang="pt-BR" sz="1600" b="1" dirty="0">
                <a:latin typeface="Calibri" panose="020F0502020204030204" pitchFamily="34" charset="0"/>
              </a:rPr>
              <a:t> Serviço de Radioterapia do Hospital Anchieta;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</a:t>
            </a:r>
            <a:r>
              <a:rPr lang="pt-BR" sz="1600" b="1" dirty="0">
                <a:latin typeface="Calibri" panose="020F0502020204030204" pitchFamily="34" charset="0"/>
              </a:rPr>
              <a:t> Centro Integrado de AVC;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15 leitos de Psiquiatria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em hospital geral (HU);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Renovar e recuperar equipamentos médico hospitalares conforme a necessidade;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</a:t>
            </a:r>
            <a:r>
              <a:rPr lang="pt-BR" sz="1600" b="1" dirty="0">
                <a:latin typeface="Calibri" panose="020F0502020204030204" pitchFamily="34" charset="0"/>
              </a:rPr>
              <a:t> 6 equipes de atenção domiciliar;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em funcionamento os hospitais Hospital de Clínicas, Hospital de Urgência, Hospital Anchieta e Hospital da Mulher</a:t>
            </a:r>
            <a:r>
              <a:rPr lang="pt-BR" sz="1600" dirty="0">
                <a:latin typeface="Calibri" pitchFamily="34" charset="0"/>
              </a:rPr>
              <a:t>, garantindo 100% de manutenção predial e de equipamentos, assegurando recursos humanos e materiais para a plena operação assistencial e administrativa.</a:t>
            </a:r>
          </a:p>
        </p:txBody>
      </p:sp>
    </p:spTree>
    <p:extLst>
      <p:ext uri="{BB962C8B-B14F-4D97-AF65-F5344CB8AC3E}">
        <p14:creationId xmlns:p14="http://schemas.microsoft.com/office/powerpoint/2010/main" val="184979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441668" y="188640"/>
            <a:ext cx="7815211" cy="914400"/>
          </a:xfrm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38261" y="908720"/>
            <a:ext cx="8388226" cy="792435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300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35132" y="1844824"/>
            <a:ext cx="8375154" cy="42165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3.1</a:t>
            </a:r>
            <a:r>
              <a:rPr lang="pt-BR" sz="1600" dirty="0">
                <a:latin typeface="Calibri" panose="020F0502020204030204" pitchFamily="34" charset="0"/>
              </a:rPr>
              <a:t> - IMPLEMENTAR O PROCESSO DE REESTRUTURAÇÃO DA ASSISTÊNCIA HOSPITALAR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“Hospital sem papel” no âmbito do Complexo Hospitalar Municipal;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sistema de custos por procedimento no âmbito do Complexo Hospitalar Municipal, totalizando 4 procedimentos com análise de custo concluída;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 </a:t>
            </a:r>
            <a:r>
              <a:rPr lang="pt-BR" sz="1600" dirty="0">
                <a:latin typeface="Calibri" pitchFamily="34" charset="0"/>
              </a:rPr>
              <a:t>Manter a contratação de </a:t>
            </a:r>
            <a:r>
              <a:rPr lang="pt-BR" sz="1600" b="1" dirty="0">
                <a:latin typeface="Calibri" pitchFamily="34" charset="0"/>
              </a:rPr>
              <a:t>serviços hospitalares de cuidados prolongados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Monitorar </a:t>
            </a:r>
            <a:r>
              <a:rPr lang="pt-BR" sz="1600" b="1" dirty="0">
                <a:latin typeface="Calibri" pitchFamily="34" charset="0"/>
              </a:rPr>
              <a:t>metas e parâmetros de serviços contratualizados </a:t>
            </a:r>
            <a:r>
              <a:rPr lang="pt-BR" sz="1600" dirty="0">
                <a:latin typeface="Calibri" pitchFamily="34" charset="0"/>
              </a:rPr>
              <a:t>do SUS em Cuidados Prolongados (relatórios mensais);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</a:rPr>
              <a:t>  </a:t>
            </a:r>
            <a:r>
              <a:rPr lang="pt-BR" sz="1600" dirty="0">
                <a:latin typeface="Calibri" panose="020F0502020204030204" pitchFamily="34" charset="0"/>
              </a:rPr>
              <a:t>Manter em atividade o </a:t>
            </a:r>
            <a:r>
              <a:rPr lang="pt-BR" sz="1600" b="1" dirty="0">
                <a:latin typeface="Calibri" panose="020F0502020204030204" pitchFamily="34" charset="0"/>
              </a:rPr>
              <a:t>PAVAS - Programa de Atenção às Vítimas de Violência e Abuso Sexual</a:t>
            </a:r>
            <a:r>
              <a:rPr lang="pt-BR" sz="1600" dirty="0">
                <a:latin typeface="Calibri" panose="020F0502020204030204" pitchFamily="34" charset="0"/>
              </a:rPr>
              <a:t> no CAISM/HOSPITAL DA MULHER;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 Assegurar a </a:t>
            </a:r>
            <a:r>
              <a:rPr lang="pt-BR" sz="1600" b="1" dirty="0">
                <a:latin typeface="Calibri" panose="020F0502020204030204" pitchFamily="34" charset="0"/>
              </a:rPr>
              <a:t>disponibilidade de leitos de enfermaria e de UTI </a:t>
            </a:r>
            <a:r>
              <a:rPr lang="pt-BR" sz="1600" dirty="0">
                <a:latin typeface="Calibri" panose="020F0502020204030204" pitchFamily="34" charset="0"/>
              </a:rPr>
              <a:t>nas unidades hospitalares,  destinados a casos graves suspeitos e confirmados de Covid, </a:t>
            </a:r>
            <a:r>
              <a:rPr lang="pt-BR" sz="1600" b="1" dirty="0">
                <a:latin typeface="Calibri" panose="020F0502020204030204" pitchFamily="34" charset="0"/>
              </a:rPr>
              <a:t>condicionados à situação epidemiológica vigente</a:t>
            </a:r>
          </a:p>
        </p:txBody>
      </p:sp>
    </p:spTree>
    <p:extLst>
      <p:ext uri="{BB962C8B-B14F-4D97-AF65-F5344CB8AC3E}">
        <p14:creationId xmlns:p14="http://schemas.microsoft.com/office/powerpoint/2010/main" val="3912603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395536" y="52757"/>
            <a:ext cx="7815211" cy="914400"/>
          </a:xfrm>
          <a:noFill/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496944" cy="792088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631011"/>
            <a:ext cx="8496943" cy="32316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3.2</a:t>
            </a:r>
            <a:r>
              <a:rPr lang="pt-BR" sz="1600" dirty="0">
                <a:latin typeface="Calibri" panose="020F0502020204030204" pitchFamily="34" charset="0"/>
              </a:rPr>
              <a:t> - QUALIFICAR E FORTALECER A REDE DE ATENÇÃO PRÉ-HOSPITALAR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Concluir a obra da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UPA Silvina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Iniciar a construção da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UPA União/Alvarenga;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 Iniciar a construção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UPA Botujuru (antiga UPA Demarchi/Batistini);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em funcionamento a estrutura física e de equipamentos das UPAS e dos veículos do SAMU</a:t>
            </a:r>
            <a:r>
              <a:rPr lang="pt-BR" sz="1600" dirty="0">
                <a:latin typeface="Calibri" pitchFamily="34" charset="0"/>
              </a:rPr>
              <a:t>, garantindo 100% de manutenção predial e de equipamentos, assegurando ainda recursos humanos e materiais para a plena operação assistencial;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contrato de locação de ambulâncias para </a:t>
            </a:r>
            <a:r>
              <a:rPr lang="pt-BR" sz="1600" b="1" dirty="0">
                <a:latin typeface="Calibri" pitchFamily="34" charset="0"/>
              </a:rPr>
              <a:t>Transporte Inter Hospitalar (TIH);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Monitorar os protocolos </a:t>
            </a:r>
            <a:r>
              <a:rPr lang="pt-BR" sz="1600" dirty="0">
                <a:latin typeface="Calibri" pitchFamily="34" charset="0"/>
              </a:rPr>
              <a:t>de Manchester, IAM e AVC</a:t>
            </a:r>
          </a:p>
        </p:txBody>
      </p:sp>
    </p:spTree>
    <p:extLst>
      <p:ext uri="{BB962C8B-B14F-4D97-AF65-F5344CB8AC3E}">
        <p14:creationId xmlns:p14="http://schemas.microsoft.com/office/powerpoint/2010/main" val="2100125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395536" y="52757"/>
            <a:ext cx="7815211" cy="914400"/>
          </a:xfrm>
        </p:spPr>
        <p:txBody>
          <a:bodyPr/>
          <a:lstStyle/>
          <a:p>
            <a:r>
              <a:rPr lang="pt-BR" sz="2400" b="1" dirty="0"/>
              <a:t>EIXO 3. ATENÇÃO HOSPITALAR E DE URGÊNCIAS 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836712"/>
            <a:ext cx="8496944" cy="792088"/>
          </a:xfrm>
          <a:solidFill>
            <a:srgbClr val="7194B3"/>
          </a:solidFill>
        </p:spPr>
        <p:txBody>
          <a:bodyPr>
            <a:normAutofit fontScale="85000"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/>
              <a:t>DIRETRIZ Nº 3 - Integrar e qualificar as Políticas de Atenção Pré-Hospitalar e Hospitalar às demais diretrizes do sistema de Saúde do Município.</a:t>
            </a:r>
            <a:endParaRPr lang="pt-BR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631011"/>
            <a:ext cx="8496943" cy="42780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3.2</a:t>
            </a:r>
            <a:r>
              <a:rPr lang="pt-BR" sz="1600" dirty="0">
                <a:latin typeface="Calibri" panose="020F0502020204030204" pitchFamily="34" charset="0"/>
              </a:rPr>
              <a:t> - QUALIFICAR E FORTALECER A REDE DE ATENÇÃO PRÉ-HOSPITALAR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Atualizar protocolos existentes  </a:t>
            </a:r>
            <a:r>
              <a:rPr lang="pt-BR" sz="1600" dirty="0">
                <a:latin typeface="Calibri" pitchFamily="34" charset="0"/>
              </a:rPr>
              <a:t>para atendimentos de urgência em adultos e crianças;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 </a:t>
            </a:r>
            <a:r>
              <a:rPr lang="pt-BR" sz="1600" b="1" dirty="0">
                <a:latin typeface="Calibri" pitchFamily="34" charset="0"/>
              </a:rPr>
              <a:t>treinamentos mensais </a:t>
            </a:r>
            <a:r>
              <a:rPr lang="pt-BR" sz="1600" dirty="0">
                <a:latin typeface="Calibri" pitchFamily="34" charset="0"/>
              </a:rPr>
              <a:t>promovidos pelo  Núcleo de Educação em Urgências – NEU 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Realizar </a:t>
            </a:r>
            <a:r>
              <a:rPr lang="pt-BR" sz="1600" b="1" dirty="0">
                <a:latin typeface="Calibri" pitchFamily="34" charset="0"/>
              </a:rPr>
              <a:t>01 simulado de múltiplas vitimas </a:t>
            </a:r>
            <a:r>
              <a:rPr lang="pt-BR" sz="1600" dirty="0">
                <a:latin typeface="Calibri" pitchFamily="34" charset="0"/>
              </a:rPr>
              <a:t>pelo SAMU;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 o serviço de </a:t>
            </a:r>
            <a:r>
              <a:rPr lang="pt-BR" sz="1600" b="1" dirty="0">
                <a:latin typeface="Calibri" pitchFamily="34" charset="0"/>
              </a:rPr>
              <a:t>Tele Eletrocardiografia </a:t>
            </a:r>
            <a:r>
              <a:rPr lang="pt-BR" sz="1600" dirty="0">
                <a:latin typeface="Calibri" pitchFamily="34" charset="0"/>
              </a:rPr>
              <a:t>nas UPAs;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Monitorar</a:t>
            </a:r>
            <a:r>
              <a:rPr lang="pt-BR" sz="1600" b="1" dirty="0">
                <a:latin typeface="Calibri" pitchFamily="34" charset="0"/>
              </a:rPr>
              <a:t> indicadores das UPAs, SAMU e Transporte Inter Hospitalar (TIH) por meio de relatórios mensais;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Manter</a:t>
            </a:r>
            <a:r>
              <a:rPr lang="pt-BR" sz="1600" b="1" dirty="0">
                <a:latin typeface="Calibri" pitchFamily="34" charset="0"/>
              </a:rPr>
              <a:t> Centro Integrado de Regulação Médica de Urgência (regulação hospitalar, SAMU e TIH);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Projeto Lean Health Care </a:t>
            </a:r>
            <a:r>
              <a:rPr lang="pt-BR" sz="1600" dirty="0">
                <a:latin typeface="Calibri" panose="020F0502020204030204" pitchFamily="34" charset="0"/>
              </a:rPr>
              <a:t>nas UPAs, PA e SAMU;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pt-BR" sz="1600" dirty="0">
                <a:latin typeface="Calibri" panose="020F0502020204030204" pitchFamily="34" charset="0"/>
              </a:rPr>
              <a:t>Assegurar a </a:t>
            </a:r>
            <a:r>
              <a:rPr lang="pt-BR" sz="1600" b="1" dirty="0">
                <a:latin typeface="Calibri" panose="020F0502020204030204" pitchFamily="34" charset="0"/>
              </a:rPr>
              <a:t>reorganização do fluxo de atendimento</a:t>
            </a:r>
            <a:r>
              <a:rPr lang="pt-BR" sz="1600" dirty="0">
                <a:latin typeface="Calibri" panose="020F0502020204030204" pitchFamily="34" charset="0"/>
              </a:rPr>
              <a:t> nas UPAs, PA,  SAMU e TIH para casos de sintomáticos respiratórios e </a:t>
            </a:r>
            <a:r>
              <a:rPr lang="pt-BR" sz="1600" b="1" dirty="0">
                <a:latin typeface="Calibri" panose="020F0502020204030204" pitchFamily="34" charset="0"/>
              </a:rPr>
              <a:t>salas específicas para isolamento</a:t>
            </a:r>
            <a:r>
              <a:rPr lang="pt-BR" sz="1600" dirty="0">
                <a:latin typeface="Calibri" panose="020F0502020204030204" pitchFamily="34" charset="0"/>
              </a:rPr>
              <a:t>, </a:t>
            </a:r>
            <a:r>
              <a:rPr lang="pt-BR" sz="1600" b="1" dirty="0">
                <a:latin typeface="Calibri" panose="020F0502020204030204" pitchFamily="34" charset="0"/>
              </a:rPr>
              <a:t>condicionado à situação epidemiológica vigente da Covid 19.</a:t>
            </a:r>
          </a:p>
        </p:txBody>
      </p:sp>
    </p:spTree>
    <p:extLst>
      <p:ext uri="{BB962C8B-B14F-4D97-AF65-F5344CB8AC3E}">
        <p14:creationId xmlns:p14="http://schemas.microsoft.com/office/powerpoint/2010/main" val="1242851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4750" y="764704"/>
            <a:ext cx="8286750" cy="719285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54750" y="1340768"/>
            <a:ext cx="8286750" cy="43704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Sistema de Tecnologia da Informação</a:t>
            </a:r>
            <a:r>
              <a:rPr lang="pt-BR" sz="1600" dirty="0">
                <a:latin typeface="Calibri" panose="020F0502020204030204" pitchFamily="34" charset="0"/>
              </a:rPr>
              <a:t> em 100% das unidades de saúde;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operação e aprimorar o </a:t>
            </a:r>
            <a:r>
              <a:rPr lang="pt-BR" sz="1600" b="1" dirty="0">
                <a:latin typeface="Calibri" panose="020F0502020204030204" pitchFamily="34" charset="0"/>
              </a:rPr>
              <a:t>“Aplicativo na Palma de Mão”</a:t>
            </a:r>
            <a:r>
              <a:rPr lang="pt-BR" sz="1600" dirty="0">
                <a:latin typeface="Calibri" panose="020F0502020204030204" pitchFamily="34" charset="0"/>
              </a:rPr>
              <a:t> para agendamento de consultas;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Aprimorar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o “Laboratório de Inovação do SUS”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na Secretaria de Saúde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o </a:t>
            </a:r>
            <a:r>
              <a:rPr lang="pt-BR" sz="1600" b="1" dirty="0">
                <a:latin typeface="Calibri" panose="020F0502020204030204" pitchFamily="34" charset="0"/>
              </a:rPr>
              <a:t>monitoramento do sistema CROSS </a:t>
            </a:r>
            <a:r>
              <a:rPr lang="pt-BR" sz="1600" dirty="0">
                <a:latin typeface="Calibri" panose="020F0502020204030204" pitchFamily="34" charset="0"/>
              </a:rPr>
              <a:t>na regulação hospitalar e ambulatorial com relatórios quadrimestrais;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</a:rPr>
              <a:t>Integrar 3 sistemas da rede de saúde municipal </a:t>
            </a:r>
            <a:r>
              <a:rPr lang="pt-BR" sz="1600" dirty="0">
                <a:latin typeface="Calibri" panose="020F0502020204030204" pitchFamily="34" charset="0"/>
              </a:rPr>
              <a:t>por meio da interoperabilidade;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Plataforma Digital de Telemedicina;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Manter a </a:t>
            </a:r>
            <a:r>
              <a:rPr lang="pt-BR" sz="1600" b="1" dirty="0">
                <a:latin typeface="Calibri" panose="020F0502020204030204" pitchFamily="34" charset="0"/>
              </a:rPr>
              <a:t>Central de Regulação Hospitalar </a:t>
            </a:r>
            <a:r>
              <a:rPr lang="pt-BR" sz="1600" dirty="0">
                <a:latin typeface="Calibri" panose="020F0502020204030204" pitchFamily="34" charset="0"/>
              </a:rPr>
              <a:t>com médicos 24h;</a:t>
            </a:r>
          </a:p>
        </p:txBody>
      </p:sp>
    </p:spTree>
    <p:extLst>
      <p:ext uri="{BB962C8B-B14F-4D97-AF65-F5344CB8AC3E}">
        <p14:creationId xmlns:p14="http://schemas.microsoft.com/office/powerpoint/2010/main" val="1335605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  <a:endParaRPr lang="pt-BR" sz="2400" dirty="0"/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8286750" cy="69190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79276" y="1296936"/>
            <a:ext cx="8286751" cy="51090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latin typeface="Calibri" panose="020F0502020204030204" pitchFamily="34" charset="0"/>
              </a:rPr>
              <a:t>relatórios mensais da Ouvidoria</a:t>
            </a:r>
            <a:r>
              <a:rPr lang="pt-BR" sz="1600" dirty="0">
                <a:latin typeface="Calibri" panose="020F0502020204030204" pitchFamily="34" charset="0"/>
              </a:rPr>
              <a:t>, com informações quantitativas e qualitativas para a gestão;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latin typeface="Calibri" panose="020F0502020204030204" pitchFamily="34" charset="0"/>
              </a:rPr>
              <a:t>relatórios quadrimestrais da Auditoria do SUS</a:t>
            </a:r>
            <a:r>
              <a:rPr lang="pt-BR" sz="1600" dirty="0">
                <a:latin typeface="Calibri" panose="020F0502020204030204" pitchFamily="34" charset="0"/>
              </a:rPr>
              <a:t>, em</a:t>
            </a:r>
            <a:r>
              <a:rPr lang="pt-BR" sz="1600" b="1" dirty="0">
                <a:latin typeface="Calibri" panose="020F0502020204030204" pitchFamily="34" charset="0"/>
              </a:rPr>
              <a:t> unidades próprias e nos prestadores</a:t>
            </a:r>
            <a:r>
              <a:rPr lang="pt-BR" sz="1600" dirty="0">
                <a:latin typeface="Calibri" panose="020F0502020204030204" pitchFamily="34" charset="0"/>
              </a:rPr>
              <a:t> conveniados e contratados;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7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programas de Residência Médica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;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e aprimorar aas atividades da </a:t>
            </a:r>
            <a:r>
              <a:rPr lang="pt-BR" sz="1600" b="1" dirty="0">
                <a:latin typeface="Calibri" panose="020F0502020204030204" pitchFamily="34" charset="0"/>
              </a:rPr>
              <a:t>Escola de Saúde no município;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Capacitar a Rede de Atenção à Saúde do município, nas </a:t>
            </a:r>
            <a:r>
              <a:rPr lang="pt-BR" sz="1600" b="1" dirty="0">
                <a:latin typeface="Calibri" panose="020F0502020204030204" pitchFamily="34" charset="0"/>
              </a:rPr>
              <a:t>4 Linhas de Cuidado: Diabetes Mellitus, Hipertensão Arterial Sistêmica, Materno Infantil e Doenças Respiratórias, por meio da Plataforma Vanzolini (EAD);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 </a:t>
            </a: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anose="020F0502020204030204" pitchFamily="34" charset="0"/>
              </a:rPr>
              <a:t>capacitação da rede de saúde municipal </a:t>
            </a:r>
            <a:r>
              <a:rPr lang="pt-BR" sz="1600" dirty="0">
                <a:latin typeface="Calibri" panose="020F0502020204030204" pitchFamily="34" charset="0"/>
              </a:rPr>
              <a:t>nos temas</a:t>
            </a:r>
            <a:r>
              <a:rPr lang="pt-BR" sz="1600" b="1" dirty="0">
                <a:latin typeface="Calibri" panose="020F0502020204030204" pitchFamily="34" charset="0"/>
              </a:rPr>
              <a:t>: Igualdade Racial e Violência contra a mulher;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Realizar a </a:t>
            </a:r>
            <a:r>
              <a:rPr lang="pt-BR" sz="1600" b="1" dirty="0">
                <a:latin typeface="Calibri" panose="020F0502020204030204" pitchFamily="34" charset="0"/>
              </a:rPr>
              <a:t>Mostra de Saúde;</a:t>
            </a:r>
            <a:endParaRPr lang="pt-BR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992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8" y="1268760"/>
            <a:ext cx="8286750" cy="53553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4.1</a:t>
            </a:r>
            <a:r>
              <a:rPr lang="pt-BR" sz="1600" dirty="0">
                <a:latin typeface="Calibri" panose="020F0502020204030204" pitchFamily="34" charset="0"/>
              </a:rPr>
              <a:t> - QUALIFICAR OS PROCESSOS DE GESTÃO DO SUS POR MEIO DE SOLUÇÕES TECNOLÓGICAS QUE PROMOVAM A ARTICULAÇÃO DA REDE ASSISTENCIAL E REGULAÇÃO DO ACESSO AOS SERVIÇOS DE SAÚDE COM AGILIDADE, E PROMOVER A EDUCAÇÃO PERMANENTE DOS PROFISSIONAIS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boletins periódicos </a:t>
            </a:r>
            <a:r>
              <a:rPr lang="pt-BR" sz="1600" b="1" dirty="0">
                <a:latin typeface="Calibri" panose="020F0502020204030204" pitchFamily="34" charset="0"/>
              </a:rPr>
              <a:t>de monitoramento </a:t>
            </a:r>
            <a:r>
              <a:rPr lang="pt-BR" sz="1600" dirty="0">
                <a:latin typeface="Calibri" panose="020F0502020204030204" pitchFamily="34" charset="0"/>
              </a:rPr>
              <a:t>da pandemia pela Covid,</a:t>
            </a:r>
            <a:r>
              <a:rPr lang="pt-BR" sz="1600" b="1" dirty="0">
                <a:latin typeface="Calibri" panose="020F0502020204030204" pitchFamily="34" charset="0"/>
              </a:rPr>
              <a:t> condicionados à situação epidemiológica vigente;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a </a:t>
            </a:r>
            <a:r>
              <a:rPr lang="pt-BR" sz="1600" b="1" dirty="0">
                <a:latin typeface="Calibri" pitchFamily="34" charset="0"/>
              </a:rPr>
              <a:t>manutenção predial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serviços essenciais</a:t>
            </a:r>
            <a:r>
              <a:rPr lang="pt-BR" sz="1600" dirty="0">
                <a:latin typeface="Calibri" pitchFamily="34" charset="0"/>
              </a:rPr>
              <a:t> de abastecimento de água, energia e telefonia do </a:t>
            </a:r>
            <a:r>
              <a:rPr lang="pt-BR" sz="1600" b="1" dirty="0">
                <a:latin typeface="Calibri" pitchFamily="34" charset="0"/>
              </a:rPr>
              <a:t>Departamento de Apoio à Gestão</a:t>
            </a:r>
            <a:r>
              <a:rPr lang="pt-BR" sz="1600" dirty="0">
                <a:latin typeface="Calibri" pitchFamily="34" charset="0"/>
              </a:rPr>
              <a:t>, assegurando </a:t>
            </a:r>
            <a:r>
              <a:rPr lang="pt-BR" sz="1600" b="1" dirty="0">
                <a:latin typeface="Calibri" pitchFamily="34" charset="0"/>
              </a:rPr>
              <a:t>recursos humanos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materiais </a:t>
            </a:r>
            <a:r>
              <a:rPr lang="pt-BR" sz="1600" dirty="0">
                <a:latin typeface="Calibri" pitchFamily="34" charset="0"/>
              </a:rPr>
              <a:t>para a plena operação assistencial e administrativa.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4.2</a:t>
            </a:r>
            <a:r>
              <a:rPr lang="pt-BR" sz="1600" dirty="0">
                <a:latin typeface="Calibri" panose="020F0502020204030204" pitchFamily="34" charset="0"/>
              </a:rPr>
              <a:t> - IMPLEMENTAÇÃO E MANUTENÇÃO DO ACESSO À ASSISTÊNCIA FARMACÊUTICA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</a:t>
            </a:r>
            <a:r>
              <a:rPr lang="pt-BR" sz="1600" b="1" dirty="0">
                <a:latin typeface="Calibri" panose="020F0502020204030204" pitchFamily="34" charset="0"/>
              </a:rPr>
              <a:t>Política Municipal de Assistência Farmacêutica</a:t>
            </a:r>
            <a:r>
              <a:rPr lang="pt-BR" sz="1600" dirty="0">
                <a:latin typeface="Calibri" panose="020F0502020204030204" pitchFamily="34" charset="0"/>
              </a:rPr>
              <a:t>, assegurando o acesso a medicamentos, insumos e demandas judiciais;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em funcionamento a </a:t>
            </a:r>
            <a:r>
              <a:rPr lang="pt-BR" sz="1600" b="1" dirty="0">
                <a:latin typeface="Calibri" panose="020F0502020204030204" pitchFamily="34" charset="0"/>
              </a:rPr>
              <a:t>Farmácia do CEAF </a:t>
            </a:r>
            <a:r>
              <a:rPr lang="pt-BR" sz="1600" dirty="0">
                <a:latin typeface="Calibri" panose="020F0502020204030204" pitchFamily="34" charset="0"/>
              </a:rPr>
              <a:t>no município;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monitoramento de diabéticos insulino dependentes </a:t>
            </a:r>
            <a:r>
              <a:rPr lang="pt-BR" sz="1600" dirty="0">
                <a:latin typeface="Calibri" panose="020F0502020204030204" pitchFamily="34" charset="0"/>
              </a:rPr>
              <a:t>por meio do sistema </a:t>
            </a:r>
            <a:r>
              <a:rPr lang="pt-BR" sz="1600" b="1" dirty="0" err="1">
                <a:latin typeface="Calibri" panose="020F0502020204030204" pitchFamily="34" charset="0"/>
              </a:rPr>
              <a:t>Glicocys</a:t>
            </a:r>
            <a:r>
              <a:rPr lang="pt-BR" sz="1600" b="1" dirty="0">
                <a:latin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Implantar a fitoterapia na rede municipal de saúde, de acordo com 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Nacional de Plantas Medicinais e Fitoterápicos do Ministério da Saúde,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como parte da política de Assistência Farmacêutica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107504" y="44624"/>
            <a:ext cx="7993063" cy="771525"/>
          </a:xfrm>
        </p:spPr>
        <p:txBody>
          <a:bodyPr/>
          <a:lstStyle/>
          <a:p>
            <a:r>
              <a:rPr lang="pt-BR" sz="2400" b="1" dirty="0"/>
              <a:t>EIXO 4. APRIMORAMENTO DA GESTÃO DO SUS</a:t>
            </a:r>
            <a:endParaRPr lang="pt-BR" sz="2400" dirty="0"/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20688"/>
            <a:ext cx="8286750" cy="69190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4 - Qualificar os processos de gestão do SUS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81940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59" y="2276872"/>
            <a:ext cx="8280919" cy="29238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5.1</a:t>
            </a:r>
            <a:r>
              <a:rPr lang="pt-BR" sz="1600" dirty="0">
                <a:latin typeface="Calibri" panose="020F0502020204030204" pitchFamily="34" charset="0"/>
              </a:rPr>
              <a:t> - QUALIFICAÇÃO DA GESTÃO PARTICIPATIVA E CONTROLE SOCIAL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 Realizar </a:t>
            </a:r>
            <a:r>
              <a:rPr lang="pt-BR" sz="1700" b="1" dirty="0">
                <a:latin typeface="Calibri" pitchFamily="34" charset="0"/>
              </a:rPr>
              <a:t>eleições para o Conselho Municipal de Saúde e Conselhos locais</a:t>
            </a:r>
            <a:r>
              <a:rPr lang="pt-BR" sz="1700" dirty="0">
                <a:latin typeface="Calibri" pitchFamily="34" charset="0"/>
              </a:rPr>
              <a:t>;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Realizar </a:t>
            </a:r>
            <a:r>
              <a:rPr lang="pt-BR" sz="1700" b="1" dirty="0">
                <a:latin typeface="Calibri" pitchFamily="34" charset="0"/>
              </a:rPr>
              <a:t>curso de capacitação de conselheiros de saúde</a:t>
            </a:r>
            <a:r>
              <a:rPr lang="pt-BR" sz="1700" dirty="0">
                <a:latin typeface="Calibri" pitchFamily="34" charset="0"/>
              </a:rPr>
              <a:t>; 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Realizar </a:t>
            </a:r>
            <a:r>
              <a:rPr lang="pt-BR" sz="1700" b="1" dirty="0">
                <a:latin typeface="Calibri" pitchFamily="34" charset="0"/>
              </a:rPr>
              <a:t>Conferência Municipal de Saúde</a:t>
            </a:r>
            <a:r>
              <a:rPr lang="pt-BR" sz="1700" dirty="0">
                <a:latin typeface="Calibri" pitchFamily="34" charset="0"/>
              </a:rPr>
              <a:t>;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Realizar </a:t>
            </a:r>
            <a:r>
              <a:rPr lang="pt-BR" sz="1700" b="1" dirty="0">
                <a:latin typeface="Calibri" pitchFamily="34" charset="0"/>
              </a:rPr>
              <a:t>reuniões quadrimestrais conjuntas </a:t>
            </a:r>
            <a:r>
              <a:rPr lang="pt-BR" sz="1700" dirty="0">
                <a:latin typeface="Calibri" pitchFamily="34" charset="0"/>
              </a:rPr>
              <a:t>entre Conselhos Locais e Conselho Municipal   de Saúde;</a:t>
            </a:r>
          </a:p>
          <a:p>
            <a:pPr marL="185738" indent="-185738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700" dirty="0">
                <a:latin typeface="Calibri" pitchFamily="34" charset="0"/>
              </a:rPr>
              <a:t> </a:t>
            </a: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link do Conselho Municipal de Saúde atualizado </a:t>
            </a:r>
            <a:r>
              <a:rPr lang="pt-BR" sz="1600" dirty="0">
                <a:latin typeface="Calibri" panose="020F0502020204030204" pitchFamily="34" charset="0"/>
              </a:rPr>
              <a:t>na home page da PMSBC para a divulgação de ações e documentos de interesse do Conselho.</a:t>
            </a:r>
          </a:p>
        </p:txBody>
      </p:sp>
      <p:sp>
        <p:nvSpPr>
          <p:cNvPr id="22531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8153400" cy="771525"/>
          </a:xfrm>
          <a:noFill/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5. GESTÃO PARTICIPATIVA E CONTROLE SOCIAL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22532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05728" y="1310333"/>
            <a:ext cx="8286750" cy="720080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5 - Assegurar e qualificar os processos de gestão participativa e o controle social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98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17235" y="2492896"/>
            <a:ext cx="8286750" cy="35702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6.1</a:t>
            </a:r>
            <a:r>
              <a:rPr lang="pt-BR" sz="1600" dirty="0">
                <a:latin typeface="Calibri" panose="020F0502020204030204" pitchFamily="34" charset="0"/>
              </a:rPr>
              <a:t> - APRIMORAR A CAPACIDADE GESTORA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a </a:t>
            </a:r>
            <a:r>
              <a:rPr lang="pt-BR" sz="1600" b="1" dirty="0">
                <a:latin typeface="Calibri" panose="020F0502020204030204" pitchFamily="34" charset="0"/>
              </a:rPr>
              <a:t>manutenção predial e serviços essenciais</a:t>
            </a:r>
            <a:r>
              <a:rPr lang="pt-BR" sz="1600" dirty="0">
                <a:latin typeface="Calibri" panose="020F0502020204030204" pitchFamily="34" charset="0"/>
              </a:rPr>
              <a:t> de abastecimento de água, energia e telefonia  do </a:t>
            </a:r>
            <a:r>
              <a:rPr lang="pt-BR" sz="1600" b="1" dirty="0">
                <a:latin typeface="Calibri" panose="020F0502020204030204" pitchFamily="34" charset="0"/>
              </a:rPr>
              <a:t>Gabinete da Secretaria de Saúde </a:t>
            </a:r>
            <a:r>
              <a:rPr lang="pt-BR" sz="1600" dirty="0">
                <a:latin typeface="Calibri" panose="020F0502020204030204" pitchFamily="34" charset="0"/>
              </a:rPr>
              <a:t>e </a:t>
            </a:r>
            <a:r>
              <a:rPr lang="pt-BR" sz="1600" b="1" dirty="0">
                <a:latin typeface="Calibri" panose="020F0502020204030204" pitchFamily="34" charset="0"/>
              </a:rPr>
              <a:t>Departamento de  Administração da Saúde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 a </a:t>
            </a:r>
            <a:r>
              <a:rPr lang="pt-BR" sz="1600" b="1" dirty="0">
                <a:latin typeface="Calibri" panose="020F0502020204030204" pitchFamily="34" charset="0"/>
              </a:rPr>
              <a:t>equipe de apoio administrativo </a:t>
            </a:r>
            <a:r>
              <a:rPr lang="pt-BR" sz="1600" dirty="0">
                <a:latin typeface="Calibri" panose="020F0502020204030204" pitchFamily="34" charset="0"/>
              </a:rPr>
              <a:t>do Gabinete da Secretaria de Saúde e  Departamento de Administração da Saúde;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fornecimento de insumos e materiais de uso geral  </a:t>
            </a:r>
            <a:r>
              <a:rPr lang="pt-BR" sz="1600" dirty="0">
                <a:latin typeface="Calibri" panose="020F0502020204030204" pitchFamily="34" charset="0"/>
              </a:rPr>
              <a:t>para as unidades da Secretaria de Saúde;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</a:rPr>
              <a:t>fornecimento de materiais médico-hospitalares </a:t>
            </a:r>
            <a:r>
              <a:rPr lang="pt-BR" sz="1600" dirty="0">
                <a:latin typeface="Calibri" panose="020F0502020204030204" pitchFamily="34" charset="0"/>
              </a:rPr>
              <a:t>para as unidades da Secretaria de Saúde;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contrato de locação de veículos, fornecimento de combustível e de transporte por meio de aplicativo</a:t>
            </a:r>
            <a:r>
              <a:rPr lang="pt-BR" sz="1600" dirty="0">
                <a:latin typeface="Calibri" panose="020F0502020204030204" pitchFamily="34" charset="0"/>
              </a:rPr>
              <a:t>,  para uso da Secretaria de Saúde;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063" cy="771525"/>
          </a:xfrm>
        </p:spPr>
        <p:txBody>
          <a:bodyPr/>
          <a:lstStyle/>
          <a:p>
            <a:r>
              <a:rPr lang="pt-BR" sz="2400" b="1" dirty="0"/>
              <a:t>EIXO 6. APOIO ADMINISTRATIVO 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17235" y="1125538"/>
            <a:ext cx="8286750" cy="1296144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6 - Prover recurso de apoio ao funcionamento dos serviços de saúde para o desempenho de suas atividades. Aperfeiçoar a eficiência na gestão e qualificar os instrumentos de monitoramento e avaliação.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89123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22712" y="1879511"/>
            <a:ext cx="8424738" cy="41004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MANTER A REDE DE ATENÇÃO BÁSICA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Iniciar a construção da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UBS Santa Terezinha (substituição) e UBS São Pedro II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Iniciar a obra da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</a:t>
            </a:r>
            <a:r>
              <a:rPr lang="pt-BR" sz="1600" b="1" dirty="0" err="1">
                <a:solidFill>
                  <a:srgbClr val="FF0000"/>
                </a:solidFill>
                <a:latin typeface="Calibri" pitchFamily="34" charset="0"/>
              </a:rPr>
              <a:t>Jd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pt-BR" sz="1600" b="1" dirty="0" err="1">
                <a:solidFill>
                  <a:srgbClr val="FF0000"/>
                </a:solidFill>
                <a:latin typeface="Calibri" pitchFamily="34" charset="0"/>
              </a:rPr>
              <a:t>Calux</a:t>
            </a:r>
            <a:endParaRPr lang="pt-BR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Iniciar a reforma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Vila União 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Iniciar a obra da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 UBS Jardim Petroni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Iniciar a obra da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Santa Cruz (substituição)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Implantar a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UBS São Pedro II provisória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  <a:cs typeface="+mn-cs"/>
              </a:rPr>
              <a:t>Realizar a </a:t>
            </a:r>
            <a:r>
              <a:rPr lang="pt-BR" sz="1600" b="1" dirty="0">
                <a:latin typeface="Calibri" pitchFamily="34" charset="0"/>
                <a:cs typeface="+mn-cs"/>
              </a:rPr>
              <a:t>manutenção predial </a:t>
            </a:r>
            <a:r>
              <a:rPr lang="pt-BR" sz="1600" dirty="0">
                <a:latin typeface="Calibri" pitchFamily="34" charset="0"/>
                <a:cs typeface="+mn-cs"/>
              </a:rPr>
              <a:t>e </a:t>
            </a:r>
            <a:r>
              <a:rPr lang="pt-BR" sz="1600" b="1" dirty="0">
                <a:latin typeface="Calibri" pitchFamily="34" charset="0"/>
                <a:cs typeface="+mn-cs"/>
              </a:rPr>
              <a:t>serviços essenciais</a:t>
            </a:r>
            <a:r>
              <a:rPr lang="pt-BR" sz="1600" dirty="0">
                <a:latin typeface="Calibri" pitchFamily="34" charset="0"/>
                <a:cs typeface="+mn-cs"/>
              </a:rPr>
              <a:t> de abastecimento de água, energia e telefonia nas unidades da Rede Básica de Saúde, </a:t>
            </a:r>
            <a:r>
              <a:rPr lang="pt-BR" sz="1600" dirty="0">
                <a:latin typeface="Calibri" pitchFamily="34" charset="0"/>
              </a:rPr>
              <a:t>assegurando </a:t>
            </a:r>
            <a:r>
              <a:rPr lang="pt-BR" sz="1600" b="1" dirty="0">
                <a:latin typeface="Calibri" pitchFamily="34" charset="0"/>
              </a:rPr>
              <a:t>recursos humanos </a:t>
            </a:r>
            <a:r>
              <a:rPr lang="pt-BR" sz="1600" dirty="0">
                <a:latin typeface="Calibri" pitchFamily="34" charset="0"/>
              </a:rPr>
              <a:t>e </a:t>
            </a:r>
            <a:r>
              <a:rPr lang="pt-BR" sz="1600" b="1" dirty="0">
                <a:latin typeface="Calibri" pitchFamily="34" charset="0"/>
              </a:rPr>
              <a:t>materiais </a:t>
            </a:r>
            <a:r>
              <a:rPr lang="pt-BR" sz="1600" dirty="0">
                <a:latin typeface="Calibri" pitchFamily="34" charset="0"/>
              </a:rPr>
              <a:t>para a plena operação assistencial e administrativa</a:t>
            </a:r>
            <a:r>
              <a:rPr lang="pt-BR" sz="1600" dirty="0">
                <a:latin typeface="Calibri" pitchFamily="34" charset="0"/>
                <a:cs typeface="+mn-cs"/>
              </a:rPr>
              <a:t>;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400" dirty="0">
              <a:latin typeface="Calibri" panose="020F0502020204030204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  <a:noFill/>
        </p:spPr>
        <p:txBody>
          <a:bodyPr/>
          <a:lstStyle/>
          <a:p>
            <a:r>
              <a:rPr lang="pt-BR" sz="2400" b="1" dirty="0"/>
              <a:t>EIXO 1 . ATENÇÃO  BÁSICA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Tx/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63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86995" y="2060848"/>
            <a:ext cx="8286750" cy="40318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6.1</a:t>
            </a:r>
            <a:r>
              <a:rPr lang="pt-BR" sz="1600" dirty="0">
                <a:latin typeface="Calibri" panose="020F0502020204030204" pitchFamily="34" charset="0"/>
              </a:rPr>
              <a:t> - APRIMORAR A CAPACIDADE GESTORA</a:t>
            </a:r>
            <a:endParaRPr lang="pt-BR" sz="1600" b="1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 </a:t>
            </a:r>
            <a:r>
              <a:rPr lang="pt-BR" sz="1600" b="1" dirty="0">
                <a:latin typeface="Calibri" panose="020F0502020204030204" pitchFamily="34" charset="0"/>
              </a:rPr>
              <a:t>Sistema de Gestão Financeira </a:t>
            </a:r>
            <a:r>
              <a:rPr lang="pt-BR" sz="1600" dirty="0">
                <a:latin typeface="Calibri" panose="020F0502020204030204" pitchFamily="34" charset="0"/>
              </a:rPr>
              <a:t>de recursos do BID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latin typeface="Calibri" panose="020F0502020204030204" pitchFamily="34" charset="0"/>
              </a:rPr>
              <a:t>Consultoria externa de Auditoria</a:t>
            </a:r>
            <a:r>
              <a:rPr lang="pt-BR" sz="1600" dirty="0">
                <a:latin typeface="Calibri" panose="020F0502020204030204" pitchFamily="34" charset="0"/>
              </a:rPr>
              <a:t> do Programa BID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latin typeface="Calibri" panose="020F0502020204030204" pitchFamily="34" charset="0"/>
              </a:rPr>
              <a:t>Consultoria externa de Avaliação de Impacto </a:t>
            </a:r>
            <a:r>
              <a:rPr lang="pt-BR" sz="1600" dirty="0">
                <a:latin typeface="Calibri" panose="020F0502020204030204" pitchFamily="34" charset="0"/>
              </a:rPr>
              <a:t>do programa BID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contratação de </a:t>
            </a:r>
            <a:r>
              <a:rPr lang="pt-BR" sz="1600" b="1" dirty="0">
                <a:latin typeface="Calibri" panose="020F0502020204030204" pitchFamily="34" charset="0"/>
              </a:rPr>
              <a:t>Consultoria externa de Avaliação Final </a:t>
            </a:r>
            <a:r>
              <a:rPr lang="pt-BR" sz="1600" dirty="0">
                <a:latin typeface="Calibri" panose="020F0502020204030204" pitchFamily="34" charset="0"/>
              </a:rPr>
              <a:t>do programa BID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 </a:t>
            </a:r>
            <a:r>
              <a:rPr lang="pt-BR" sz="1600" dirty="0">
                <a:latin typeface="Calibri" panose="020F0502020204030204" pitchFamily="34" charset="0"/>
              </a:rPr>
              <a:t>Concluir </a:t>
            </a:r>
            <a:r>
              <a:rPr lang="pt-BR" sz="1600" b="1" dirty="0">
                <a:latin typeface="Calibri" panose="020F0502020204030204" pitchFamily="34" charset="0"/>
              </a:rPr>
              <a:t>Estudo de Direitos Sexuais e Reprodutivos</a:t>
            </a:r>
            <a:r>
              <a:rPr lang="pt-BR" sz="1600" dirty="0">
                <a:latin typeface="Calibri" panose="020F0502020204030204" pitchFamily="34" charset="0"/>
              </a:rPr>
              <a:t> no âmbito do programa BID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</a:t>
            </a:r>
            <a:r>
              <a:rPr lang="pt-BR" sz="1600" b="1" dirty="0">
                <a:latin typeface="Calibri" panose="020F0502020204030204" pitchFamily="34" charset="0"/>
              </a:rPr>
              <a:t>mesas de negociação </a:t>
            </a:r>
            <a:r>
              <a:rPr lang="pt-BR" sz="1600" dirty="0">
                <a:latin typeface="Calibri" panose="020F0502020204030204" pitchFamily="34" charset="0"/>
              </a:rPr>
              <a:t>entre trabalhadores e gestores do SUS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anose="020F0502020204030204" pitchFamily="34" charset="0"/>
              </a:rPr>
              <a:t>processo seletivo público </a:t>
            </a:r>
            <a:r>
              <a:rPr lang="pt-BR" sz="1600" dirty="0">
                <a:latin typeface="Calibri" panose="020F0502020204030204" pitchFamily="34" charset="0"/>
              </a:rPr>
              <a:t>para a reposição de funções não assistenciais do quadro de trabalhadores da secretaria de saúde, conforme a necessidade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Concluir a implantação de </a:t>
            </a:r>
            <a:r>
              <a:rPr lang="pt-BR" sz="1600" b="1" dirty="0">
                <a:latin typeface="Calibri" panose="020F0502020204030204" pitchFamily="34" charset="0"/>
              </a:rPr>
              <a:t>câmeras para monitoramento da segurança </a:t>
            </a:r>
            <a:r>
              <a:rPr lang="pt-BR" sz="1600" dirty="0">
                <a:latin typeface="Calibri" panose="020F0502020204030204" pitchFamily="34" charset="0"/>
              </a:rPr>
              <a:t>em 70 unidades de saúde; </a:t>
            </a:r>
          </a:p>
        </p:txBody>
      </p:sp>
      <p:sp>
        <p:nvSpPr>
          <p:cNvPr id="20483" name="Título 1"/>
          <p:cNvSpPr>
            <a:spLocks noGrp="1"/>
          </p:cNvSpPr>
          <p:nvPr>
            <p:ph type="title"/>
          </p:nvPr>
        </p:nvSpPr>
        <p:spPr>
          <a:xfrm>
            <a:off x="251520" y="44624"/>
            <a:ext cx="7993063" cy="771525"/>
          </a:xfrm>
        </p:spPr>
        <p:txBody>
          <a:bodyPr/>
          <a:lstStyle/>
          <a:p>
            <a:r>
              <a:rPr lang="pt-BR" sz="2400" b="1" dirty="0"/>
              <a:t>EIXO 6. APOIO ADMINISTRATIVO </a:t>
            </a:r>
          </a:p>
        </p:txBody>
      </p:sp>
      <p:sp>
        <p:nvSpPr>
          <p:cNvPr id="4608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359" y="740528"/>
            <a:ext cx="8286750" cy="1296144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ts val="0"/>
              </a:spcBef>
              <a:buClrTx/>
              <a:buNone/>
              <a:defRPr/>
            </a:pPr>
            <a:r>
              <a:rPr lang="pt-BR" sz="1800" b="1" dirty="0"/>
              <a:t>DIRETRIZ Nº 6 - Prover recurso de apoio ao funcionamento dos serviços de saúde para o desempenho de suas atividades. Aperfeiçoar a eficiência na gestão e qualificar os instrumentos de monitoramento e avaliação.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877545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92006" y="2060847"/>
            <a:ext cx="8112126" cy="40113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7.1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EPIDEMIOLÓGICA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Elaborar </a:t>
            </a:r>
            <a:r>
              <a:rPr lang="pt-BR" sz="1600" b="1" dirty="0">
                <a:latin typeface="Calibri" pitchFamily="34" charset="0"/>
              </a:rPr>
              <a:t>12 boletins mensais de monitoramento de agravos de notificação</a:t>
            </a:r>
            <a:r>
              <a:rPr lang="pt-BR" sz="1600" dirty="0">
                <a:latin typeface="Calibri" pitchFamily="34" charset="0"/>
              </a:rPr>
              <a:t>, para disseminação para as diferentes áreas da Secretaria da Saúde;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Manter o 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“Núcleo local de Vigilância em Saúde”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 nos 9 Territórios; 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Investigar </a:t>
            </a:r>
            <a:r>
              <a:rPr lang="pt-BR" sz="1600" b="1" dirty="0">
                <a:latin typeface="Calibri" pitchFamily="34" charset="0"/>
              </a:rPr>
              <a:t>75% dos agravos de notificação compulsória</a:t>
            </a:r>
            <a:r>
              <a:rPr lang="pt-BR" sz="1600" dirty="0">
                <a:latin typeface="Calibri" pitchFamily="34" charset="0"/>
              </a:rPr>
              <a:t> ou de relevância para saúde pública oportunamente (60 dias);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“Campanhas de Vacinação” </a:t>
            </a:r>
            <a:r>
              <a:rPr lang="pt-BR" sz="1600" dirty="0">
                <a:latin typeface="Calibri" pitchFamily="34" charset="0"/>
              </a:rPr>
              <a:t>conforme preconizado pelo Ministério da Saúde e necessidades locais identificadas;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funcionamento de </a:t>
            </a:r>
            <a:r>
              <a:rPr lang="pt-BR" sz="1600" b="1" dirty="0">
                <a:latin typeface="Calibri" pitchFamily="34" charset="0"/>
              </a:rPr>
              <a:t>2 comitês estratégicos</a:t>
            </a:r>
            <a:r>
              <a:rPr lang="pt-BR" sz="1600" dirty="0">
                <a:latin typeface="Calibri" pitchFamily="34" charset="0"/>
              </a:rPr>
              <a:t>: Comitê Municipal de Mortalidade Materno Infantil e Comitê de Combate às </a:t>
            </a:r>
            <a:r>
              <a:rPr lang="pt-BR" sz="1600" dirty="0" err="1">
                <a:latin typeface="Calibri" pitchFamily="34" charset="0"/>
              </a:rPr>
              <a:t>Arboviroses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eventos anuais de ações de prevenção da dengue </a:t>
            </a:r>
            <a:r>
              <a:rPr lang="pt-BR" sz="1600" dirty="0">
                <a:latin typeface="Calibri" pitchFamily="34" charset="0"/>
              </a:rPr>
              <a:t>no Município;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evento </a:t>
            </a:r>
            <a:r>
              <a:rPr lang="pt-BR" sz="1600" b="1" dirty="0">
                <a:latin typeface="Calibri" panose="020F0502020204030204" pitchFamily="34" charset="0"/>
              </a:rPr>
              <a:t>Janeiro Roxo </a:t>
            </a:r>
            <a:r>
              <a:rPr lang="pt-BR" sz="1600" dirty="0">
                <a:latin typeface="Calibri" panose="020F0502020204030204" pitchFamily="34" charset="0"/>
              </a:rPr>
              <a:t>com ações de prevenção e diagnóstico da Hanseníase;</a:t>
            </a:r>
            <a:endParaRPr lang="pt-BR" sz="1500" dirty="0">
              <a:latin typeface="Calibri" pitchFamily="34" charset="0"/>
            </a:endParaRP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92006" y="980728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65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4837" y="2060848"/>
            <a:ext cx="8112126" cy="37651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7.1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EPIDEMIOLÓGICA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funcionamento do</a:t>
            </a:r>
            <a:r>
              <a:rPr lang="pt-BR" sz="1600" b="1" dirty="0">
                <a:latin typeface="Calibri" pitchFamily="34" charset="0"/>
              </a:rPr>
              <a:t> CIEVS;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  Implantar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15 agentes de controle de endemias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, totalizando 70 existentes;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>
                <a:solidFill>
                  <a:srgbClr val="FF0000"/>
                </a:solidFill>
                <a:latin typeface="Calibri" pitchFamily="34" charset="0"/>
              </a:rPr>
              <a:t> </a:t>
            </a: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ações de vigilância </a:t>
            </a:r>
            <a:r>
              <a:rPr lang="pt-BR" sz="1600" dirty="0">
                <a:latin typeface="Calibri" panose="020F0502020204030204" pitchFamily="34" charset="0"/>
              </a:rPr>
              <a:t>voltadas ao monitoramento epidemiológico, aopio técnico às equipes , investigação de casos e vacinação para Covid 19, </a:t>
            </a:r>
            <a:r>
              <a:rPr lang="pt-BR" sz="1600" b="1" dirty="0">
                <a:latin typeface="Calibri" panose="020F0502020204030204" pitchFamily="34" charset="0"/>
              </a:rPr>
              <a:t>enquanto perdurar a pandemia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</a:rPr>
              <a:t>Manter a equipe e serviços </a:t>
            </a:r>
            <a:r>
              <a:rPr lang="pt-BR" sz="1600" dirty="0">
                <a:latin typeface="Calibri" panose="020F0502020204030204" pitchFamily="34" charset="0"/>
              </a:rPr>
              <a:t>das 5 unidades da rede de Proteção à Saúde e Vigilâncias (1 DPSV e 4 divisões);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Equipar as unidades de Vigilância em Saúde para modernizar as estratégias e ações realizadas;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 </a:t>
            </a:r>
            <a:r>
              <a:rPr lang="pt-BR" sz="1600" dirty="0">
                <a:latin typeface="Calibri" pitchFamily="34" charset="0"/>
              </a:rPr>
              <a:t>Realizar a </a:t>
            </a:r>
            <a:r>
              <a:rPr lang="pt-BR" sz="1600" b="1" dirty="0">
                <a:latin typeface="Calibri" pitchFamily="34" charset="0"/>
              </a:rPr>
              <a:t>manutenção 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telefonia, nas unidades da Rede de Proteção à Saúde e Vigilâncias;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endParaRPr lang="pt-BR" sz="1600" dirty="0"/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87081" y="1052736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85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4837" y="2060848"/>
            <a:ext cx="8112126" cy="33137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7.2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EM ZOONOSES E AGRAVOS DE SAÚDE QUE ENVOLVAM ANIMAIS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vacinação antirrábica da população canina e felina, de rotina e campanha anual </a:t>
            </a:r>
            <a:r>
              <a:rPr lang="pt-BR" sz="1600" dirty="0">
                <a:latin typeface="Calibri" pitchFamily="34" charset="0"/>
              </a:rPr>
              <a:t>(conforme diretriz do MS);  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Promover a </a:t>
            </a:r>
            <a:r>
              <a:rPr lang="pt-BR" sz="1600" b="1" dirty="0">
                <a:latin typeface="Calibri" pitchFamily="34" charset="0"/>
              </a:rPr>
              <a:t>esterilização cirúrgica de cães e gatos em centro cirúrgico do CCZ ou por meio do Castramóvel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Realizar </a:t>
            </a:r>
            <a:r>
              <a:rPr lang="pt-BR" sz="1600" b="1" dirty="0">
                <a:latin typeface="Calibri" pitchFamily="34" charset="0"/>
              </a:rPr>
              <a:t>campanhas educativas periódicas </a:t>
            </a:r>
            <a:r>
              <a:rPr lang="pt-BR" sz="1600" dirty="0">
                <a:latin typeface="Calibri" pitchFamily="34" charset="0"/>
              </a:rPr>
              <a:t>sobre a importância da posse responsável de animais e adoção de animais abandonados;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Realizar a </a:t>
            </a:r>
            <a:r>
              <a:rPr lang="pt-BR" sz="1600" b="1" dirty="0">
                <a:latin typeface="Calibri" pitchFamily="34" charset="0"/>
              </a:rPr>
              <a:t>manutenção 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telefonia, no CCZ.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pt-BR" sz="1600" dirty="0">
              <a:latin typeface="Calibri" pitchFamily="34" charset="0"/>
            </a:endParaRP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87081" y="1052736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16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63563" y="188913"/>
            <a:ext cx="8358187" cy="914400"/>
          </a:xfrm>
        </p:spPr>
        <p:txBody>
          <a:bodyPr/>
          <a:lstStyle/>
          <a:p>
            <a:r>
              <a:rPr lang="pt-BR" altLang="pt-BR" sz="2400" b="1" dirty="0"/>
              <a:t>EIXO 7. PROTEÇÃO À SAÚDE E VIGILÂNCIAS </a:t>
            </a:r>
            <a:endParaRPr lang="pt-BR" alt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0877" y="2132856"/>
            <a:ext cx="8112126" cy="41139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7.3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SANITÁRIA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7 grupos necessários de ações de Vigilância Sanitária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Inspecionar </a:t>
            </a:r>
            <a:r>
              <a:rPr lang="pt-BR" sz="1600" b="1" dirty="0">
                <a:latin typeface="Calibri" pitchFamily="34" charset="0"/>
              </a:rPr>
              <a:t>100% dos estabelecimentos considerados de alto risco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Desenvolver </a:t>
            </a:r>
            <a:r>
              <a:rPr lang="pt-BR" sz="1600" b="1" dirty="0">
                <a:latin typeface="Calibri" pitchFamily="34" charset="0"/>
              </a:rPr>
              <a:t>ações educativas periódicas em Vigilância Sanitária </a:t>
            </a:r>
            <a:r>
              <a:rPr lang="pt-BR" sz="1600" dirty="0">
                <a:latin typeface="Calibri" pitchFamily="34" charset="0"/>
              </a:rPr>
              <a:t>para estabelecimentos de interesse da saúde;</a:t>
            </a:r>
          </a:p>
          <a:p>
            <a:pPr algn="just" eaLnBrk="1" hangingPunct="1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/>
              <a:t> </a:t>
            </a:r>
            <a:r>
              <a:rPr lang="pt-BR" sz="1600" dirty="0">
                <a:latin typeface="Calibri" panose="020F0502020204030204" pitchFamily="34" charset="0"/>
              </a:rPr>
              <a:t>Realizar 52 etapas da </a:t>
            </a:r>
            <a:r>
              <a:rPr lang="pt-BR" sz="1600" b="1" dirty="0">
                <a:latin typeface="Calibri" panose="020F0502020204030204" pitchFamily="34" charset="0"/>
              </a:rPr>
              <a:t>operação “Noite Tranquila” aos sábados;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7.4</a:t>
            </a:r>
            <a:r>
              <a:rPr lang="pt-BR" sz="1600" dirty="0">
                <a:latin typeface="Calibri" panose="020F0502020204030204" pitchFamily="34" charset="0"/>
              </a:rPr>
              <a:t> - ASSEGURAR, AMPLIAR E QUALIFICAR AS AÇÕES DE VIGILÂNCIA À SAÚDE DO TRABALHADOR E VIGILÂNCIA AMBIENTAL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Investigar </a:t>
            </a:r>
            <a:r>
              <a:rPr lang="pt-BR" sz="1600" b="1" dirty="0">
                <a:latin typeface="Calibri" pitchFamily="34" charset="0"/>
              </a:rPr>
              <a:t>100% dos acidentes de trabalho fatais e em menores de 18 anos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285750" indent="-285750" algn="just">
              <a:spcBef>
                <a:spcPts val="8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Inspecionar </a:t>
            </a:r>
            <a:r>
              <a:rPr lang="pt-BR" sz="1600" b="1" dirty="0">
                <a:latin typeface="Calibri" panose="020F0502020204030204" pitchFamily="34" charset="0"/>
              </a:rPr>
              <a:t>100% dos ambientes de trabalho para riscos ocupacionais </a:t>
            </a:r>
            <a:r>
              <a:rPr lang="pt-BR" sz="1600" dirty="0">
                <a:latin typeface="Calibri" pitchFamily="34" charset="0"/>
              </a:rPr>
              <a:t>(físicos, químicos, biológicos, ergonômicos e acidentais), conforme a necessidade;</a:t>
            </a:r>
          </a:p>
          <a:p>
            <a:pPr algn="just">
              <a:spcBef>
                <a:spcPts val="8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   Estabelecer plano amostral para o </a:t>
            </a:r>
            <a:r>
              <a:rPr lang="pt-BR" sz="1600" b="1" dirty="0">
                <a:latin typeface="Calibri" pitchFamily="34" charset="0"/>
              </a:rPr>
              <a:t>monitoramento da qualidade da água para consumo           humano,</a:t>
            </a:r>
            <a:r>
              <a:rPr lang="pt-BR" sz="1600" dirty="0">
                <a:latin typeface="Calibri" pitchFamily="34" charset="0"/>
              </a:rPr>
              <a:t> coletar e analisar 100% de amostras preconizadas.</a:t>
            </a:r>
          </a:p>
        </p:txBody>
      </p:sp>
      <p:sp>
        <p:nvSpPr>
          <p:cNvPr id="14340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00877" y="1019015"/>
            <a:ext cx="8112125" cy="936526"/>
          </a:xfrm>
          <a:solidFill>
            <a:srgbClr val="7194B3"/>
          </a:solidFill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pt-BR" sz="1800" b="1" dirty="0"/>
              <a:t>DIRETRIZ Nº 7 - Qualificar e aprimorar o sistema de Vigilância à Saúde, priorizando a prevenção e a proteção da saúde individual e coletiva.</a:t>
            </a:r>
            <a:endParaRPr lang="pt-BR" altLang="pt-BR" sz="1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92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9552" y="1556792"/>
            <a:ext cx="8286750" cy="372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8.1</a:t>
            </a:r>
            <a:r>
              <a:rPr lang="pt-BR" sz="1600" dirty="0">
                <a:latin typeface="Calibri" panose="020F0502020204030204" pitchFamily="34" charset="0"/>
              </a:rPr>
              <a:t> - QUALIFICAR AS AÇÕES INTERSETORIAIS NO ÂMBITO DA ATENÇÃO BÁSICA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ações intersetoriais e multidisciplinares com a Secretaria da Educação por meio do </a:t>
            </a:r>
            <a:r>
              <a:rPr lang="pt-BR" sz="1600" b="1" dirty="0">
                <a:latin typeface="Calibri" panose="020F0502020204030204" pitchFamily="34" charset="0"/>
              </a:rPr>
              <a:t>Programa “Saúde na Escola”;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>
                <a:latin typeface="Calibri" panose="020F0502020204030204" pitchFamily="34" charset="0"/>
              </a:rPr>
              <a:t>Manter a participação no Grupo Intersetorial do </a:t>
            </a:r>
            <a:r>
              <a:rPr lang="pt-BR" sz="1600" b="1">
                <a:latin typeface="Calibri" panose="020F0502020204030204" pitchFamily="34" charset="0"/>
              </a:rPr>
              <a:t>AEPETI (Ações Estratégicas do Programa de Erradicação do Trabalho Infantil);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>
                <a:latin typeface="Calibri" panose="020F0502020204030204" pitchFamily="34" charset="0"/>
              </a:rPr>
              <a:t> </a:t>
            </a:r>
            <a:r>
              <a:rPr lang="pt-BR" sz="1600" dirty="0">
                <a:latin typeface="Calibri" panose="020F0502020204030204" pitchFamily="34" charset="0"/>
              </a:rPr>
              <a:t>Acompanhar </a:t>
            </a:r>
            <a:r>
              <a:rPr lang="pt-BR" sz="1600" b="1" dirty="0">
                <a:latin typeface="Calibri" panose="020F0502020204030204" pitchFamily="34" charset="0"/>
              </a:rPr>
              <a:t>85% das famílias beneficiárias </a:t>
            </a:r>
            <a:r>
              <a:rPr lang="pt-BR" sz="1600" dirty="0">
                <a:latin typeface="Calibri" panose="020F0502020204030204" pitchFamily="34" charset="0"/>
              </a:rPr>
              <a:t>do Programa </a:t>
            </a:r>
            <a:r>
              <a:rPr lang="pt-BR" sz="1600" b="1" dirty="0">
                <a:latin typeface="Calibri" panose="020F0502020204030204" pitchFamily="34" charset="0"/>
              </a:rPr>
              <a:t>“Bolsa Família” </a:t>
            </a:r>
            <a:r>
              <a:rPr lang="pt-BR" sz="1600" dirty="0">
                <a:latin typeface="Calibri" panose="020F0502020204030204" pitchFamily="34" charset="0"/>
              </a:rPr>
              <a:t>com perfil saúde;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Manter o Programa </a:t>
            </a:r>
            <a:r>
              <a:rPr lang="pt-BR" sz="1600" b="1" dirty="0">
                <a:latin typeface="Calibri" panose="020F0502020204030204" pitchFamily="34" charset="0"/>
              </a:rPr>
              <a:t>“De Bem com a Vida”;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</a:rPr>
              <a:t>Realizar as ações referentes à política de conscientização acerca da menstruação e da universalização do acesso a absorventes higiênicos, pertinentes à Secretaria de Saúde (Programa de Dignidade Menstrual).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pt-BR" sz="1600" b="1" dirty="0">
              <a:latin typeface="Calibri" panose="020F0502020204030204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8. AÇÕES INTERSETORIAIS</a:t>
            </a:r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539552" y="836712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8 - Implementar e qualificar a rede de cuidados intersetoriais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159799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2060848"/>
            <a:ext cx="8286750" cy="3724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8.2</a:t>
            </a:r>
            <a:r>
              <a:rPr lang="pt-BR" sz="1600" dirty="0">
                <a:latin typeface="Calibri" panose="020F0502020204030204" pitchFamily="34" charset="0"/>
              </a:rPr>
              <a:t> - QUALIFICAR AÇÕES INTERSETORIAIS NO ÂMBITO DA ATENÇÃO ESPECIALIZADA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o Programa </a:t>
            </a:r>
            <a:r>
              <a:rPr lang="pt-BR" sz="1600" b="1" dirty="0">
                <a:latin typeface="Calibri" pitchFamily="34" charset="0"/>
              </a:rPr>
              <a:t>“Remando pela Vida”;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ações </a:t>
            </a:r>
            <a:r>
              <a:rPr lang="pt-BR" sz="1600" dirty="0" err="1">
                <a:latin typeface="Calibri" pitchFamily="34" charset="0"/>
              </a:rPr>
              <a:t>intersecretariais</a:t>
            </a:r>
            <a:r>
              <a:rPr lang="pt-BR" sz="1600" dirty="0">
                <a:latin typeface="Calibri" pitchFamily="34" charset="0"/>
              </a:rPr>
              <a:t> no</a:t>
            </a:r>
            <a:r>
              <a:rPr lang="pt-BR" sz="1600" b="1" dirty="0">
                <a:latin typeface="Calibri" pitchFamily="34" charset="0"/>
              </a:rPr>
              <a:t> COMAD - Conselho Municipal de Prevenção do uso abusivo de álcool e outras drogas, </a:t>
            </a:r>
            <a:r>
              <a:rPr lang="pt-BR" sz="1600" dirty="0">
                <a:latin typeface="Calibri" pitchFamily="34" charset="0"/>
              </a:rPr>
              <a:t>visando o combate efetivo do abuso de álcool e drogas;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a participação no CMDCA (Conselho Municipal dos Direitos da Criança e do Adolescente)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8.3</a:t>
            </a:r>
            <a:r>
              <a:rPr lang="pt-BR" sz="1600" dirty="0">
                <a:latin typeface="Calibri" panose="020F0502020204030204" pitchFamily="34" charset="0"/>
              </a:rPr>
              <a:t> - QUALIFICAR AS AÇÕES INTERSETORIAIS NO ÂMBITO DA VIGILÂNCIA AMBIENTAL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Acompanhamento dos planos de trabalho nas áreas contaminadas </a:t>
            </a:r>
            <a:r>
              <a:rPr lang="pt-BR" sz="1600" dirty="0">
                <a:latin typeface="Calibri" pitchFamily="34" charset="0"/>
              </a:rPr>
              <a:t>do município pela equipe da Vigilância Ambiental.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dirty="0">
              <a:latin typeface="Calibri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8. AÇÕES INTERSETORIAIS</a:t>
            </a:r>
            <a:endParaRPr lang="pt-BR" sz="2400" dirty="0"/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8 - Implementar e qualificar a rede de cuidados intersetoriais</a:t>
            </a:r>
            <a:endParaRPr lang="pt-BR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11560" y="2060848"/>
            <a:ext cx="8286750" cy="26776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9.1</a:t>
            </a:r>
            <a:r>
              <a:rPr lang="pt-BR" sz="1600" dirty="0">
                <a:latin typeface="Calibri" panose="020F0502020204030204" pitchFamily="34" charset="0"/>
              </a:rPr>
              <a:t> - AMPLIAÇÃO E QUALIFICAÇÃO DA ARTICULAÇÃO REGIONAL NA ÁREA DA SAÚDE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Monitorar a implantação das redes de atenção à saúde </a:t>
            </a:r>
            <a:r>
              <a:rPr lang="pt-BR" sz="1600" dirty="0">
                <a:latin typeface="Calibri" pitchFamily="34" charset="0"/>
              </a:rPr>
              <a:t>no âmbito regional </a:t>
            </a:r>
          </a:p>
          <a:p>
            <a:pPr lvl="1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dirty="0">
                <a:latin typeface="Calibri" pitchFamily="34" charset="0"/>
              </a:rPr>
              <a:t>REDE CEGONHA, REDE DE URGÊNCIA E EMERGÊNCIA, REDE DE ATENÇÃO À PESSOA COM DEFICIÊNCIA, REDE DE ATENÇÃO PSICOSSOCIAL, REDE DE ATENÇÃO ÀS DOENÇAS CRÔNICAS, LGBTQIA+ e DOENÇAS RARAS);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Participar sistematicamente das reuniões da </a:t>
            </a:r>
            <a:r>
              <a:rPr lang="pt-BR" sz="1600" b="1" dirty="0">
                <a:latin typeface="Calibri" pitchFamily="34" charset="0"/>
              </a:rPr>
              <a:t>Câmara Técnica, </a:t>
            </a:r>
            <a:r>
              <a:rPr lang="pt-BR" sz="1600" dirty="0">
                <a:latin typeface="Calibri" pitchFamily="34" charset="0"/>
              </a:rPr>
              <a:t>da </a:t>
            </a:r>
            <a:r>
              <a:rPr lang="pt-BR" sz="1600" b="1" dirty="0">
                <a:latin typeface="Calibri" pitchFamily="34" charset="0"/>
              </a:rPr>
              <a:t>Comissão </a:t>
            </a:r>
            <a:r>
              <a:rPr lang="pt-BR" sz="1600" b="1" dirty="0" err="1">
                <a:latin typeface="Calibri" pitchFamily="34" charset="0"/>
              </a:rPr>
              <a:t>Intergestores</a:t>
            </a:r>
            <a:r>
              <a:rPr lang="pt-BR" sz="1600" b="1" dirty="0">
                <a:latin typeface="Calibri" pitchFamily="34" charset="0"/>
              </a:rPr>
              <a:t> Regional – CIR e GT Saúde do Consórcio Intermunicipal Grande ABC</a:t>
            </a:r>
            <a:r>
              <a:rPr lang="pt-BR" sz="1600" dirty="0">
                <a:latin typeface="Calibri" pitchFamily="34" charset="0"/>
              </a:rPr>
              <a:t>.</a:t>
            </a:r>
            <a:r>
              <a:rPr lang="pt-BR" sz="1600" b="1" dirty="0">
                <a:latin typeface="Calibri" pitchFamily="34" charset="0"/>
              </a:rPr>
              <a:t> </a:t>
            </a: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3555" name="Título 1"/>
          <p:cNvSpPr>
            <a:spLocks noGrp="1"/>
          </p:cNvSpPr>
          <p:nvPr>
            <p:ph type="title"/>
          </p:nvPr>
        </p:nvSpPr>
        <p:spPr>
          <a:xfrm>
            <a:off x="250825" y="354013"/>
            <a:ext cx="7993583" cy="771525"/>
          </a:xfrm>
        </p:spPr>
        <p:txBody>
          <a:bodyPr/>
          <a:lstStyle/>
          <a:p>
            <a:r>
              <a:rPr lang="pt-BR" sz="2400" dirty="0"/>
              <a:t> </a:t>
            </a:r>
            <a:r>
              <a:rPr lang="pt-BR" sz="2400" b="1" dirty="0"/>
              <a:t>EIXO 9. AÇÕES REGIONAIS</a:t>
            </a:r>
          </a:p>
        </p:txBody>
      </p:sp>
      <p:sp>
        <p:nvSpPr>
          <p:cNvPr id="2355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1560" y="1268760"/>
            <a:ext cx="8286750" cy="719137"/>
          </a:xfrm>
          <a:solidFill>
            <a:srgbClr val="7194B3"/>
          </a:solidFill>
        </p:spPr>
        <p:txBody>
          <a:bodyPr/>
          <a:lstStyle/>
          <a:p>
            <a:pPr marL="0" indent="0">
              <a:lnSpc>
                <a:spcPct val="114000"/>
              </a:lnSpc>
              <a:spcBef>
                <a:spcPct val="0"/>
              </a:spcBef>
              <a:buClrTx/>
              <a:buNone/>
            </a:pPr>
            <a:r>
              <a:rPr lang="pt-BR" sz="1800" b="1" dirty="0"/>
              <a:t>DIRETRIZ Nº 9 - Implementar a articulação de ações regionais na área da saúde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0648202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68952" cy="814536"/>
          </a:xfrm>
        </p:spPr>
        <p:txBody>
          <a:bodyPr/>
          <a:lstStyle/>
          <a:p>
            <a:r>
              <a:rPr lang="pt-BR" sz="2400" b="1" dirty="0"/>
              <a:t>DEMONSTRATIVO DA PROGRAMAÇÃO DE DESPESAS COM SAÚDE POR SUBFUNÇÃO, NATUREZA E FONTE – período 2023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xmlns="" id="{98480DD3-7858-441D-BF79-5AEF6D075A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926158"/>
              </p:ext>
            </p:extLst>
          </p:nvPr>
        </p:nvGraphicFramePr>
        <p:xfrm>
          <a:off x="135744" y="1052736"/>
          <a:ext cx="8900752" cy="4536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18021459" imgH="7858252" progId="Excel.Sheet.8">
                  <p:embed/>
                </p:oleObj>
              </mc:Choice>
              <mc:Fallback>
                <p:oleObj name="Worksheet" r:id="rId3" imgW="18021459" imgH="785825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744" y="1052736"/>
                        <a:ext cx="8900752" cy="45365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xmlns="" id="{AAECCF1C-5AD4-4B4A-ACD5-39964FF4FB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059935"/>
              </p:ext>
            </p:extLst>
          </p:nvPr>
        </p:nvGraphicFramePr>
        <p:xfrm>
          <a:off x="135744" y="5800696"/>
          <a:ext cx="264795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5" imgW="2647972" imgH="581152" progId="Excel.Sheet.8">
                  <p:embed/>
                </p:oleObj>
              </mc:Choice>
              <mc:Fallback>
                <p:oleObj name="Worksheet" r:id="rId5" imgW="2647972" imgH="58115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5744" y="5800696"/>
                        <a:ext cx="2647950" cy="58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5649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  <a:p>
            <a:pPr algn="ctr">
              <a:buFontTx/>
              <a:buNone/>
            </a:pPr>
            <a:r>
              <a:rPr lang="pt-BR" sz="3200" b="1" dirty="0">
                <a:latin typeface="Calibri" pitchFamily="34" charset="0"/>
              </a:rPr>
              <a:t>GERALDO REPLE SOBRINHO</a:t>
            </a:r>
          </a:p>
          <a:p>
            <a:pPr algn="ctr">
              <a:buFontTx/>
              <a:buNone/>
            </a:pPr>
            <a:r>
              <a:rPr lang="pt-BR" sz="3200" b="1" dirty="0">
                <a:latin typeface="Calibri" pitchFamily="34" charset="0"/>
              </a:rPr>
              <a:t>Secretário de Saúde</a:t>
            </a:r>
          </a:p>
          <a:p>
            <a:pPr algn="ctr">
              <a:buFontTx/>
              <a:buNone/>
            </a:pPr>
            <a:endParaRPr lang="pt-BR" sz="3200" b="1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86931" y="1724332"/>
            <a:ext cx="8424738" cy="4945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1.2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QUALIFICAR O ACESSO E A ASSISTÊNCIA À SAÚDE DE ATENÇÃO BÁSICA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Manter 169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ESF</a:t>
            </a:r>
            <a:r>
              <a:rPr lang="pt-BR" sz="1600" b="1" dirty="0">
                <a:latin typeface="Calibri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860 ACS; </a:t>
            </a:r>
            <a:r>
              <a:rPr lang="pt-BR" sz="1600" dirty="0">
                <a:latin typeface="Calibri" pitchFamily="34" charset="0"/>
              </a:rPr>
              <a:t>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19 equipes multidisciplinares na Atenção Básica </a:t>
            </a:r>
            <a:r>
              <a:rPr lang="pt-BR" sz="1600" dirty="0">
                <a:latin typeface="Calibri" pitchFamily="34" charset="0"/>
              </a:rPr>
              <a:t>, contemplando ações de promoção, proteção e recuperação da saúde;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</a:t>
            </a:r>
            <a:r>
              <a:rPr lang="pt-BR" sz="1600" b="1" dirty="0">
                <a:latin typeface="Calibri" pitchFamily="34" charset="0"/>
              </a:rPr>
              <a:t>“Programa Mais Médicos” </a:t>
            </a:r>
            <a:r>
              <a:rPr lang="pt-BR" sz="1600" dirty="0">
                <a:latin typeface="Calibri" pitchFamily="34" charset="0"/>
              </a:rPr>
              <a:t>com </a:t>
            </a:r>
            <a:r>
              <a:rPr lang="pt-BR" sz="1600" b="1" dirty="0">
                <a:latin typeface="Calibri" pitchFamily="34" charset="0"/>
              </a:rPr>
              <a:t>35 profissionais médicos </a:t>
            </a:r>
            <a:r>
              <a:rPr lang="pt-BR" sz="1600" dirty="0">
                <a:latin typeface="Calibri" pitchFamily="34" charset="0"/>
              </a:rPr>
              <a:t>atuando na Atenção Básica, conforme diretriz do MS, com </a:t>
            </a:r>
            <a:r>
              <a:rPr lang="pt-BR" sz="1600" b="1" dirty="0">
                <a:latin typeface="Calibri" pitchFamily="34" charset="0"/>
              </a:rPr>
              <a:t>gradativa substituição pelo Programa Médicos pelo Bra</a:t>
            </a:r>
            <a:r>
              <a:rPr lang="pt-BR" sz="1600" dirty="0">
                <a:latin typeface="Calibri" pitchFamily="34" charset="0"/>
              </a:rPr>
              <a:t>sil;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100% das UBSs utilizando </a:t>
            </a:r>
            <a:r>
              <a:rPr lang="pt-BR" sz="1600" b="1" dirty="0">
                <a:latin typeface="Calibri" pitchFamily="34" charset="0"/>
              </a:rPr>
              <a:t>acolhimento qualificado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o projeto ACESSA MAIS DIGITAL para as 100% das UBSs; </a:t>
            </a:r>
            <a:endParaRPr lang="pt-BR" sz="1600" dirty="0">
              <a:latin typeface="Calibri" pitchFamily="34" charset="0"/>
            </a:endParaRP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atendimento em horário estendido  </a:t>
            </a:r>
            <a:r>
              <a:rPr lang="pt-BR" sz="1600" dirty="0">
                <a:latin typeface="Calibri" pitchFamily="34" charset="0"/>
              </a:rPr>
              <a:t>em 20 UBSs;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 coleta diária de exames laboratoriais em todas as UBSs;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a participação no Conselho Municipal da Pessoa Idosa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itchFamily="34" charset="0"/>
              </a:rPr>
              <a:t>Manter o acompanhamento dos pacientes aderidos às Linhas de Cuidado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Assegurar a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reorganização do fluxo de atendimento nas UBSs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para acolhimento e atendimento de sintomáticos respiratórios,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conforme a situação epidemiológica vigente da Covid 19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600" b="1" dirty="0">
              <a:latin typeface="Calibri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6931" y="76470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254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522712" y="1879512"/>
            <a:ext cx="8424738" cy="450181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1.3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 E APERFEIÇOAR A ATENÇÃO EM SAÚDE BUCAL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Manter 113 ESB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2</a:t>
            </a:r>
            <a:r>
              <a:rPr lang="pt-BR" sz="1600" b="1" dirty="0">
                <a:latin typeface="Calibri" pitchFamily="34" charset="0"/>
              </a:rPr>
              <a:t>  mutirões </a:t>
            </a:r>
            <a:r>
              <a:rPr lang="pt-BR" sz="1600" dirty="0">
                <a:latin typeface="Calibri" pitchFamily="34" charset="0"/>
              </a:rPr>
              <a:t>de atendimentos em odontologia básica ou especializada;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 oferta de </a:t>
            </a:r>
            <a:r>
              <a:rPr lang="pt-BR" sz="1600" b="1" dirty="0">
                <a:latin typeface="Calibri" pitchFamily="34" charset="0"/>
              </a:rPr>
              <a:t>3.000 próteses odontológicas;   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campanhas de prevenção e diagnóstico </a:t>
            </a:r>
            <a:r>
              <a:rPr lang="pt-BR" sz="1600" dirty="0">
                <a:latin typeface="Calibri" pitchFamily="34" charset="0"/>
              </a:rPr>
              <a:t>precoce do câncer oral;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Implantar </a:t>
            </a:r>
            <a:r>
              <a:rPr lang="pt-BR" sz="1600" b="1" dirty="0">
                <a:latin typeface="Calibri" pitchFamily="34" charset="0"/>
              </a:rPr>
              <a:t>1 Unidade Odontológica Móvel (UOM)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endParaRPr lang="pt-BR" sz="1600" dirty="0">
              <a:latin typeface="Calibri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1.4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IMPLEMENTAR E QUALIFICAR AÇÕES VOLTADAS A POPULAÇÕES ESTRATÉGICAS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e qualificar as</a:t>
            </a:r>
            <a:r>
              <a:rPr lang="pt-BR" sz="1600" b="1" dirty="0">
                <a:latin typeface="Calibri" pitchFamily="34" charset="0"/>
              </a:rPr>
              <a:t> ações de saúde voltadas à população indígena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e qualificar 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Plano de ações de saúde voltadas à população em situação de extrema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pobreza;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Elaborar e implantar 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Plano de ações de saúde voltado à população negra; 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o “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Programa Primeiríssima Infância”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na rede municipal de saúde;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ações voltadas à redução da gravidez na adolescência.</a:t>
            </a:r>
          </a:p>
          <a:p>
            <a:pPr marL="320040" indent="-32004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endParaRPr lang="pt-BR" sz="1600" dirty="0">
              <a:latin typeface="Calibri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88260" y="1814660"/>
            <a:ext cx="8424738" cy="4357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1.5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APERFEIÇOAR AS AÇÕES DE PREVENÇÃO E PROMOÇÃO DA SAÚDE NO ÂMBITO DA ATENÇÃO BÁSICA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8 campanhas anuais de prevenção em datas comemorativas </a:t>
            </a:r>
            <a:r>
              <a:rPr lang="pt-BR" sz="1600" dirty="0">
                <a:latin typeface="Calibri" pitchFamily="34" charset="0"/>
              </a:rPr>
              <a:t>: Mês da Mulher, Dia Mundial da Saúde, Dia Mundial de Combate ao Tabagismo, Mês da Amamentação, Setembro amarelo – prevenção do Suicídio, Outubro Rosa, Novembro Azul e Fique Sabendo (Dia Mundial de Luta contra a AIDS)   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as ações previstas no Plano de Alimentação e Nutrição para a rede básica;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e aprimorar ações do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“Plano de Erradicação do Câncer de Colo Uterino”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 na rede municipal de saúde;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“Núcleo de Prevenção à Violência – NPV”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 em 100% das UBSs da rede municipal de saúde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 Manter a participação no </a:t>
            </a:r>
            <a:r>
              <a:rPr lang="pt-BR" sz="1600" b="1" dirty="0">
                <a:latin typeface="Calibri" panose="020F0502020204030204" pitchFamily="34" charset="0"/>
              </a:rPr>
              <a:t>Comitê de Enfrentamento à Violência contra Crianças e Adolescentes</a:t>
            </a:r>
            <a:r>
              <a:rPr lang="pt-BR" sz="1600" dirty="0">
                <a:latin typeface="Calibri" panose="020F0502020204030204" pitchFamily="34" charset="0"/>
              </a:rPr>
              <a:t>;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  Manter a participação nas ações do </a:t>
            </a:r>
            <a:r>
              <a:rPr lang="pt-BR" sz="1600" b="1" dirty="0">
                <a:latin typeface="Calibri" panose="020F0502020204030204" pitchFamily="34" charset="0"/>
              </a:rPr>
              <a:t>Ambulatório de Acompanhamento do Homem Agressor</a:t>
            </a:r>
            <a:r>
              <a:rPr lang="pt-BR" sz="1600" dirty="0">
                <a:latin typeface="Calibri" panose="020F0502020204030204" pitchFamily="34" charset="0"/>
              </a:rPr>
              <a:t> (junto ao Consórcio Intermunicipal do Grande ABC)</a:t>
            </a:r>
          </a:p>
          <a:p>
            <a:pPr marL="285750" indent="-28575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Ø"/>
              <a:defRPr/>
            </a:pPr>
            <a:endParaRPr lang="pt-BR" sz="1600" dirty="0">
              <a:latin typeface="Calibri" panose="020F0502020204030204" pitchFamily="34" charset="0"/>
            </a:endParaRP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>
          <a:xfrm>
            <a:off x="428625" y="188640"/>
            <a:ext cx="7743775" cy="576065"/>
          </a:xfrm>
        </p:spPr>
        <p:txBody>
          <a:bodyPr/>
          <a:lstStyle/>
          <a:p>
            <a:r>
              <a:rPr lang="pt-BR" sz="2400" b="1" dirty="0"/>
              <a:t>EIXO 1 . ATENÇÃO  BÁSICA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88260" y="878035"/>
            <a:ext cx="8496300" cy="936625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1800" b="1" dirty="0"/>
              <a:t>DIRETRIZ Nº 1 - Ampliar a rede de atenção básica com a qualificação de ações de saúde que venham a garantir o cuidado adequado preventivo, curativo e humanizado aos cidadãos. </a:t>
            </a:r>
            <a:endParaRPr lang="pt-BR" sz="1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522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539552" y="0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06992" y="764704"/>
            <a:ext cx="8424863" cy="792088"/>
          </a:xfrm>
          <a:solidFill>
            <a:srgbClr val="7194B3"/>
          </a:solidFill>
        </p:spPr>
        <p:txBody>
          <a:bodyPr>
            <a:normAutofit/>
          </a:bodyPr>
          <a:lstStyle/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800" b="1" dirty="0"/>
              <a:t>DIRETRIZ Nº 2 - Ampliar e aprimorar o acesso à atenção especializada, para assegurar a integralidade e resolutividade do sistema.</a:t>
            </a:r>
            <a:endParaRPr lang="pt-BR" sz="1800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5918" y="1628800"/>
            <a:ext cx="8424863" cy="43704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Iniciar a implantação do “AME - Ambulatório Médico de Especialidades”, em conjunto com um ”Centro de Reabilitação Física”,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em parceria com a  Secretaria Estadual de Saúde; </a:t>
            </a:r>
            <a:r>
              <a:rPr lang="pt-BR" sz="1600" u="sng" dirty="0">
                <a:solidFill>
                  <a:srgbClr val="FF0000"/>
                </a:solidFill>
                <a:latin typeface="Calibri" panose="020F0502020204030204" pitchFamily="34" charset="0"/>
              </a:rPr>
              <a:t>  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  Manter a participação no Conselho Municipal da Pessoa com Deficiência</a:t>
            </a:r>
          </a:p>
          <a:p>
            <a:pPr marL="177800" indent="-17780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Manter as ações da modalidade de diagnóstico e encaminhamento de acordo com a CIF (Classificação Internacional de Funcionalidades);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Concluir a implantação do </a:t>
            </a:r>
            <a:r>
              <a:rPr lang="pt-BR" sz="1600" b="1" dirty="0">
                <a:latin typeface="Calibri" panose="020F0502020204030204" pitchFamily="34" charset="0"/>
              </a:rPr>
              <a:t>Centro Especializado em Oftalmologia (Hospital Municipal de Olhos);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a ampliação da oferta de mamografias no município por meio da </a:t>
            </a:r>
            <a:r>
              <a:rPr lang="pt-BR" sz="1600" b="1" dirty="0">
                <a:latin typeface="Calibri" panose="020F0502020204030204" pitchFamily="34" charset="0"/>
              </a:rPr>
              <a:t>Unidade Móvel de Mamografia;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os serviços assistenciais </a:t>
            </a:r>
            <a:r>
              <a:rPr lang="pt-BR" sz="1600" dirty="0">
                <a:latin typeface="Calibri" pitchFamily="34" charset="0"/>
              </a:rPr>
              <a:t>nas unidades de saúde da Atenção Especializada;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Implantar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Programa de Saúde Especializada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3 territórios, por meio de Telemedicina.</a:t>
            </a:r>
            <a:endParaRPr lang="pt-BR" sz="1600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05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648072"/>
          </a:xfrm>
          <a:solidFill>
            <a:srgbClr val="7194B3"/>
          </a:solidFill>
        </p:spPr>
        <p:txBody>
          <a:bodyPr>
            <a:normAutofit fontScale="25000" lnSpcReduction="20000"/>
          </a:bodyPr>
          <a:lstStyle/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pt-BR" sz="7200" b="1" dirty="0"/>
              <a:t>DIRETRIZ Nº 2 - Ampliar e aprimorar o acesso à atenção especializada, para assegurar a integralidade e resolutividade do sistema.</a:t>
            </a:r>
            <a:endParaRPr lang="pt-BR" sz="7200" dirty="0">
              <a:latin typeface="Calibri" pitchFamily="34" charset="0"/>
            </a:endParaRPr>
          </a:p>
          <a:p>
            <a:pPr marL="1343025" indent="-1343025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7200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1772816"/>
            <a:ext cx="8424863" cy="41242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Renovar e recuperar equipamentos </a:t>
            </a:r>
            <a:r>
              <a:rPr lang="pt-BR" sz="1600" dirty="0">
                <a:latin typeface="Calibri" pitchFamily="34" charset="0"/>
              </a:rPr>
              <a:t>médico-hospitalares  conforme a necessidade;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 err="1">
                <a:latin typeface="Calibri" pitchFamily="34" charset="0"/>
              </a:rPr>
              <a:t>matriciamento</a:t>
            </a:r>
            <a:r>
              <a:rPr lang="pt-BR" sz="1600" b="1" dirty="0">
                <a:latin typeface="Calibri" pitchFamily="34" charset="0"/>
              </a:rPr>
              <a:t> / </a:t>
            </a:r>
            <a:r>
              <a:rPr lang="pt-BR" sz="1600" b="1" dirty="0" err="1">
                <a:latin typeface="Calibri" pitchFamily="34" charset="0"/>
              </a:rPr>
              <a:t>telematriciamento</a:t>
            </a:r>
            <a:r>
              <a:rPr lang="pt-BR" sz="1600" b="1" dirty="0">
                <a:latin typeface="Calibri" pitchFamily="34" charset="0"/>
              </a:rPr>
              <a:t> nas UBSs em 4 </a:t>
            </a:r>
            <a:r>
              <a:rPr lang="pt-BR" sz="1600" dirty="0">
                <a:latin typeface="Calibri" pitchFamily="34" charset="0"/>
              </a:rPr>
              <a:t>especialidades ( Pneumologia,  Reumatologia,  Infectologia e Programa de Tuberculose). 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</a:t>
            </a:r>
            <a:r>
              <a:rPr lang="pt-BR" sz="1600" b="1" dirty="0">
                <a:latin typeface="Calibri" pitchFamily="34" charset="0"/>
              </a:rPr>
              <a:t>4 modalidades de serviços especializados</a:t>
            </a:r>
            <a:r>
              <a:rPr lang="pt-BR" sz="1600" dirty="0">
                <a:latin typeface="Calibri" pitchFamily="34" charset="0"/>
              </a:rPr>
              <a:t>: TRS, análises clínicas, diagnóstico por imagem e fornecimento de óculos;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dispensação de </a:t>
            </a:r>
            <a:r>
              <a:rPr lang="pt-BR" sz="1600" b="1" dirty="0">
                <a:latin typeface="Calibri" pitchFamily="34" charset="0"/>
              </a:rPr>
              <a:t>2.000 OPM para reabilitação auditiva conforme a necessidade</a:t>
            </a:r>
            <a:r>
              <a:rPr lang="pt-BR" sz="1600" dirty="0">
                <a:latin typeface="Calibri" pitchFamily="34" charset="0"/>
              </a:rPr>
              <a:t>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Manter dispensação de </a:t>
            </a:r>
            <a:r>
              <a:rPr lang="pt-BR" sz="1600" b="1" dirty="0">
                <a:solidFill>
                  <a:srgbClr val="FF0000"/>
                </a:solidFill>
                <a:latin typeface="Calibri" pitchFamily="34" charset="0"/>
              </a:rPr>
              <a:t>120 OPM auxiliares para locomoção</a:t>
            </a:r>
            <a:r>
              <a:rPr lang="pt-BR" sz="1600" dirty="0">
                <a:solidFill>
                  <a:srgbClr val="FF0000"/>
                </a:solidFill>
                <a:latin typeface="Calibri" pitchFamily="34" charset="0"/>
              </a:rPr>
              <a:t>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Manter o </a:t>
            </a:r>
            <a:r>
              <a:rPr lang="pt-BR" sz="1600" b="1" dirty="0">
                <a:latin typeface="Calibri" pitchFamily="34" charset="0"/>
              </a:rPr>
              <a:t>“Programa de </a:t>
            </a:r>
            <a:r>
              <a:rPr lang="pt-BR" sz="1600" b="1" dirty="0" err="1">
                <a:latin typeface="Calibri" pitchFamily="34" charset="0"/>
              </a:rPr>
              <a:t>Oxigenioterapia</a:t>
            </a:r>
            <a:r>
              <a:rPr lang="pt-BR" sz="1600" b="1" dirty="0">
                <a:latin typeface="Calibri" pitchFamily="34" charset="0"/>
              </a:rPr>
              <a:t> Domiciliar Prolongada”;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itchFamily="34" charset="0"/>
              </a:rPr>
              <a:t>Realizar </a:t>
            </a:r>
            <a:r>
              <a:rPr lang="pt-BR" sz="1600" b="1" dirty="0">
                <a:latin typeface="Calibri" pitchFamily="34" charset="0"/>
              </a:rPr>
              <a:t>2 mutirões de consultas especializadas ou exames de apoio diagnóstico</a:t>
            </a:r>
            <a:r>
              <a:rPr lang="pt-BR" sz="1600" dirty="0">
                <a:latin typeface="Calibri" pitchFamily="34" charset="0"/>
              </a:rPr>
              <a:t>, conforme a necessidade.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916832"/>
            <a:ext cx="8424863" cy="39703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OBJETIVO Nº 2.1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 - AMPLIAR, OTIMIZAR A CAPACIDADE INSTALADA E QUALIFICAR A ASSISTÊNCIA NA REDE AMBULATORIAL DE ATENÇÃO ESPECIALIZADA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Implantar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Programa de Assistência aos Portadores de Anemia Falciforme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 para realização precoce de diagnóstico, oferta de acompanhamento e assistência aos efeitos agudos e crônicos da Doença Falciforme;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Plano de Atendimento para casos elegíveis pós-Covid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na Atenção Especializada, conforme a necessidade;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Ambulatório de Reabilitação Respiratória 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para casos elegíveis pós-</a:t>
            </a:r>
            <a:r>
              <a:rPr lang="pt-B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Covid</a:t>
            </a: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  <a:cs typeface="Calibri" panose="020F0502020204030204" pitchFamily="34" charset="0"/>
              </a:rPr>
              <a:t>Manter o </a:t>
            </a:r>
            <a:r>
              <a:rPr lang="pt-BR" sz="1600" b="1" dirty="0">
                <a:latin typeface="Calibri" panose="020F0502020204030204" pitchFamily="34" charset="0"/>
                <a:cs typeface="Calibri" panose="020F0502020204030204" pitchFamily="34" charset="0"/>
              </a:rPr>
              <a:t>acompanhamento dos pacientes aderidos às Linhas de Cuidado;</a:t>
            </a:r>
          </a:p>
          <a:p>
            <a:pPr marL="285750" indent="-285750" algn="just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Realizar a manutenção predial e serviços essenciais </a:t>
            </a:r>
            <a:r>
              <a:rPr lang="pt-BR" sz="1600" dirty="0">
                <a:latin typeface="Calibri" pitchFamily="34" charset="0"/>
              </a:rPr>
              <a:t>de abastecimento de água, energia e telefonia </a:t>
            </a:r>
            <a:r>
              <a:rPr lang="pt-BR" sz="1600" b="1" dirty="0">
                <a:latin typeface="Calibri" pitchFamily="34" charset="0"/>
              </a:rPr>
              <a:t>nas unidades da rede de Atenção especializada.</a:t>
            </a:r>
            <a:endParaRPr lang="pt-B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b="1" dirty="0">
              <a:latin typeface="Calibri" panose="020F050202020403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95536" y="1052736"/>
            <a:ext cx="8424863" cy="648072"/>
          </a:xfrm>
          <a:prstGeom prst="rect">
            <a:avLst/>
          </a:prstGeom>
          <a:solidFill>
            <a:srgbClr val="7194B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5AB81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7200" b="1" dirty="0"/>
              <a:t>DIRETRIZ Nº 2 - Ampliar e aprimorar o acesso à atenção especializada, para assegurar a integralidade e resolutividade do sistema.</a:t>
            </a:r>
            <a:endParaRPr lang="pt-BR" sz="7200" dirty="0">
              <a:latin typeface="Calibri" pitchFamily="34" charset="0"/>
            </a:endParaRPr>
          </a:p>
          <a:p>
            <a:pPr marL="1343025" indent="-134302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pt-BR" sz="7200" dirty="0">
              <a:latin typeface="Calibri" pitchFamily="34" charset="0"/>
            </a:endParaRPr>
          </a:p>
          <a:p>
            <a:pPr marL="1343025" indent="-1343025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1343025" indent="-1343025" algn="ctr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10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672907" cy="990600"/>
          </a:xfrm>
          <a:noFill/>
        </p:spPr>
        <p:txBody>
          <a:bodyPr/>
          <a:lstStyle/>
          <a:p>
            <a:r>
              <a:rPr lang="pt-BR" sz="2400" b="1" dirty="0"/>
              <a:t>EIXO 2 . ATENÇÃO ESPECIALIZADA</a:t>
            </a:r>
            <a:endParaRPr lang="pt-BR" sz="24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8424863" cy="864096"/>
          </a:xfrm>
          <a:solidFill>
            <a:srgbClr val="7194B3"/>
          </a:solidFill>
        </p:spPr>
        <p:txBody>
          <a:bodyPr>
            <a:normAutofit fontScale="70000" lnSpcReduction="20000"/>
          </a:bodyPr>
          <a:lstStyle/>
          <a:p>
            <a:pPr marL="1343025" indent="-1343025" fontAlgn="auto">
              <a:spcAft>
                <a:spcPts val="0"/>
              </a:spcAft>
              <a:buNone/>
              <a:defRPr/>
            </a:pPr>
            <a:r>
              <a:rPr lang="pt-BR" b="1" dirty="0"/>
              <a:t>DIRETRIZ Nº 2 - Ampliar e aprimorar o acesso à atenção especializada, para assegurar a integralidade e resolutividade do sistema.</a:t>
            </a:r>
            <a:endParaRPr lang="pt-BR" dirty="0">
              <a:latin typeface="Calibri" pitchFamily="34" charset="0"/>
            </a:endParaRPr>
          </a:p>
          <a:p>
            <a:pPr marL="1343025" indent="-1343025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pt-BR" dirty="0">
              <a:latin typeface="Calibri" pitchFamily="34" charset="0"/>
            </a:endParaRP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dirty="0">
              <a:latin typeface="Calibri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6" y="2043336"/>
            <a:ext cx="8424863" cy="25853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r>
              <a:rPr lang="pt-BR" sz="1600" b="1" dirty="0">
                <a:latin typeface="Calibri" panose="020F0502020204030204" pitchFamily="34" charset="0"/>
              </a:rPr>
              <a:t>OBJETIVO Nº 2.2</a:t>
            </a:r>
            <a:r>
              <a:rPr lang="pt-BR" sz="1600" dirty="0">
                <a:latin typeface="Calibri" panose="020F0502020204030204" pitchFamily="34" charset="0"/>
              </a:rPr>
              <a:t> - ALMPLIAR E QUALIFICAR A REDE PSICOSSOCIAL E FORTALECER AS AÇÕES DE SAÚDE MENTAL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Iniciar a construção do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CAPS III AD Alvarenga e CAPS AD Infanto Juvenil;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b="1" dirty="0">
                <a:latin typeface="Calibri" panose="020F0502020204030204" pitchFamily="34" charset="0"/>
              </a:rPr>
              <a:t>Manter os serviços assistenciais </a:t>
            </a:r>
            <a:r>
              <a:rPr lang="pt-BR" sz="1600" dirty="0">
                <a:latin typeface="Calibri" panose="020F0502020204030204" pitchFamily="34" charset="0"/>
              </a:rPr>
              <a:t>nas Unidades da rede de Saúde Mental;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latin typeface="Calibri" panose="020F0502020204030204" pitchFamily="34" charset="0"/>
              </a:rPr>
              <a:t>Manter </a:t>
            </a:r>
            <a:r>
              <a:rPr lang="pt-BR" sz="1600" b="1" dirty="0">
                <a:latin typeface="Calibri" panose="020F0502020204030204" pitchFamily="34" charset="0"/>
              </a:rPr>
              <a:t>apoio matricial para a Atenção Básica </a:t>
            </a:r>
            <a:r>
              <a:rPr lang="pt-BR" sz="1600" dirty="0">
                <a:latin typeface="Calibri" panose="020F0502020204030204" pitchFamily="34" charset="0"/>
              </a:rPr>
              <a:t>(</a:t>
            </a:r>
            <a:r>
              <a:rPr lang="pt-BR" sz="1600" b="1" dirty="0">
                <a:latin typeface="Calibri" panose="020F0502020204030204" pitchFamily="34" charset="0"/>
              </a:rPr>
              <a:t>9 CAPS </a:t>
            </a:r>
            <a:r>
              <a:rPr lang="pt-BR" sz="1600" dirty="0">
                <a:latin typeface="Calibri" panose="020F0502020204030204" pitchFamily="34" charset="0"/>
              </a:rPr>
              <a:t>com ações mensais de matriciamento);</a:t>
            </a:r>
          </a:p>
          <a:p>
            <a:pPr marL="285750" indent="-285750"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Manter o 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apoio matricial em Psiquiatria nos 9 </a:t>
            </a:r>
            <a:r>
              <a:rPr lang="pt-BR" sz="1600" dirty="0">
                <a:solidFill>
                  <a:srgbClr val="FF0000"/>
                </a:solidFill>
                <a:latin typeface="Calibri" panose="020F0502020204030204" pitchFamily="34" charset="0"/>
              </a:rPr>
              <a:t>territórios de saúde;</a:t>
            </a:r>
            <a:endParaRPr lang="pt-BR" sz="1600" dirty="0">
              <a:latin typeface="Calibri" panose="020F0502020204030204" pitchFamily="34" charset="0"/>
            </a:endParaRPr>
          </a:p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defRPr/>
            </a:pPr>
            <a:endParaRPr lang="pt-BR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626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gramacao Anual 2015_preliminar">
  <a:themeElements>
    <a:clrScheme name="Median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Programacao Anual 2015_preliminar</Template>
  <TotalTime>8432</TotalTime>
  <Words>878</Words>
  <Application>Microsoft Office PowerPoint</Application>
  <PresentationFormat>Apresentação na tela (4:3)</PresentationFormat>
  <Paragraphs>265</Paragraphs>
  <Slides>29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Arial</vt:lpstr>
      <vt:lpstr>Calibri</vt:lpstr>
      <vt:lpstr>Tw Cen MT</vt:lpstr>
      <vt:lpstr>Wingdings</vt:lpstr>
      <vt:lpstr>Wingdings 2</vt:lpstr>
      <vt:lpstr>Programacao Anual 2015_preliminar</vt:lpstr>
      <vt:lpstr>Worksheet</vt:lpstr>
      <vt:lpstr>   Secretaria dE Saúde   Programação ANUAL DE SAÚDE 2023</vt:lpstr>
      <vt:lpstr>EIXO 1 . ATENÇÃO  BÁSICA </vt:lpstr>
      <vt:lpstr>EIXO 1 . ATENÇÃO  BÁSICA</vt:lpstr>
      <vt:lpstr>EIXO 1 . ATENÇÃO  BÁSICA</vt:lpstr>
      <vt:lpstr>EIXO 1 . ATENÇÃO  BÁSICA</vt:lpstr>
      <vt:lpstr>EIXO 2 . ATENÇÃO ESPECIALIZADA</vt:lpstr>
      <vt:lpstr>EIXO 2 . ATENÇÃO ESPECIALIZADA</vt:lpstr>
      <vt:lpstr>EIXO 2 . ATENÇÃO ESPECIALIZADA</vt:lpstr>
      <vt:lpstr>EIXO 2 . ATENÇÃO ESPECIALIZADA</vt:lpstr>
      <vt:lpstr>EIXO 2 . ATENÇÃO ESPECIALIZADA</vt:lpstr>
      <vt:lpstr>EIXO 3. ATENÇÃO HOSPITALAR E DE URGÊNCIAS </vt:lpstr>
      <vt:lpstr>EIXO 3. ATENÇÃO HOSPITALAR E DE URGÊNCIAS </vt:lpstr>
      <vt:lpstr>EIXO 3. ATENÇÃO HOSPITALAR E DE URGÊNCIAS </vt:lpstr>
      <vt:lpstr>EIXO 3. ATENÇÃO HOSPITALAR E DE URGÊNCIAS </vt:lpstr>
      <vt:lpstr>EIXO 4. APRIMORAMENTO DA GESTÃO DO SUS</vt:lpstr>
      <vt:lpstr>EIXO 4. APRIMORAMENTO DA GESTÃO DO SUS</vt:lpstr>
      <vt:lpstr>EIXO 4. APRIMORAMENTO DA GESTÃO DO SUS</vt:lpstr>
      <vt:lpstr> EIXO 5. GESTÃO PARTICIPATIVA E CONTROLE SOCIAL</vt:lpstr>
      <vt:lpstr>EIXO 6. APOIO ADMINISTRATIVO </vt:lpstr>
      <vt:lpstr>EIXO 6. APOIO ADMINISTRATIVO </vt:lpstr>
      <vt:lpstr>EIXO 7. PROTEÇÃO À SAÚDE E VIGILÂNCIAS </vt:lpstr>
      <vt:lpstr>EIXO 7. PROTEÇÃO À SAÚDE E VIGILÂNCIAS </vt:lpstr>
      <vt:lpstr>EIXO 7. PROTEÇÃO À SAÚDE E VIGILÂNCIAS </vt:lpstr>
      <vt:lpstr>EIXO 7. PROTEÇÃO À SAÚDE E VIGILÂNCIAS </vt:lpstr>
      <vt:lpstr> EIXO 8. AÇÕES INTERSETORIAIS</vt:lpstr>
      <vt:lpstr> EIXO 8. AÇÕES INTERSETORIAIS</vt:lpstr>
      <vt:lpstr> EIXO 9. AÇÕES REGIONAIS</vt:lpstr>
      <vt:lpstr>DEMONSTRATIVO DA PROGRAMAÇÃO DE DESPESAS COM SAÚDE POR SUBFUNÇÃO, NATUREZA E FONTE – período 2023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dE Saúde   Programação ANUAL DE SAÚDE 2015</dc:title>
  <dc:creator>23379</dc:creator>
  <cp:lastModifiedBy>Camila Laschewitz</cp:lastModifiedBy>
  <cp:revision>516</cp:revision>
  <cp:lastPrinted>2022-04-08T14:25:21Z</cp:lastPrinted>
  <dcterms:created xsi:type="dcterms:W3CDTF">2014-04-28T15:28:03Z</dcterms:created>
  <dcterms:modified xsi:type="dcterms:W3CDTF">2023-04-11T16:48:48Z</dcterms:modified>
</cp:coreProperties>
</file>