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54"/>
  </p:notesMasterIdLst>
  <p:handoutMasterIdLst>
    <p:handoutMasterId r:id="rId55"/>
  </p:handoutMasterIdLst>
  <p:sldIdLst>
    <p:sldId id="256" r:id="rId2"/>
    <p:sldId id="331" r:id="rId3"/>
    <p:sldId id="330" r:id="rId4"/>
    <p:sldId id="257" r:id="rId5"/>
    <p:sldId id="376" r:id="rId6"/>
    <p:sldId id="336" r:id="rId7"/>
    <p:sldId id="289" r:id="rId8"/>
    <p:sldId id="366" r:id="rId9"/>
    <p:sldId id="333" r:id="rId10"/>
    <p:sldId id="334" r:id="rId11"/>
    <p:sldId id="337" r:id="rId12"/>
    <p:sldId id="350" r:id="rId13"/>
    <p:sldId id="318" r:id="rId14"/>
    <p:sldId id="347" r:id="rId15"/>
    <p:sldId id="338" r:id="rId16"/>
    <p:sldId id="339" r:id="rId17"/>
    <p:sldId id="348" r:id="rId18"/>
    <p:sldId id="341" r:id="rId19"/>
    <p:sldId id="378" r:id="rId20"/>
    <p:sldId id="379" r:id="rId21"/>
    <p:sldId id="319" r:id="rId22"/>
    <p:sldId id="342" r:id="rId23"/>
    <p:sldId id="380" r:id="rId24"/>
    <p:sldId id="343" r:id="rId25"/>
    <p:sldId id="345" r:id="rId26"/>
    <p:sldId id="316" r:id="rId27"/>
    <p:sldId id="346" r:id="rId28"/>
    <p:sldId id="349" r:id="rId29"/>
    <p:sldId id="403" r:id="rId30"/>
    <p:sldId id="381" r:id="rId31"/>
    <p:sldId id="382" r:id="rId32"/>
    <p:sldId id="383" r:id="rId33"/>
    <p:sldId id="384" r:id="rId34"/>
    <p:sldId id="385" r:id="rId35"/>
    <p:sldId id="386" r:id="rId36"/>
    <p:sldId id="387" r:id="rId37"/>
    <p:sldId id="388" r:id="rId38"/>
    <p:sldId id="389" r:id="rId39"/>
    <p:sldId id="390" r:id="rId40"/>
    <p:sldId id="391" r:id="rId41"/>
    <p:sldId id="392" r:id="rId42"/>
    <p:sldId id="393" r:id="rId43"/>
    <p:sldId id="394" r:id="rId44"/>
    <p:sldId id="395" r:id="rId45"/>
    <p:sldId id="396" r:id="rId46"/>
    <p:sldId id="397" r:id="rId47"/>
    <p:sldId id="398" r:id="rId48"/>
    <p:sldId id="399" r:id="rId49"/>
    <p:sldId id="400" r:id="rId50"/>
    <p:sldId id="401" r:id="rId51"/>
    <p:sldId id="402" r:id="rId52"/>
    <p:sldId id="296" r:id="rId53"/>
  </p:sldIdLst>
  <p:sldSz cx="9144000" cy="6858000" type="screen4x3"/>
  <p:notesSz cx="6797675" cy="992822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51C4"/>
    <a:srgbClr val="755FC5"/>
    <a:srgbClr val="7194B3"/>
    <a:srgbClr val="6777BD"/>
    <a:srgbClr val="0042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3" autoAdjust="0"/>
    <p:restoredTop sz="99855" autoAdjust="0"/>
  </p:normalViewPr>
  <p:slideViewPr>
    <p:cSldViewPr>
      <p:cViewPr varScale="1">
        <p:scale>
          <a:sx n="86" d="100"/>
          <a:sy n="86" d="100"/>
        </p:scale>
        <p:origin x="6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766" cy="497126"/>
          </a:xfrm>
          <a:prstGeom prst="rect">
            <a:avLst/>
          </a:prstGeom>
        </p:spPr>
        <p:txBody>
          <a:bodyPr vert="horz" lIns="94808" tIns="47404" rIns="94808" bIns="47404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320" y="2"/>
            <a:ext cx="2945766" cy="497126"/>
          </a:xfrm>
          <a:prstGeom prst="rect">
            <a:avLst/>
          </a:prstGeom>
        </p:spPr>
        <p:txBody>
          <a:bodyPr vert="horz" lIns="94808" tIns="47404" rIns="94808" bIns="47404" rtlCol="0"/>
          <a:lstStyle>
            <a:lvl1pPr algn="r">
              <a:defRPr sz="1200"/>
            </a:lvl1pPr>
          </a:lstStyle>
          <a:p>
            <a:pPr>
              <a:defRPr/>
            </a:pPr>
            <a:fld id="{98670C7C-DB48-4583-972A-96CDEF0E3261}" type="datetimeFigureOut">
              <a:rPr lang="pt-BR"/>
              <a:pPr>
                <a:defRPr/>
              </a:pPr>
              <a:t>11/04/2023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513"/>
            <a:ext cx="2945766" cy="497125"/>
          </a:xfrm>
          <a:prstGeom prst="rect">
            <a:avLst/>
          </a:prstGeom>
        </p:spPr>
        <p:txBody>
          <a:bodyPr vert="horz" lIns="94808" tIns="47404" rIns="94808" bIns="4740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320" y="9429513"/>
            <a:ext cx="2945766" cy="497125"/>
          </a:xfrm>
          <a:prstGeom prst="rect">
            <a:avLst/>
          </a:prstGeom>
        </p:spPr>
        <p:txBody>
          <a:bodyPr vert="horz" lIns="94808" tIns="47404" rIns="94808" bIns="47404" rtlCol="0" anchor="b"/>
          <a:lstStyle>
            <a:lvl1pPr algn="r">
              <a:defRPr sz="1200"/>
            </a:lvl1pPr>
          </a:lstStyle>
          <a:p>
            <a:pPr>
              <a:defRPr/>
            </a:pPr>
            <a:fld id="{E8379AC8-F703-4512-A906-D09DF145E1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21143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766" cy="497126"/>
          </a:xfrm>
          <a:prstGeom prst="rect">
            <a:avLst/>
          </a:prstGeom>
        </p:spPr>
        <p:txBody>
          <a:bodyPr vert="horz" lIns="94808" tIns="47404" rIns="94808" bIns="4740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320" y="2"/>
            <a:ext cx="2945766" cy="497126"/>
          </a:xfrm>
          <a:prstGeom prst="rect">
            <a:avLst/>
          </a:prstGeom>
        </p:spPr>
        <p:txBody>
          <a:bodyPr vert="horz" lIns="94808" tIns="47404" rIns="94808" bIns="4740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EB512B4-B82A-4D83-8DA4-94D3AF239FFD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08" tIns="47404" rIns="94808" bIns="47404" rtlCol="0" anchor="ctr"/>
          <a:lstStyle/>
          <a:p>
            <a:pPr lv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404" y="4717138"/>
            <a:ext cx="5436868" cy="4466192"/>
          </a:xfrm>
          <a:prstGeom prst="rect">
            <a:avLst/>
          </a:prstGeom>
        </p:spPr>
        <p:txBody>
          <a:bodyPr vert="horz" lIns="94808" tIns="47404" rIns="94808" bIns="47404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513"/>
            <a:ext cx="2945766" cy="497125"/>
          </a:xfrm>
          <a:prstGeom prst="rect">
            <a:avLst/>
          </a:prstGeom>
        </p:spPr>
        <p:txBody>
          <a:bodyPr vert="horz" lIns="94808" tIns="47404" rIns="94808" bIns="4740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320" y="9429513"/>
            <a:ext cx="2945766" cy="497125"/>
          </a:xfrm>
          <a:prstGeom prst="rect">
            <a:avLst/>
          </a:prstGeom>
        </p:spPr>
        <p:txBody>
          <a:bodyPr vert="horz" lIns="94808" tIns="47404" rIns="94808" bIns="4740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321A113-FF4F-4611-9149-7EE7D59BB10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15538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tângulo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tângulo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" name="Picture 2" descr="C:\Users\Arthur\AppData\Local\Microsoft\Windows\Temporary Internet Files\Content.Outlook\G1EE79AL\BrasãonovoPrefeitura da Cida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115888"/>
            <a:ext cx="2408238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10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2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CD7A8E0-9F77-443E-A039-5119F123181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0C3B4-0044-4DBC-9CAD-5D0B309CC72B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2CC73-73AE-4082-AEC5-ECA8045017A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tângulo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tângulo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784B7-2715-46D3-8A4F-91BB371FD0E7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9D716-AA43-4983-AC5D-5FD7BAFBB0F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9" descr="C:\Users\fu0448\Desktop\_NOVO Brasao Prefeitura e 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50" y="0"/>
            <a:ext cx="97155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136904" cy="814536"/>
          </a:xfrm>
        </p:spPr>
        <p:txBody>
          <a:bodyPr/>
          <a:lstStyle/>
          <a:p>
            <a:r>
              <a:rPr lang="pt-BR"/>
              <a:t>Clique para editar o estilo do título mestre</a:t>
            </a:r>
            <a:endParaRPr lang="en-US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643740" y="1628800"/>
            <a:ext cx="8153400" cy="44958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A5588-279B-4CC1-9FAC-2E54E6DCD084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1B9EA81-56FB-4559-B37D-C859090B6DE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tângulo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tângulo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7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07B0D-99E0-4B47-90B8-8E8FCE5EA237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8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CE897D9-BD09-4C61-A537-91B2271B40D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9" name="Espaço Reservado para Rodapé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9E405BC-D90C-46F2-894B-0DE9254ED25F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6" name="Espaço Reservado para Número de Slide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1DD8AD1-FA6A-4D13-B524-A8A073F5E59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7" name="Espaço Reservado para Rodapé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7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71D0C81-DA16-45E8-9E6B-3DAC26FD78FD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8" name="Espaço Reservado para Número de Slide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249949F-3665-475C-A014-8D7615D26CB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9" name="Espaço Reservado para Rodapé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6795C-20FE-42A1-97AA-65C1F6573411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4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E2E3C-B98D-4EB4-9A19-2DFC67D98D0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C484F-B813-4FB6-AB55-EEC3F5DBC57F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D6496FA-1B90-4642-B629-6C10911F899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B6C2B-C8AF-41FC-B427-C394838CF52B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6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0C100-6E7C-498C-BF8F-41871400FB0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tângulo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tângulo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tângulo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9" name="Espaço Reservado para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F58620-436E-4740-9388-FF341FBB5C5E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10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1F72FA89-0CAF-451F-8823-AE62BB9B13E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11" name="Espaço Reservado para Rodapé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1027" name="Espaço Reservado para Texto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83E404B-EA1E-4C89-8256-C99CD4B87054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tângulo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tângulo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tângulo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1761A3-900E-4D61-9CC1-BDD307BA95D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66" r:id="rId6"/>
    <p:sldLayoutId id="2147484074" r:id="rId7"/>
    <p:sldLayoutId id="2147484067" r:id="rId8"/>
    <p:sldLayoutId id="2147484075" r:id="rId9"/>
    <p:sldLayoutId id="2147484068" r:id="rId10"/>
    <p:sldLayoutId id="2147484076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1" fontAlgn="base" hangingPunct="1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fontAlgn="base" hangingPunct="1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fontAlgn="base" hangingPunct="1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fontAlgn="base" hangingPunct="1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1.bin"/><Relationship Id="rId7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emf"/><Relationship Id="rId4" Type="http://schemas.openxmlformats.org/officeDocument/2006/relationships/package" Target="../embeddings/Microsoft_Excel_Worksheet1.xlsx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package" Target="../embeddings/Microsoft_Excel_Worksheet3.xlsx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package" Target="../embeddings/Microsoft_Excel_Worksheet4.xlsx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emf"/><Relationship Id="rId4" Type="http://schemas.openxmlformats.org/officeDocument/2006/relationships/package" Target="../embeddings/Microsoft_Excel_Worksheet5.xlsx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0.emf"/><Relationship Id="rId4" Type="http://schemas.openxmlformats.org/officeDocument/2006/relationships/package" Target="../embeddings/Microsoft_Excel_Worksheet6.xlsx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1.emf"/><Relationship Id="rId4" Type="http://schemas.openxmlformats.org/officeDocument/2006/relationships/package" Target="../embeddings/Microsoft_Excel_Worksheet7.xlsx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2.emf"/><Relationship Id="rId4" Type="http://schemas.openxmlformats.org/officeDocument/2006/relationships/package" Target="../embeddings/Microsoft_Excel_Worksheet8.xlsx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3.emf"/><Relationship Id="rId4" Type="http://schemas.openxmlformats.org/officeDocument/2006/relationships/package" Target="../embeddings/Microsoft_Excel_Worksheet9.xlsx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4.emf"/><Relationship Id="rId4" Type="http://schemas.openxmlformats.org/officeDocument/2006/relationships/package" Target="../embeddings/Microsoft_Excel_Worksheet10.xlsx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5.emf"/><Relationship Id="rId4" Type="http://schemas.openxmlformats.org/officeDocument/2006/relationships/package" Target="../embeddings/Microsoft_Excel_Worksheet11.xlsx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6.emf"/><Relationship Id="rId4" Type="http://schemas.openxmlformats.org/officeDocument/2006/relationships/package" Target="../embeddings/Microsoft_Excel_Worksheet12.xlsx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7.emf"/><Relationship Id="rId4" Type="http://schemas.openxmlformats.org/officeDocument/2006/relationships/package" Target="../embeddings/Microsoft_Excel_Worksheet13.xlsx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8.emf"/><Relationship Id="rId4" Type="http://schemas.openxmlformats.org/officeDocument/2006/relationships/package" Target="../embeddings/Microsoft_Excel_Worksheet14.xlsx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9.emf"/><Relationship Id="rId4" Type="http://schemas.openxmlformats.org/officeDocument/2006/relationships/package" Target="../embeddings/Microsoft_Excel_Worksheet15.xlsx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0.emf"/><Relationship Id="rId4" Type="http://schemas.openxmlformats.org/officeDocument/2006/relationships/package" Target="../embeddings/Microsoft_Excel_Worksheet16.xlsx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21.emf"/><Relationship Id="rId4" Type="http://schemas.openxmlformats.org/officeDocument/2006/relationships/package" Target="../embeddings/Microsoft_Excel_Worksheet17.xlsx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3645024"/>
            <a:ext cx="8642350" cy="187245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pt-BR" sz="3600" b="1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pt-BR" sz="3600" b="1" dirty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pt-BR" sz="3600" b="1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pt-BR" sz="3600" b="1" dirty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pt-BR" sz="3600" b="1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pt-BR" sz="3600" b="1" dirty="0">
                <a:solidFill>
                  <a:schemeClr val="tx2">
                    <a:lumMod val="10000"/>
                  </a:schemeClr>
                </a:solidFill>
              </a:rPr>
              <a:t>Secretaria dE Saúde  </a:t>
            </a:r>
            <a:br>
              <a:rPr lang="pt-BR" sz="3600" b="1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pt-BR" sz="3200" b="1" dirty="0">
                <a:solidFill>
                  <a:schemeClr val="tx1"/>
                </a:solidFill>
              </a:rPr>
              <a:t>Programação ANUAL DE SAÚDE 2024</a:t>
            </a:r>
          </a:p>
        </p:txBody>
      </p:sp>
      <p:sp>
        <p:nvSpPr>
          <p:cNvPr id="10243" name="Subtítulo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pt-BR" b="1" dirty="0">
                <a:solidFill>
                  <a:schemeClr val="tx1"/>
                </a:solidFill>
              </a:rPr>
              <a:t>Submissão para aprovação pelo CMS em 12.04.2023                                                                                                          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72907" cy="990600"/>
          </a:xfrm>
        </p:spPr>
        <p:txBody>
          <a:bodyPr/>
          <a:lstStyle/>
          <a:p>
            <a:r>
              <a:rPr lang="pt-BR" sz="2400" b="1" dirty="0"/>
              <a:t>EIXO 2 . ATENÇÃO ESPECIALIZADA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052736"/>
            <a:ext cx="8424863" cy="864096"/>
          </a:xfrm>
          <a:solidFill>
            <a:srgbClr val="7194B3"/>
          </a:solidFill>
        </p:spPr>
        <p:txBody>
          <a:bodyPr>
            <a:normAutofit fontScale="70000" lnSpcReduction="20000"/>
          </a:bodyPr>
          <a:lstStyle/>
          <a:p>
            <a:pPr marL="1343025" indent="-1343025" fontAlgn="auto">
              <a:spcAft>
                <a:spcPts val="0"/>
              </a:spcAft>
              <a:buNone/>
              <a:defRPr/>
            </a:pPr>
            <a:r>
              <a:rPr lang="pt-BR" b="1" dirty="0"/>
              <a:t>DIRETRIZ Nº 2 - Ampliar e aprimorar o acesso à atenção especializada, para assegurar a integralidade e resolutividade do sistema.</a:t>
            </a:r>
            <a:endParaRPr lang="pt-BR" dirty="0">
              <a:latin typeface="Calibri" pitchFamily="34" charset="0"/>
            </a:endParaRPr>
          </a:p>
          <a:p>
            <a:pPr marL="1343025" indent="-134302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1343025" indent="-134302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>
              <a:latin typeface="Calibri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5535" y="2068240"/>
            <a:ext cx="8424863" cy="29238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2.3</a:t>
            </a:r>
            <a:r>
              <a:rPr lang="pt-BR" sz="1600" dirty="0">
                <a:latin typeface="Calibri" panose="020F0502020204030204" pitchFamily="34" charset="0"/>
              </a:rPr>
              <a:t> - AMPLIAR E QUALIFICAR AS AÇÕES DE PREVENÇÃO E DE ATENÇÃO ÀS IST/AIDS E OUTRAS DOENÇAS DE TRANSMISSÃO PERSISTENTE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</a:rPr>
              <a:t>4 programas estratégicos </a:t>
            </a:r>
            <a:r>
              <a:rPr lang="pt-BR" sz="1600" dirty="0">
                <a:latin typeface="Calibri" panose="020F0502020204030204" pitchFamily="34" charset="0"/>
              </a:rPr>
              <a:t>voltados para a doenças de transmissão persistente: TB, Hansen, Hepatite e HIV; 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</a:rPr>
              <a:t>32 vagas </a:t>
            </a:r>
            <a:r>
              <a:rPr lang="pt-BR" sz="1600" dirty="0">
                <a:latin typeface="Calibri" panose="020F0502020204030204" pitchFamily="34" charset="0"/>
              </a:rPr>
              <a:t>em instituições de acolhimento para portadores de HIV;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as </a:t>
            </a:r>
            <a:r>
              <a:rPr lang="pt-BR" sz="1600" b="1" dirty="0">
                <a:latin typeface="Calibri" panose="020F0502020204030204" pitchFamily="34" charset="0"/>
              </a:rPr>
              <a:t>4 ações previstas no Plano de Ações e Metas em IST/AIDS</a:t>
            </a:r>
            <a:r>
              <a:rPr lang="pt-BR" sz="1600" dirty="0">
                <a:latin typeface="Calibri" panose="020F0502020204030204" pitchFamily="34" charset="0"/>
              </a:rPr>
              <a:t>: oferta de insumos de prevenção, oferta de material educativo, fornecimento de fórmula infantil e exames de testagem;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Manter as ações do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Plano de Ações voltadas à População LGBTQIA+.</a:t>
            </a:r>
          </a:p>
        </p:txBody>
      </p:sp>
    </p:spTree>
    <p:extLst>
      <p:ext uri="{BB962C8B-B14F-4D97-AF65-F5344CB8AC3E}">
        <p14:creationId xmlns:p14="http://schemas.microsoft.com/office/powerpoint/2010/main" val="1508902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441668" y="116632"/>
            <a:ext cx="7815211" cy="914400"/>
          </a:xfrm>
          <a:noFill/>
        </p:spPr>
        <p:txBody>
          <a:bodyPr/>
          <a:lstStyle/>
          <a:p>
            <a:r>
              <a:rPr lang="pt-BR" sz="2400" b="1" dirty="0"/>
              <a:t>EIXO 3. ATENÇÃO HOSPITALAR E DE URGÊNCIAS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28596" y="836712"/>
            <a:ext cx="8388226" cy="792435"/>
          </a:xfrm>
          <a:solidFill>
            <a:srgbClr val="7194B3"/>
          </a:solidFill>
        </p:spPr>
        <p:txBody>
          <a:bodyPr>
            <a:normAutofit fontScale="62500" lnSpcReduction="20000"/>
          </a:bodyPr>
          <a:lstStyle/>
          <a:p>
            <a:pPr marL="320040" indent="-32004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b="1" dirty="0"/>
              <a:t>DIRETRIZ Nº 3 - Integrar e qualificar as Políticas de Atenção Pré-Hospitalar e Hospitalar às demais diretrizes do sistema de Saúde do Município.</a:t>
            </a:r>
            <a:endParaRPr lang="pt-BR" dirty="0"/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41668" y="1628800"/>
            <a:ext cx="8375154" cy="387798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3.1</a:t>
            </a:r>
            <a:r>
              <a:rPr lang="pt-BR" sz="1600" dirty="0">
                <a:latin typeface="Calibri" panose="020F0502020204030204" pitchFamily="34" charset="0"/>
              </a:rPr>
              <a:t> - IMPLEMENTAR O PROCESSO DE REESTRUTURAÇÃO DA ASSISTÊNCIA HOSPITALAR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Ambulatório de Alta Resolutividade em Mastologia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no novo Hospital da Mulher;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em funcionamento o</a:t>
            </a:r>
            <a:r>
              <a:rPr lang="pt-BR" sz="1600" b="1" dirty="0">
                <a:latin typeface="Calibri" panose="020F0502020204030204" pitchFamily="34" charset="0"/>
              </a:rPr>
              <a:t> Serviço de Radioterapia do Hospital Anchieta;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</a:t>
            </a:r>
            <a:r>
              <a:rPr lang="pt-BR" sz="1600" b="1" dirty="0">
                <a:latin typeface="Calibri" panose="020F0502020204030204" pitchFamily="34" charset="0"/>
              </a:rPr>
              <a:t> Centro Integrado de AVC;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Manter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15 leitos de Psiquiatria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em hospital geral (HU);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Renovar e recuperar equipamentos médico hospitalares conforme a necessidade;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</a:t>
            </a:r>
            <a:r>
              <a:rPr lang="pt-BR" sz="1600" b="1" dirty="0">
                <a:latin typeface="Calibri" panose="020F0502020204030204" pitchFamily="34" charset="0"/>
              </a:rPr>
              <a:t> 6 equipes de atenção domiciliar; 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Manter em funcionamento os hospitais Hospital de Clínicas, Hospital de Urgência, Hospital Anchieta e Hospital da Mulher</a:t>
            </a:r>
            <a:r>
              <a:rPr lang="pt-BR" sz="1600" dirty="0">
                <a:latin typeface="Calibri" pitchFamily="34" charset="0"/>
              </a:rPr>
              <a:t>, garantindo 100% de manutenção predial e de equipamentos, assegurando recursos humanos e materiais para a plena operação assistencial e administrativa.</a:t>
            </a:r>
          </a:p>
        </p:txBody>
      </p:sp>
    </p:spTree>
    <p:extLst>
      <p:ext uri="{BB962C8B-B14F-4D97-AF65-F5344CB8AC3E}">
        <p14:creationId xmlns:p14="http://schemas.microsoft.com/office/powerpoint/2010/main" val="1849795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441668" y="188640"/>
            <a:ext cx="7815211" cy="914400"/>
          </a:xfrm>
        </p:spPr>
        <p:txBody>
          <a:bodyPr/>
          <a:lstStyle/>
          <a:p>
            <a:r>
              <a:rPr lang="pt-BR" sz="2400" b="1" dirty="0"/>
              <a:t>EIXO 3. ATENÇÃO HOSPITALAR E DE URGÊNCIAS 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38261" y="908720"/>
            <a:ext cx="8388226" cy="792435"/>
          </a:xfrm>
          <a:solidFill>
            <a:srgbClr val="7194B3"/>
          </a:solidFill>
        </p:spPr>
        <p:txBody>
          <a:bodyPr>
            <a:normAutofit fontScale="85000" lnSpcReduction="10000"/>
          </a:bodyPr>
          <a:lstStyle/>
          <a:p>
            <a:pPr marL="320040" indent="-32004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400" b="1" dirty="0"/>
              <a:t>DIRETRIZ Nº 3 - Integrar e qualificar as Políticas de Atenção Pré-Hospitalar e Hospitalar às demais diretrizes do sistema de Saúde do Município.</a:t>
            </a:r>
            <a:endParaRPr lang="pt-BR" sz="2300" dirty="0">
              <a:latin typeface="Calibri" pitchFamily="34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35132" y="1844824"/>
            <a:ext cx="8375154" cy="42165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3.1</a:t>
            </a:r>
            <a:r>
              <a:rPr lang="pt-BR" sz="1600" dirty="0">
                <a:latin typeface="Calibri" panose="020F0502020204030204" pitchFamily="34" charset="0"/>
              </a:rPr>
              <a:t> - IMPLEMENTAR O PROCESSO DE REESTRUTURAÇÃO DA ASSISTÊNCIA HOSPITALAR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</a:rPr>
              <a:t>“Hospital sem papel” no âmbito do Complexo Hospitalar Municipal;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  </a:t>
            </a:r>
            <a:r>
              <a:rPr lang="pt-BR" sz="1600" dirty="0"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</a:rPr>
              <a:t>sistema de custos por procedimento no âmbito do Complexo Hospitalar Municipal, totalizando 6 procedimentos com análise de custo concluída;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  </a:t>
            </a:r>
            <a:r>
              <a:rPr lang="pt-BR" sz="1600" dirty="0">
                <a:latin typeface="Calibri" pitchFamily="34" charset="0"/>
              </a:rPr>
              <a:t>Manter a contratação de </a:t>
            </a:r>
            <a:r>
              <a:rPr lang="pt-BR" sz="1600" b="1" dirty="0">
                <a:latin typeface="Calibri" pitchFamily="34" charset="0"/>
              </a:rPr>
              <a:t>serviços hospitalares de cuidados prolongados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 Monitorar </a:t>
            </a:r>
            <a:r>
              <a:rPr lang="pt-BR" sz="1600" b="1" dirty="0">
                <a:latin typeface="Calibri" pitchFamily="34" charset="0"/>
              </a:rPr>
              <a:t>metas e parâmetros de serviços contratualizados </a:t>
            </a:r>
            <a:r>
              <a:rPr lang="pt-BR" sz="1600" dirty="0">
                <a:latin typeface="Calibri" pitchFamily="34" charset="0"/>
              </a:rPr>
              <a:t>do SUS em Cuidados Prolongados (relatórios mensais);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</a:rPr>
              <a:t>  </a:t>
            </a:r>
            <a:r>
              <a:rPr lang="pt-BR" sz="1600" dirty="0">
                <a:latin typeface="Calibri" panose="020F0502020204030204" pitchFamily="34" charset="0"/>
              </a:rPr>
              <a:t>Manter em atividade o </a:t>
            </a:r>
            <a:r>
              <a:rPr lang="pt-BR" sz="1600" b="1" dirty="0">
                <a:latin typeface="Calibri" panose="020F0502020204030204" pitchFamily="34" charset="0"/>
              </a:rPr>
              <a:t>PAVAS - Programa de Atenção às Vítimas de Violência e Abuso Sexual</a:t>
            </a:r>
            <a:r>
              <a:rPr lang="pt-BR" sz="1600" dirty="0">
                <a:latin typeface="Calibri" panose="020F0502020204030204" pitchFamily="34" charset="0"/>
              </a:rPr>
              <a:t> no CAISM/HOSPITAL DA MULHER;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 Assegurar a </a:t>
            </a:r>
            <a:r>
              <a:rPr lang="pt-BR" sz="1600" b="1" dirty="0">
                <a:latin typeface="Calibri" panose="020F0502020204030204" pitchFamily="34" charset="0"/>
              </a:rPr>
              <a:t>disponibilidade de leitos de enfermaria e de UTI </a:t>
            </a:r>
            <a:r>
              <a:rPr lang="pt-BR" sz="1600" dirty="0">
                <a:latin typeface="Calibri" panose="020F0502020204030204" pitchFamily="34" charset="0"/>
              </a:rPr>
              <a:t>nas unidades hospitalares,  destinados a casos graves suspeitos e confirmados de Covid, </a:t>
            </a:r>
            <a:r>
              <a:rPr lang="pt-BR" sz="1600" b="1" dirty="0">
                <a:latin typeface="Calibri" panose="020F0502020204030204" pitchFamily="34" charset="0"/>
              </a:rPr>
              <a:t>condicionados à situação epidemiológica vigente</a:t>
            </a:r>
          </a:p>
        </p:txBody>
      </p:sp>
    </p:spTree>
    <p:extLst>
      <p:ext uri="{BB962C8B-B14F-4D97-AF65-F5344CB8AC3E}">
        <p14:creationId xmlns:p14="http://schemas.microsoft.com/office/powerpoint/2010/main" val="3912603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395536" y="52757"/>
            <a:ext cx="7815211" cy="914400"/>
          </a:xfrm>
          <a:noFill/>
        </p:spPr>
        <p:txBody>
          <a:bodyPr/>
          <a:lstStyle/>
          <a:p>
            <a:r>
              <a:rPr lang="pt-BR" sz="2400" b="1" dirty="0"/>
              <a:t>EIXO 3. ATENÇÃO HOSPITALAR E DE URGÊNCIAS 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836712"/>
            <a:ext cx="8496944" cy="792088"/>
          </a:xfrm>
          <a:solidFill>
            <a:srgbClr val="7194B3"/>
          </a:solidFill>
        </p:spPr>
        <p:txBody>
          <a:bodyPr>
            <a:normAutofit fontScale="85000" lnSpcReduction="10000"/>
          </a:bodyPr>
          <a:lstStyle/>
          <a:p>
            <a:pPr marL="320040" indent="-32004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400" b="1" dirty="0"/>
              <a:t>DIRETRIZ Nº 3 - Integrar e qualificar as Políticas de Atenção Pré-Hospitalar e Hospitalar às demais diretrizes do sistema de Saúde do Município.</a:t>
            </a:r>
            <a:endParaRPr lang="pt-BR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395536" y="1631011"/>
            <a:ext cx="8496943" cy="28315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3.2</a:t>
            </a:r>
            <a:r>
              <a:rPr lang="pt-BR" sz="1600" dirty="0">
                <a:latin typeface="Calibri" panose="020F0502020204030204" pitchFamily="34" charset="0"/>
              </a:rPr>
              <a:t> - QUALIFICAR E FORTALECER A REDE DE ATENÇÃO PRÉ-HOSPITALAR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Concluir a construção da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UPAs União/Alvarenga;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 Concluir a obra da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 UPA Botujuru (antiga UPA Demarchi/Batistini);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itchFamily="34" charset="0"/>
              </a:rPr>
              <a:t>Manter em funcionamento a estrutura física e de equipamentos das UPAS e dos veículos do SAMU</a:t>
            </a:r>
            <a:r>
              <a:rPr lang="pt-BR" sz="1600" dirty="0">
                <a:latin typeface="Calibri" pitchFamily="34" charset="0"/>
              </a:rPr>
              <a:t>, garantindo 100% de manutenção predial e de equipamentos, assegurando ainda recursos humanos e materiais para a plena operação assistencial;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contrato de locação de ambulâncias para </a:t>
            </a:r>
            <a:r>
              <a:rPr lang="pt-BR" sz="1600" b="1" dirty="0">
                <a:latin typeface="Calibri" pitchFamily="34" charset="0"/>
              </a:rPr>
              <a:t>Transporte Inter Hospitalar (TIH); 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itchFamily="34" charset="0"/>
              </a:rPr>
              <a:t>Monitorar os protocolos </a:t>
            </a:r>
            <a:r>
              <a:rPr lang="pt-BR" sz="1600" dirty="0">
                <a:latin typeface="Calibri" pitchFamily="34" charset="0"/>
              </a:rPr>
              <a:t>de Manchester, IAM e AVC</a:t>
            </a:r>
          </a:p>
        </p:txBody>
      </p:sp>
    </p:spTree>
    <p:extLst>
      <p:ext uri="{BB962C8B-B14F-4D97-AF65-F5344CB8AC3E}">
        <p14:creationId xmlns:p14="http://schemas.microsoft.com/office/powerpoint/2010/main" val="2100125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395536" y="52757"/>
            <a:ext cx="7815211" cy="914400"/>
          </a:xfrm>
        </p:spPr>
        <p:txBody>
          <a:bodyPr/>
          <a:lstStyle/>
          <a:p>
            <a:r>
              <a:rPr lang="pt-BR" sz="2400" b="1" dirty="0"/>
              <a:t>EIXO 3. ATENÇÃO HOSPITALAR E DE URGÊNCIAS 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836712"/>
            <a:ext cx="8496944" cy="792088"/>
          </a:xfrm>
          <a:solidFill>
            <a:srgbClr val="7194B3"/>
          </a:solidFill>
        </p:spPr>
        <p:txBody>
          <a:bodyPr>
            <a:normAutofit fontScale="85000" lnSpcReduction="10000"/>
          </a:bodyPr>
          <a:lstStyle/>
          <a:p>
            <a:pPr marL="320040" indent="-32004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400" b="1" dirty="0"/>
              <a:t>DIRETRIZ Nº 3 - Integrar e qualificar as Políticas de Atenção Pré-Hospitalar e Hospitalar às demais diretrizes do sistema de Saúde do Município.</a:t>
            </a:r>
            <a:endParaRPr lang="pt-BR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395536" y="1631011"/>
            <a:ext cx="8496943" cy="42780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3.2</a:t>
            </a:r>
            <a:r>
              <a:rPr lang="pt-BR" sz="1600" dirty="0">
                <a:latin typeface="Calibri" panose="020F0502020204030204" pitchFamily="34" charset="0"/>
              </a:rPr>
              <a:t> - QUALIFICAR E FORTALECER A REDE DE ATENÇÃO PRÉ-HOSPITALAR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 Atualizar protocolos existentes  </a:t>
            </a:r>
            <a:r>
              <a:rPr lang="pt-BR" sz="1600" dirty="0">
                <a:latin typeface="Calibri" pitchFamily="34" charset="0"/>
              </a:rPr>
              <a:t>para atendimentos de urgência em adultos e crianças;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Manter </a:t>
            </a:r>
            <a:r>
              <a:rPr lang="pt-BR" sz="1600" b="1" dirty="0">
                <a:latin typeface="Calibri" pitchFamily="34" charset="0"/>
              </a:rPr>
              <a:t>treinamentos mensais </a:t>
            </a:r>
            <a:r>
              <a:rPr lang="pt-BR" sz="1600" dirty="0">
                <a:latin typeface="Calibri" pitchFamily="34" charset="0"/>
              </a:rPr>
              <a:t>promovidos pelo  Núcleo de Educação em Urgências – NEU 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Realizar </a:t>
            </a:r>
            <a:r>
              <a:rPr lang="pt-BR" sz="1600" b="1" dirty="0">
                <a:latin typeface="Calibri" pitchFamily="34" charset="0"/>
              </a:rPr>
              <a:t>01 simulado de múltiplas vitimas </a:t>
            </a:r>
            <a:r>
              <a:rPr lang="pt-BR" sz="1600" dirty="0">
                <a:latin typeface="Calibri" pitchFamily="34" charset="0"/>
              </a:rPr>
              <a:t>pelo SAMU;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Manter o serviço de </a:t>
            </a:r>
            <a:r>
              <a:rPr lang="pt-BR" sz="1600" b="1" dirty="0">
                <a:latin typeface="Calibri" pitchFamily="34" charset="0"/>
              </a:rPr>
              <a:t>Tele Eletrocardiografia </a:t>
            </a:r>
            <a:r>
              <a:rPr lang="pt-BR" sz="1600" dirty="0">
                <a:latin typeface="Calibri" pitchFamily="34" charset="0"/>
              </a:rPr>
              <a:t>nas UPAs;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Monitorar</a:t>
            </a:r>
            <a:r>
              <a:rPr lang="pt-BR" sz="1600" b="1" dirty="0">
                <a:latin typeface="Calibri" pitchFamily="34" charset="0"/>
              </a:rPr>
              <a:t> indicadores das UPAs, SAMU e Transporte Inter Hospitalar (TIH) por meio de relatórios mensais;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Manter</a:t>
            </a:r>
            <a:r>
              <a:rPr lang="pt-BR" sz="1600" b="1" dirty="0">
                <a:latin typeface="Calibri" pitchFamily="34" charset="0"/>
              </a:rPr>
              <a:t> Centro Integrado de Regulação Médica de Urgência (regulação hospitalar, SAMU e TIH);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pt-BR" sz="1600" dirty="0"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</a:rPr>
              <a:t>Projeto Lean Health Care </a:t>
            </a:r>
            <a:r>
              <a:rPr lang="pt-BR" sz="1600" dirty="0">
                <a:latin typeface="Calibri" panose="020F0502020204030204" pitchFamily="34" charset="0"/>
              </a:rPr>
              <a:t>nas UPAs, PA e SAMU;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 </a:t>
            </a:r>
            <a:r>
              <a:rPr lang="pt-BR" sz="1600" dirty="0">
                <a:latin typeface="Calibri" panose="020F0502020204030204" pitchFamily="34" charset="0"/>
              </a:rPr>
              <a:t>Assegurar a </a:t>
            </a:r>
            <a:r>
              <a:rPr lang="pt-BR" sz="1600" b="1" dirty="0">
                <a:latin typeface="Calibri" panose="020F0502020204030204" pitchFamily="34" charset="0"/>
              </a:rPr>
              <a:t>reorganização do fluxo de atendimento</a:t>
            </a:r>
            <a:r>
              <a:rPr lang="pt-BR" sz="1600" dirty="0">
                <a:latin typeface="Calibri" panose="020F0502020204030204" pitchFamily="34" charset="0"/>
              </a:rPr>
              <a:t> nas UPAs, PA,  SAMU e TIH para casos de sintomáticos respiratórios e </a:t>
            </a:r>
            <a:r>
              <a:rPr lang="pt-BR" sz="1600" b="1" dirty="0">
                <a:latin typeface="Calibri" panose="020F0502020204030204" pitchFamily="34" charset="0"/>
              </a:rPr>
              <a:t>salas específicas para isolamento</a:t>
            </a:r>
            <a:r>
              <a:rPr lang="pt-BR" sz="1600" dirty="0">
                <a:latin typeface="Calibri" panose="020F0502020204030204" pitchFamily="34" charset="0"/>
              </a:rPr>
              <a:t>, </a:t>
            </a:r>
            <a:r>
              <a:rPr lang="pt-BR" sz="1600" b="1" dirty="0">
                <a:latin typeface="Calibri" panose="020F0502020204030204" pitchFamily="34" charset="0"/>
              </a:rPr>
              <a:t>condicionado à situação epidemiológica vigente da Covid 19.</a:t>
            </a:r>
          </a:p>
        </p:txBody>
      </p:sp>
    </p:spTree>
    <p:extLst>
      <p:ext uri="{BB962C8B-B14F-4D97-AF65-F5344CB8AC3E}">
        <p14:creationId xmlns:p14="http://schemas.microsoft.com/office/powerpoint/2010/main" val="1242851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993063" cy="771525"/>
          </a:xfrm>
        </p:spPr>
        <p:txBody>
          <a:bodyPr/>
          <a:lstStyle/>
          <a:p>
            <a:r>
              <a:rPr lang="pt-BR" sz="2400" b="1" dirty="0"/>
              <a:t>EIXO 4. APRIMORAMENTO DA GESTÃO DO SUS</a:t>
            </a:r>
          </a:p>
        </p:txBody>
      </p:sp>
      <p:sp>
        <p:nvSpPr>
          <p:cNvPr id="4608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4750" y="764704"/>
            <a:ext cx="8286750" cy="719285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ts val="0"/>
              </a:spcBef>
              <a:buClrTx/>
              <a:buNone/>
              <a:defRPr/>
            </a:pPr>
            <a:r>
              <a:rPr lang="pt-BR" sz="1800" b="1" dirty="0"/>
              <a:t>DIRETRIZ Nº 4 - Qualificar os processos de gestão do SUS</a:t>
            </a:r>
            <a:endParaRPr lang="pt-BR" sz="1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454750" y="1340768"/>
            <a:ext cx="8286750" cy="437042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4.1</a:t>
            </a:r>
            <a:r>
              <a:rPr lang="pt-BR" sz="1600" dirty="0">
                <a:latin typeface="Calibri" panose="020F0502020204030204" pitchFamily="34" charset="0"/>
              </a:rPr>
              <a:t> - QUALIFICAR OS PROCESSOS DE GESTÃO DO SUS POR MEIO DE SOLUÇÕES TECNOLÓGICAS QUE PROMOVAM A ARTICULAÇÃO DA REDE ASSISTENCIAL E REGULAÇÃO DO ACESSO AOS SERVIÇOS DE SAÚDE COM AGILIDADE, E PROMOVER A EDUCAÇÃO PERMANENTE DOS PROFISSIONAIS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</a:rPr>
              <a:t>Sistema de Tecnologia da Informação</a:t>
            </a:r>
            <a:r>
              <a:rPr lang="pt-BR" sz="1600" dirty="0">
                <a:latin typeface="Calibri" panose="020F0502020204030204" pitchFamily="34" charset="0"/>
              </a:rPr>
              <a:t> em 100% das unidades de saúde;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em operação e aprimorar o </a:t>
            </a:r>
            <a:r>
              <a:rPr lang="pt-BR" sz="1600" b="1" dirty="0">
                <a:latin typeface="Calibri" panose="020F0502020204030204" pitchFamily="34" charset="0"/>
              </a:rPr>
              <a:t>“Aplicativo na Palma de Mão”</a:t>
            </a:r>
            <a:r>
              <a:rPr lang="pt-BR" sz="1600" dirty="0">
                <a:latin typeface="Calibri" panose="020F0502020204030204" pitchFamily="34" charset="0"/>
              </a:rPr>
              <a:t> para agendamento de consultas; 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Aprimorar o</a:t>
            </a:r>
            <a:r>
              <a:rPr lang="pt-BR" sz="1600" b="1" dirty="0">
                <a:latin typeface="Calibri" panose="020F0502020204030204" pitchFamily="34" charset="0"/>
              </a:rPr>
              <a:t> “Laboratório de Inovação do SUS” na Secretaria de Saúde;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Manter o </a:t>
            </a:r>
            <a:r>
              <a:rPr lang="pt-BR" sz="1600" b="1" dirty="0">
                <a:latin typeface="Calibri" panose="020F0502020204030204" pitchFamily="34" charset="0"/>
              </a:rPr>
              <a:t>monitoramento do sistema CROSS </a:t>
            </a:r>
            <a:r>
              <a:rPr lang="pt-BR" sz="1600" dirty="0">
                <a:latin typeface="Calibri" panose="020F0502020204030204" pitchFamily="34" charset="0"/>
              </a:rPr>
              <a:t>na regulação hospitalar e ambulatorial com relatórios quadrimestrais;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Manter a </a:t>
            </a:r>
            <a:r>
              <a:rPr lang="pt-BR" sz="1600" b="1" dirty="0">
                <a:latin typeface="Calibri" panose="020F0502020204030204" pitchFamily="34" charset="0"/>
              </a:rPr>
              <a:t>integração de 3 sistemas da rede de saúde municipal </a:t>
            </a:r>
            <a:r>
              <a:rPr lang="pt-BR" sz="1600" dirty="0">
                <a:latin typeface="Calibri" panose="020F0502020204030204" pitchFamily="34" charset="0"/>
              </a:rPr>
              <a:t>por meio da interoperabilidade;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pt-BR" sz="1600" dirty="0">
                <a:latin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</a:rPr>
              <a:t>Plataforma Digital de Telemedicina;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pt-BR" sz="1600" dirty="0">
                <a:latin typeface="Calibri" panose="020F0502020204030204" pitchFamily="34" charset="0"/>
              </a:rPr>
              <a:t>Manter a </a:t>
            </a:r>
            <a:r>
              <a:rPr lang="pt-BR" sz="1600" b="1" dirty="0">
                <a:latin typeface="Calibri" panose="020F0502020204030204" pitchFamily="34" charset="0"/>
              </a:rPr>
              <a:t>Central de Regulação Hospitalar </a:t>
            </a:r>
            <a:r>
              <a:rPr lang="pt-BR" sz="1600" dirty="0">
                <a:latin typeface="Calibri" panose="020F0502020204030204" pitchFamily="34" charset="0"/>
              </a:rPr>
              <a:t>com médicos 24h;</a:t>
            </a:r>
          </a:p>
        </p:txBody>
      </p:sp>
    </p:spTree>
    <p:extLst>
      <p:ext uri="{BB962C8B-B14F-4D97-AF65-F5344CB8AC3E}">
        <p14:creationId xmlns:p14="http://schemas.microsoft.com/office/powerpoint/2010/main" val="1335605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993063" cy="771525"/>
          </a:xfrm>
        </p:spPr>
        <p:txBody>
          <a:bodyPr/>
          <a:lstStyle/>
          <a:p>
            <a:r>
              <a:rPr lang="pt-BR" sz="2400" b="1" dirty="0"/>
              <a:t>EIXO 4. APRIMORAMENTO DA GESTÃO DO SUS</a:t>
            </a:r>
            <a:endParaRPr lang="pt-BR" sz="2400" dirty="0"/>
          </a:p>
        </p:txBody>
      </p:sp>
      <p:sp>
        <p:nvSpPr>
          <p:cNvPr id="4608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692696"/>
            <a:ext cx="8286750" cy="691900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ts val="0"/>
              </a:spcBef>
              <a:buClrTx/>
              <a:buNone/>
              <a:defRPr/>
            </a:pPr>
            <a:r>
              <a:rPr lang="pt-BR" sz="1800" b="1" dirty="0"/>
              <a:t>DIRETRIZ Nº 4 - Qualificar os processos de gestão do SUS</a:t>
            </a:r>
            <a:endParaRPr lang="pt-BR" sz="1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379276" y="1296936"/>
            <a:ext cx="8286751" cy="5509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4.1</a:t>
            </a:r>
            <a:r>
              <a:rPr lang="pt-BR" sz="1600" dirty="0">
                <a:latin typeface="Calibri" panose="020F0502020204030204" pitchFamily="34" charset="0"/>
              </a:rPr>
              <a:t> - QUALIFICAR OS PROCESSOS DE GESTÃO DO SUS POR MEIO DE SOLUÇÕES TECNOLÓGICAS QUE PROMOVAM A ARTICULAÇÃO DA REDE ASSISTENCIAL E REGULAÇÃO DO ACESSO AOS SERVIÇOS DE SAÚDE COM AGILIDADE, E PROMOVER A EDUCAÇÃO PERMANENTE DOS PROFISSIONAIS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Elaborar </a:t>
            </a:r>
            <a:r>
              <a:rPr lang="pt-BR" sz="1600" b="1" dirty="0">
                <a:latin typeface="Calibri" panose="020F0502020204030204" pitchFamily="34" charset="0"/>
              </a:rPr>
              <a:t>relatórios mensais da Ouvidoria</a:t>
            </a:r>
            <a:r>
              <a:rPr lang="pt-BR" sz="1600" dirty="0">
                <a:latin typeface="Calibri" panose="020F0502020204030204" pitchFamily="34" charset="0"/>
              </a:rPr>
              <a:t>, com informações quantitativas e qualitativas para a gestão;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Implantar a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ferramenta de </a:t>
            </a:r>
            <a:r>
              <a:rPr lang="pt-BR" sz="16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Whatsapp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 na Ouvidoria; 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Elaborar </a:t>
            </a:r>
            <a:r>
              <a:rPr lang="pt-BR" sz="1600" b="1" dirty="0">
                <a:latin typeface="Calibri" panose="020F0502020204030204" pitchFamily="34" charset="0"/>
              </a:rPr>
              <a:t>relatórios quadrimestrais da Auditoria do SUS</a:t>
            </a:r>
            <a:r>
              <a:rPr lang="pt-BR" sz="1600" dirty="0">
                <a:latin typeface="Calibri" panose="020F0502020204030204" pitchFamily="34" charset="0"/>
              </a:rPr>
              <a:t>, em</a:t>
            </a:r>
            <a:r>
              <a:rPr lang="pt-BR" sz="1600" b="1" dirty="0">
                <a:latin typeface="Calibri" panose="020F0502020204030204" pitchFamily="34" charset="0"/>
              </a:rPr>
              <a:t> unidades próprias e nos prestadores</a:t>
            </a:r>
            <a:r>
              <a:rPr lang="pt-BR" sz="1600" dirty="0">
                <a:latin typeface="Calibri" panose="020F0502020204030204" pitchFamily="34" charset="0"/>
              </a:rPr>
              <a:t> conveniados e contratados;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Manter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7 programas de Residência Médica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;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Manter e aprimorar aas atividades da </a:t>
            </a:r>
            <a:r>
              <a:rPr lang="pt-BR" sz="1600" b="1" dirty="0">
                <a:latin typeface="Calibri" panose="020F0502020204030204" pitchFamily="34" charset="0"/>
              </a:rPr>
              <a:t>Escola de Saúde no município;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Capacitar a Rede de Atenção à Saúde do município, nas </a:t>
            </a:r>
            <a:r>
              <a:rPr lang="pt-BR" sz="1600" b="1" dirty="0">
                <a:latin typeface="Calibri" panose="020F0502020204030204" pitchFamily="34" charset="0"/>
              </a:rPr>
              <a:t>4 Linhas de Cuidado: Diabetes Mellitus, Hipertensão Arterial Sistêmica, Materno Infantil e Doenças Respiratórias, por meio da Plataforma Vanzolini (EAD);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/>
              <a:t> </a:t>
            </a:r>
            <a:r>
              <a:rPr lang="pt-BR" sz="1600" dirty="0">
                <a:latin typeface="Calibri" panose="020F0502020204030204" pitchFamily="34" charset="0"/>
              </a:rPr>
              <a:t>Realizar </a:t>
            </a:r>
            <a:r>
              <a:rPr lang="pt-BR" sz="1600" b="1" dirty="0">
                <a:latin typeface="Calibri" panose="020F0502020204030204" pitchFamily="34" charset="0"/>
              </a:rPr>
              <a:t>capacitação da rede de saúde municipal </a:t>
            </a:r>
            <a:r>
              <a:rPr lang="pt-BR" sz="1600" dirty="0">
                <a:latin typeface="Calibri" panose="020F0502020204030204" pitchFamily="34" charset="0"/>
              </a:rPr>
              <a:t>nos temas: </a:t>
            </a:r>
            <a:r>
              <a:rPr lang="pt-BR" sz="1600" b="1" dirty="0">
                <a:latin typeface="Calibri" panose="020F0502020204030204" pitchFamily="34" charset="0"/>
              </a:rPr>
              <a:t>Parto Natural  e Aleitamento Materno;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Realizar a </a:t>
            </a:r>
            <a:r>
              <a:rPr lang="pt-BR" sz="1600" b="1" dirty="0">
                <a:latin typeface="Calibri" panose="020F0502020204030204" pitchFamily="34" charset="0"/>
              </a:rPr>
              <a:t>Mostra de Saúde;</a:t>
            </a:r>
            <a:endParaRPr lang="pt-BR" sz="1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992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23528" y="1268760"/>
            <a:ext cx="8286750" cy="53553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4.1</a:t>
            </a:r>
            <a:r>
              <a:rPr lang="pt-BR" sz="1600" dirty="0">
                <a:latin typeface="Calibri" panose="020F0502020204030204" pitchFamily="34" charset="0"/>
              </a:rPr>
              <a:t> - QUALIFICAR OS PROCESSOS DE GESTÃO DO SUS POR MEIO DE SOLUÇÕES TECNOLÓGICAS QUE PROMOVAM A ARTICULAÇÃO DA REDE ASSISTENCIAL E REGULAÇÃO DO ACESSO AOS SERVIÇOS DE SAÚDE COM AGILIDADE, E PROMOVER A EDUCAÇÃO PERMANENTE DOS PROFISSIONAIS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Elaborar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boletins periódicos </a:t>
            </a:r>
            <a:r>
              <a:rPr lang="pt-BR" sz="1600" b="1" dirty="0">
                <a:latin typeface="Calibri" panose="020F0502020204030204" pitchFamily="34" charset="0"/>
              </a:rPr>
              <a:t>de monitoramento </a:t>
            </a:r>
            <a:r>
              <a:rPr lang="pt-BR" sz="1600" dirty="0">
                <a:latin typeface="Calibri" panose="020F0502020204030204" pitchFamily="34" charset="0"/>
              </a:rPr>
              <a:t>da pandemia pela Covid,</a:t>
            </a:r>
            <a:r>
              <a:rPr lang="pt-BR" sz="1600" b="1" dirty="0">
                <a:latin typeface="Calibri" panose="020F0502020204030204" pitchFamily="34" charset="0"/>
              </a:rPr>
              <a:t> condicionados à situação epidemiológica vigente;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a </a:t>
            </a:r>
            <a:r>
              <a:rPr lang="pt-BR" sz="1600" b="1" dirty="0">
                <a:latin typeface="Calibri" pitchFamily="34" charset="0"/>
              </a:rPr>
              <a:t>manutenção predial </a:t>
            </a:r>
            <a:r>
              <a:rPr lang="pt-BR" sz="1600" dirty="0">
                <a:latin typeface="Calibri" pitchFamily="34" charset="0"/>
              </a:rPr>
              <a:t>e </a:t>
            </a:r>
            <a:r>
              <a:rPr lang="pt-BR" sz="1600" b="1" dirty="0">
                <a:latin typeface="Calibri" pitchFamily="34" charset="0"/>
              </a:rPr>
              <a:t>serviços essenciais</a:t>
            </a:r>
            <a:r>
              <a:rPr lang="pt-BR" sz="1600" dirty="0">
                <a:latin typeface="Calibri" pitchFamily="34" charset="0"/>
              </a:rPr>
              <a:t> de abastecimento de água, energia e telefonia do </a:t>
            </a:r>
            <a:r>
              <a:rPr lang="pt-BR" sz="1600" b="1" dirty="0">
                <a:latin typeface="Calibri" pitchFamily="34" charset="0"/>
              </a:rPr>
              <a:t>Departamento de Apoio à Gestão</a:t>
            </a:r>
            <a:r>
              <a:rPr lang="pt-BR" sz="1600" dirty="0">
                <a:latin typeface="Calibri" pitchFamily="34" charset="0"/>
              </a:rPr>
              <a:t>, assegurando </a:t>
            </a:r>
            <a:r>
              <a:rPr lang="pt-BR" sz="1600" b="1" dirty="0">
                <a:latin typeface="Calibri" pitchFamily="34" charset="0"/>
              </a:rPr>
              <a:t>recursos humanos </a:t>
            </a:r>
            <a:r>
              <a:rPr lang="pt-BR" sz="1600" dirty="0">
                <a:latin typeface="Calibri" pitchFamily="34" charset="0"/>
              </a:rPr>
              <a:t>e </a:t>
            </a:r>
            <a:r>
              <a:rPr lang="pt-BR" sz="1600" b="1" dirty="0">
                <a:latin typeface="Calibri" pitchFamily="34" charset="0"/>
              </a:rPr>
              <a:t>materiais </a:t>
            </a:r>
            <a:r>
              <a:rPr lang="pt-BR" sz="1600" dirty="0">
                <a:latin typeface="Calibri" pitchFamily="34" charset="0"/>
              </a:rPr>
              <a:t>para a plena operação assistencial e administrativa.</a:t>
            </a:r>
            <a:endParaRPr lang="pt-BR" sz="1600" b="1" dirty="0">
              <a:latin typeface="Calibri" panose="020F0502020204030204" pitchFamily="34" charset="0"/>
            </a:endParaRP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4.2</a:t>
            </a:r>
            <a:r>
              <a:rPr lang="pt-BR" sz="1600" dirty="0">
                <a:latin typeface="Calibri" panose="020F0502020204030204" pitchFamily="34" charset="0"/>
              </a:rPr>
              <a:t> - IMPLEMENTAÇÃO E MANUTENÇÃO DO ACESSO À ASSISTÊNCIA FARMACÊUTICA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a </a:t>
            </a:r>
            <a:r>
              <a:rPr lang="pt-BR" sz="1600" b="1" dirty="0">
                <a:latin typeface="Calibri" panose="020F0502020204030204" pitchFamily="34" charset="0"/>
              </a:rPr>
              <a:t>Política Municipal de Assistência Farmacêutica</a:t>
            </a:r>
            <a:r>
              <a:rPr lang="pt-BR" sz="1600" dirty="0">
                <a:latin typeface="Calibri" panose="020F0502020204030204" pitchFamily="34" charset="0"/>
              </a:rPr>
              <a:t>, assegurando o acesso a medicamentos, insumos e demandas judiciais;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em funcionamento a </a:t>
            </a:r>
            <a:r>
              <a:rPr lang="pt-BR" sz="1600" b="1" dirty="0">
                <a:latin typeface="Calibri" panose="020F0502020204030204" pitchFamily="34" charset="0"/>
              </a:rPr>
              <a:t>Farmácia do CEAF </a:t>
            </a:r>
            <a:r>
              <a:rPr lang="pt-BR" sz="1600" dirty="0">
                <a:latin typeface="Calibri" panose="020F0502020204030204" pitchFamily="34" charset="0"/>
              </a:rPr>
              <a:t>no município;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</a:rPr>
              <a:t>monitoramento de diabéticos insulino dependentes </a:t>
            </a:r>
            <a:r>
              <a:rPr lang="pt-BR" sz="1600" dirty="0">
                <a:latin typeface="Calibri" panose="020F0502020204030204" pitchFamily="34" charset="0"/>
              </a:rPr>
              <a:t>por meio do sistema </a:t>
            </a:r>
            <a:r>
              <a:rPr lang="pt-BR" sz="1600" b="1" dirty="0" err="1">
                <a:latin typeface="Calibri" panose="020F0502020204030204" pitchFamily="34" charset="0"/>
              </a:rPr>
              <a:t>Glicocys</a:t>
            </a:r>
            <a:r>
              <a:rPr lang="pt-BR" sz="1600" b="1" dirty="0">
                <a:latin typeface="Calibri" panose="020F0502020204030204" pitchFamily="34" charset="0"/>
              </a:rPr>
              <a:t>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 Manter a fitoterapia na rede municipal de saúde, de acordo com a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 Nacional de Plantas Medicinais e Fitoterápicos do Ministério da Saúde,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como parte da política de Assistência Farmacêutica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20483" name="Título 1"/>
          <p:cNvSpPr>
            <a:spLocks noGrp="1"/>
          </p:cNvSpPr>
          <p:nvPr>
            <p:ph type="title"/>
          </p:nvPr>
        </p:nvSpPr>
        <p:spPr>
          <a:xfrm>
            <a:off x="107504" y="44624"/>
            <a:ext cx="7993063" cy="771525"/>
          </a:xfrm>
        </p:spPr>
        <p:txBody>
          <a:bodyPr/>
          <a:lstStyle/>
          <a:p>
            <a:r>
              <a:rPr lang="pt-BR" sz="2400" b="1" dirty="0"/>
              <a:t>EIXO 4. APRIMORAMENTO DA GESTÃO DO SUS</a:t>
            </a:r>
            <a:endParaRPr lang="pt-BR" sz="2400" dirty="0"/>
          </a:p>
        </p:txBody>
      </p:sp>
      <p:sp>
        <p:nvSpPr>
          <p:cNvPr id="4608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620688"/>
            <a:ext cx="8286750" cy="691900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ts val="0"/>
              </a:spcBef>
              <a:buClrTx/>
              <a:buNone/>
              <a:defRPr/>
            </a:pPr>
            <a:r>
              <a:rPr lang="pt-BR" sz="1800" b="1" dirty="0"/>
              <a:t>DIRETRIZ Nº 4 - Qualificar os processos de gestão do SUS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819403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611559" y="2276872"/>
            <a:ext cx="8280919" cy="20928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5.1</a:t>
            </a:r>
            <a:r>
              <a:rPr lang="pt-BR" sz="1600" dirty="0">
                <a:latin typeface="Calibri" panose="020F0502020204030204" pitchFamily="34" charset="0"/>
              </a:rPr>
              <a:t> - QUALIFICAÇÃO DA GESTÃO PARTICIPATIVA E CONTROLE SOCIAL</a:t>
            </a:r>
          </a:p>
          <a:p>
            <a:pPr marL="185738" indent="-185738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700" dirty="0">
                <a:latin typeface="Calibri" pitchFamily="34" charset="0"/>
              </a:rPr>
              <a:t> Realizar </a:t>
            </a:r>
            <a:r>
              <a:rPr lang="pt-BR" sz="1700" b="1" dirty="0">
                <a:latin typeface="Calibri" pitchFamily="34" charset="0"/>
              </a:rPr>
              <a:t>curso de capacitação de conselheiros de saúde</a:t>
            </a:r>
            <a:r>
              <a:rPr lang="pt-BR" sz="1700" dirty="0">
                <a:latin typeface="Calibri" pitchFamily="34" charset="0"/>
              </a:rPr>
              <a:t>; </a:t>
            </a:r>
          </a:p>
          <a:p>
            <a:pPr marL="185738" indent="-185738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700" dirty="0">
                <a:latin typeface="Calibri" pitchFamily="34" charset="0"/>
              </a:rPr>
              <a:t> Realizar </a:t>
            </a:r>
            <a:r>
              <a:rPr lang="pt-BR" sz="1700" b="1" dirty="0">
                <a:latin typeface="Calibri" pitchFamily="34" charset="0"/>
              </a:rPr>
              <a:t>reuniões quadrimestrais conjuntas </a:t>
            </a:r>
            <a:r>
              <a:rPr lang="pt-BR" sz="1700" dirty="0">
                <a:latin typeface="Calibri" pitchFamily="34" charset="0"/>
              </a:rPr>
              <a:t>entre Conselhos Locais e Conselho Municipal   de Saúde;</a:t>
            </a:r>
          </a:p>
          <a:p>
            <a:pPr marL="185738" indent="-185738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700" dirty="0">
                <a:latin typeface="Calibri" pitchFamily="34" charset="0"/>
              </a:rPr>
              <a:t> </a:t>
            </a:r>
            <a:r>
              <a:rPr lang="pt-BR" sz="1600" dirty="0">
                <a:latin typeface="Calibri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</a:rPr>
              <a:t>link do Conselho Municipal de Saúde atualizado </a:t>
            </a:r>
            <a:r>
              <a:rPr lang="pt-BR" sz="1600" dirty="0">
                <a:latin typeface="Calibri" panose="020F0502020204030204" pitchFamily="34" charset="0"/>
              </a:rPr>
              <a:t>na home page da PMSBC para a divulgação de ações e documentos de interesse do Conselho.</a:t>
            </a:r>
          </a:p>
        </p:txBody>
      </p:sp>
      <p:sp>
        <p:nvSpPr>
          <p:cNvPr id="22531" name="Título 1"/>
          <p:cNvSpPr>
            <a:spLocks noGrp="1"/>
          </p:cNvSpPr>
          <p:nvPr>
            <p:ph type="title"/>
          </p:nvPr>
        </p:nvSpPr>
        <p:spPr>
          <a:xfrm>
            <a:off x="250825" y="354013"/>
            <a:ext cx="8153400" cy="771525"/>
          </a:xfrm>
          <a:noFill/>
        </p:spPr>
        <p:txBody>
          <a:bodyPr/>
          <a:lstStyle/>
          <a:p>
            <a:r>
              <a:rPr lang="pt-BR" sz="2400" dirty="0"/>
              <a:t> </a:t>
            </a:r>
            <a:r>
              <a:rPr lang="pt-BR" sz="2400" b="1" dirty="0"/>
              <a:t>EIXO 5. GESTÃO PARTICIPATIVA E CONTROLE SOCIAL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2253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05728" y="1310333"/>
            <a:ext cx="8286750" cy="720080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ct val="0"/>
              </a:spcBef>
              <a:buClrTx/>
              <a:buNone/>
            </a:pPr>
            <a:r>
              <a:rPr lang="pt-BR" sz="1800" b="1" dirty="0"/>
              <a:t>DIRETRIZ Nº 5 - Assegurar e qualificar os processos de gestão participativa e o controle social</a:t>
            </a:r>
            <a:endParaRPr lang="pt-BR" sz="1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698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17235" y="2492896"/>
            <a:ext cx="8286750" cy="35702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6.1</a:t>
            </a:r>
            <a:r>
              <a:rPr lang="pt-BR" sz="1600" dirty="0">
                <a:latin typeface="Calibri" panose="020F0502020204030204" pitchFamily="34" charset="0"/>
              </a:rPr>
              <a:t> - APRIMORAR A CAPACIDADE GESTORA</a:t>
            </a:r>
            <a:endParaRPr lang="pt-BR" sz="1600" b="1" dirty="0">
              <a:latin typeface="Calibri" panose="020F0502020204030204" pitchFamily="34" charset="0"/>
            </a:endParaRP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Realizar a </a:t>
            </a:r>
            <a:r>
              <a:rPr lang="pt-BR" sz="1600" b="1" dirty="0">
                <a:latin typeface="Calibri" panose="020F0502020204030204" pitchFamily="34" charset="0"/>
              </a:rPr>
              <a:t>manutenção predial e serviços essenciais</a:t>
            </a:r>
            <a:r>
              <a:rPr lang="pt-BR" sz="1600" dirty="0">
                <a:latin typeface="Calibri" panose="020F0502020204030204" pitchFamily="34" charset="0"/>
              </a:rPr>
              <a:t> de abastecimento de água, energia e telefonia  do </a:t>
            </a:r>
            <a:r>
              <a:rPr lang="pt-BR" sz="1600" b="1" dirty="0">
                <a:latin typeface="Calibri" panose="020F0502020204030204" pitchFamily="34" charset="0"/>
              </a:rPr>
              <a:t>Gabinete da Secretaria de Saúde </a:t>
            </a:r>
            <a:r>
              <a:rPr lang="pt-BR" sz="1600" dirty="0">
                <a:latin typeface="Calibri" panose="020F0502020204030204" pitchFamily="34" charset="0"/>
              </a:rPr>
              <a:t>e </a:t>
            </a:r>
            <a:r>
              <a:rPr lang="pt-BR" sz="1600" b="1" dirty="0">
                <a:latin typeface="Calibri" panose="020F0502020204030204" pitchFamily="34" charset="0"/>
              </a:rPr>
              <a:t>Departamento de  Administração da Saúde</a:t>
            </a:r>
            <a:r>
              <a:rPr lang="pt-BR" sz="1600" dirty="0">
                <a:latin typeface="Calibri" panose="020F0502020204030204" pitchFamily="34" charset="0"/>
              </a:rPr>
              <a:t>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 a </a:t>
            </a:r>
            <a:r>
              <a:rPr lang="pt-BR" sz="1600" b="1" dirty="0">
                <a:latin typeface="Calibri" panose="020F0502020204030204" pitchFamily="34" charset="0"/>
              </a:rPr>
              <a:t>equipe de apoio administrativo </a:t>
            </a:r>
            <a:r>
              <a:rPr lang="pt-BR" sz="1600" dirty="0">
                <a:latin typeface="Calibri" panose="020F0502020204030204" pitchFamily="34" charset="0"/>
              </a:rPr>
              <a:t>do Gabinete da Secretaria de Saúde e  Departamento de Administração da Saúde;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</a:rPr>
              <a:t>fornecimento de insumos e materiais de uso geral  </a:t>
            </a:r>
            <a:r>
              <a:rPr lang="pt-BR" sz="1600" dirty="0">
                <a:latin typeface="Calibri" panose="020F0502020204030204" pitchFamily="34" charset="0"/>
              </a:rPr>
              <a:t>para as unidades da Secretaria de Saúde; 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</a:rPr>
              <a:t>fornecimento de materiais médico-hospitalares </a:t>
            </a:r>
            <a:r>
              <a:rPr lang="pt-BR" sz="1600" dirty="0">
                <a:latin typeface="Calibri" panose="020F0502020204030204" pitchFamily="34" charset="0"/>
              </a:rPr>
              <a:t>para as unidades da Secretaria de Saúde; 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</a:rPr>
              <a:t>contrato de locação de veículos, fornecimento de combustível e de transporte por meio de aplicativo</a:t>
            </a:r>
            <a:r>
              <a:rPr lang="pt-BR" sz="1600" dirty="0">
                <a:latin typeface="Calibri" panose="020F0502020204030204" pitchFamily="34" charset="0"/>
              </a:rPr>
              <a:t>,  para uso da Secretaria de Saúde;</a:t>
            </a:r>
          </a:p>
        </p:txBody>
      </p:sp>
      <p:sp>
        <p:nvSpPr>
          <p:cNvPr id="20483" name="Título 1"/>
          <p:cNvSpPr>
            <a:spLocks noGrp="1"/>
          </p:cNvSpPr>
          <p:nvPr>
            <p:ph type="title"/>
          </p:nvPr>
        </p:nvSpPr>
        <p:spPr>
          <a:xfrm>
            <a:off x="250825" y="354013"/>
            <a:ext cx="7993063" cy="771525"/>
          </a:xfrm>
        </p:spPr>
        <p:txBody>
          <a:bodyPr/>
          <a:lstStyle/>
          <a:p>
            <a:r>
              <a:rPr lang="pt-BR" sz="2400" b="1" dirty="0"/>
              <a:t>EIXO 6. APOIO ADMINISTRATIVO </a:t>
            </a:r>
          </a:p>
        </p:txBody>
      </p:sp>
      <p:sp>
        <p:nvSpPr>
          <p:cNvPr id="4608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17235" y="1125538"/>
            <a:ext cx="8286750" cy="1296144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ts val="0"/>
              </a:spcBef>
              <a:buClrTx/>
              <a:buNone/>
              <a:defRPr/>
            </a:pPr>
            <a:r>
              <a:rPr lang="pt-BR" sz="1800" b="1" dirty="0"/>
              <a:t>DIRETRIZ Nº 6 - Prover recurso de apoio ao funcionamento dos serviços de saúde para o desempenho de suas atividades. Aperfeiçoar a eficiência na gestão e qualificar os instrumentos de monitoramento e avaliação.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891233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522712" y="1879511"/>
            <a:ext cx="8424738" cy="41004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OBJETIVO Nº 1.1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 - AMPLIAR E MANTER A REDE DE ATENÇÃO BÁSICA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Concluir a reforma da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 UBS Vila União I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Concluir a construção da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UBS Santa Terezinha (substituição) e UBS São Pedro II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Concluir a obra da 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UBS </a:t>
            </a:r>
            <a:r>
              <a:rPr lang="pt-BR" sz="1600" b="1" dirty="0" err="1">
                <a:solidFill>
                  <a:srgbClr val="FF0000"/>
                </a:solidFill>
                <a:latin typeface="Calibri" pitchFamily="34" charset="0"/>
              </a:rPr>
              <a:t>Jd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pt-BR" sz="1600" b="1" dirty="0" err="1">
                <a:solidFill>
                  <a:srgbClr val="FF0000"/>
                </a:solidFill>
                <a:latin typeface="Calibri" pitchFamily="34" charset="0"/>
              </a:rPr>
              <a:t>Calux</a:t>
            </a:r>
            <a:endParaRPr lang="pt-BR" sz="1600" b="1" dirty="0">
              <a:solidFill>
                <a:srgbClr val="FF0000"/>
              </a:solidFill>
              <a:latin typeface="Calibri" pitchFamily="34" charset="0"/>
            </a:endParaRP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Concluir a obra da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 UBS Jardim Petroni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Concluir a obra da 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UBS Santa Cruz (substituição)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  <a:cs typeface="+mn-cs"/>
              </a:rPr>
              <a:t>Iniciar a obra </a:t>
            </a: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da 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UBS União II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Iniciar a obra da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 UBS 3 Marias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  <a:cs typeface="+mn-cs"/>
              </a:rPr>
              <a:t>Iniciar </a:t>
            </a: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a obra da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 UBS Alvarenga II 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  <a:cs typeface="+mn-cs"/>
              </a:rPr>
              <a:t>Realizar a </a:t>
            </a:r>
            <a:r>
              <a:rPr lang="pt-BR" sz="1600" b="1" dirty="0">
                <a:latin typeface="Calibri" pitchFamily="34" charset="0"/>
                <a:cs typeface="+mn-cs"/>
              </a:rPr>
              <a:t>manutenção predial </a:t>
            </a:r>
            <a:r>
              <a:rPr lang="pt-BR" sz="1600" dirty="0">
                <a:latin typeface="Calibri" pitchFamily="34" charset="0"/>
                <a:cs typeface="+mn-cs"/>
              </a:rPr>
              <a:t>e </a:t>
            </a:r>
            <a:r>
              <a:rPr lang="pt-BR" sz="1600" b="1" dirty="0">
                <a:latin typeface="Calibri" pitchFamily="34" charset="0"/>
                <a:cs typeface="+mn-cs"/>
              </a:rPr>
              <a:t>serviços essenciais</a:t>
            </a:r>
            <a:r>
              <a:rPr lang="pt-BR" sz="1600" dirty="0">
                <a:latin typeface="Calibri" pitchFamily="34" charset="0"/>
                <a:cs typeface="+mn-cs"/>
              </a:rPr>
              <a:t> de abastecimento de água, energia e telefonia nas unidades da Rede Básica de Saúde, </a:t>
            </a:r>
            <a:r>
              <a:rPr lang="pt-BR" sz="1600" dirty="0">
                <a:latin typeface="Calibri" pitchFamily="34" charset="0"/>
              </a:rPr>
              <a:t>assegurando </a:t>
            </a:r>
            <a:r>
              <a:rPr lang="pt-BR" sz="1600" b="1" dirty="0">
                <a:latin typeface="Calibri" pitchFamily="34" charset="0"/>
              </a:rPr>
              <a:t>recursos humanos </a:t>
            </a:r>
            <a:r>
              <a:rPr lang="pt-BR" sz="1600" dirty="0">
                <a:latin typeface="Calibri" pitchFamily="34" charset="0"/>
              </a:rPr>
              <a:t>e </a:t>
            </a:r>
            <a:r>
              <a:rPr lang="pt-BR" sz="1600" b="1" dirty="0">
                <a:latin typeface="Calibri" pitchFamily="34" charset="0"/>
              </a:rPr>
              <a:t>materiais </a:t>
            </a:r>
            <a:r>
              <a:rPr lang="pt-BR" sz="1600" dirty="0">
                <a:latin typeface="Calibri" pitchFamily="34" charset="0"/>
              </a:rPr>
              <a:t>para a plena operação assistencial e administrativa</a:t>
            </a:r>
            <a:r>
              <a:rPr lang="pt-BR" sz="1600" dirty="0">
                <a:latin typeface="Calibri" pitchFamily="34" charset="0"/>
                <a:cs typeface="+mn-cs"/>
              </a:rPr>
              <a:t>;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endParaRPr lang="pt-BR" sz="1400" dirty="0">
              <a:latin typeface="Calibri" panose="020F0502020204030204" pitchFamily="34" charset="0"/>
            </a:endParaRP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endParaRPr lang="pt-BR" sz="1400" dirty="0">
              <a:latin typeface="Calibri" panose="020F0502020204030204" pitchFamily="34" charset="0"/>
            </a:endParaRP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endParaRPr lang="pt-BR" sz="1400" dirty="0">
              <a:latin typeface="Calibri" panose="020F0502020204030204" pitchFamily="34" charset="0"/>
            </a:endParaRP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endParaRPr lang="pt-BR" sz="1400" dirty="0">
              <a:latin typeface="Calibri" panose="020F0502020204030204" pitchFamily="34" charset="0"/>
            </a:endParaRP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endParaRPr lang="pt-BR" sz="1400" dirty="0">
              <a:latin typeface="Calibri" panose="020F0502020204030204" pitchFamily="34" charset="0"/>
            </a:endParaRPr>
          </a:p>
        </p:txBody>
      </p:sp>
      <p:sp>
        <p:nvSpPr>
          <p:cNvPr id="12291" name="Título 1"/>
          <p:cNvSpPr>
            <a:spLocks noGrp="1"/>
          </p:cNvSpPr>
          <p:nvPr>
            <p:ph type="title"/>
          </p:nvPr>
        </p:nvSpPr>
        <p:spPr>
          <a:xfrm>
            <a:off x="428625" y="188640"/>
            <a:ext cx="7743775" cy="576065"/>
          </a:xfrm>
          <a:noFill/>
        </p:spPr>
        <p:txBody>
          <a:bodyPr/>
          <a:lstStyle/>
          <a:p>
            <a:r>
              <a:rPr lang="pt-BR" sz="2400" b="1" dirty="0"/>
              <a:t>EIXO 1 . ATENÇÃO  BÁSICA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88260" y="878035"/>
            <a:ext cx="8496300" cy="936625"/>
          </a:xfrm>
          <a:solidFill>
            <a:srgbClr val="7194B3"/>
          </a:solidFill>
        </p:spPr>
        <p:txBody>
          <a:bodyPr>
            <a:normAutofit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pt-BR" sz="1800" b="1" dirty="0"/>
              <a:t>DIRETRIZ Nº 1 - Ampliar a rede de atenção básica com a qualificação de ações de saúde que venham a garantir o cuidado adequado preventivo, curativo e humanizado aos cidadãos. </a:t>
            </a:r>
            <a:endParaRPr lang="pt-BR" sz="1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763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86995" y="2060848"/>
            <a:ext cx="8286750" cy="41242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6.1</a:t>
            </a:r>
            <a:r>
              <a:rPr lang="pt-BR" sz="1600" dirty="0">
                <a:latin typeface="Calibri" panose="020F0502020204030204" pitchFamily="34" charset="0"/>
              </a:rPr>
              <a:t> - APRIMORAR A CAPACIDADE GESTORA</a:t>
            </a:r>
            <a:endParaRPr lang="pt-BR" sz="1600" b="1" dirty="0">
              <a:latin typeface="Calibri" panose="020F0502020204030204" pitchFamily="34" charset="0"/>
            </a:endParaRP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Manter 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Sistema de Gestão Financeira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de recursos do BID até conclusão do programa,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Manter contratação de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Consultoria externa de Auditoria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 do Programa BID até conclusão do programa,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Manter contratação de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Consultoria externa de Avaliação de Impacto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do programa BID até conclusão do programa,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Manter contratação de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Consultoria externa de Avaliação Final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do programa BID até conclusão do programa, 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 </a:t>
            </a:r>
            <a:r>
              <a:rPr lang="pt-BR" sz="1600" dirty="0">
                <a:latin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</a:rPr>
              <a:t>mesas de negociação </a:t>
            </a:r>
            <a:r>
              <a:rPr lang="pt-BR" sz="1600" dirty="0">
                <a:latin typeface="Calibri" panose="020F0502020204030204" pitchFamily="34" charset="0"/>
              </a:rPr>
              <a:t>entre trabalhadores e gestores do SUS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Realizar </a:t>
            </a:r>
            <a:r>
              <a:rPr lang="pt-BR" sz="1600" b="1" dirty="0">
                <a:latin typeface="Calibri" panose="020F0502020204030204" pitchFamily="34" charset="0"/>
              </a:rPr>
              <a:t>processo seletivo público </a:t>
            </a:r>
            <a:r>
              <a:rPr lang="pt-BR" sz="1600" dirty="0">
                <a:latin typeface="Calibri" panose="020F0502020204030204" pitchFamily="34" charset="0"/>
              </a:rPr>
              <a:t>para a reposição de funções não assistenciais do quadro de trabalhadores da secretaria de saúde, conforme a necessidade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Manter  </a:t>
            </a:r>
            <a:r>
              <a:rPr lang="pt-BR" sz="1600" b="1" dirty="0">
                <a:latin typeface="Calibri" panose="020F0502020204030204" pitchFamily="34" charset="0"/>
              </a:rPr>
              <a:t>câmeras para monitoramento da segurança </a:t>
            </a:r>
            <a:r>
              <a:rPr lang="pt-BR" sz="1600" dirty="0">
                <a:latin typeface="Calibri" panose="020F0502020204030204" pitchFamily="34" charset="0"/>
              </a:rPr>
              <a:t>em 70 unidades de saúde;</a:t>
            </a:r>
          </a:p>
        </p:txBody>
      </p:sp>
      <p:sp>
        <p:nvSpPr>
          <p:cNvPr id="20483" name="Título 1"/>
          <p:cNvSpPr>
            <a:spLocks noGrp="1"/>
          </p:cNvSpPr>
          <p:nvPr>
            <p:ph type="title"/>
          </p:nvPr>
        </p:nvSpPr>
        <p:spPr>
          <a:xfrm>
            <a:off x="251520" y="44624"/>
            <a:ext cx="7993063" cy="771525"/>
          </a:xfrm>
        </p:spPr>
        <p:txBody>
          <a:bodyPr/>
          <a:lstStyle/>
          <a:p>
            <a:r>
              <a:rPr lang="pt-BR" sz="2400" b="1" dirty="0"/>
              <a:t>EIXO 6. APOIO ADMINISTRATIVO </a:t>
            </a:r>
          </a:p>
        </p:txBody>
      </p:sp>
      <p:sp>
        <p:nvSpPr>
          <p:cNvPr id="4608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88359" y="740528"/>
            <a:ext cx="8286750" cy="1296144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ts val="0"/>
              </a:spcBef>
              <a:buClrTx/>
              <a:buNone/>
              <a:defRPr/>
            </a:pPr>
            <a:r>
              <a:rPr lang="pt-BR" sz="1800" b="1" dirty="0"/>
              <a:t>DIRETRIZ Nº 6 - Prover recurso de apoio ao funcionamento dos serviços de saúde para o desempenho de suas atividades. Aperfeiçoar a eficiência na gestão e qualificar os instrumentos de monitoramento e avaliação.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8775458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563563" y="188913"/>
            <a:ext cx="8358187" cy="914400"/>
          </a:xfrm>
        </p:spPr>
        <p:txBody>
          <a:bodyPr/>
          <a:lstStyle/>
          <a:p>
            <a:r>
              <a:rPr lang="pt-BR" altLang="pt-BR" sz="2400" b="1" dirty="0"/>
              <a:t>EIXO 7. PROTEÇÃO À SAÚDE E VIGILÂNCIAS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92006" y="2060847"/>
            <a:ext cx="8112126" cy="43601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7.1</a:t>
            </a:r>
            <a:r>
              <a:rPr lang="pt-BR" sz="1600" dirty="0">
                <a:latin typeface="Calibri" panose="020F0502020204030204" pitchFamily="34" charset="0"/>
              </a:rPr>
              <a:t> - ASSEGURAR, AMPLIAR E QUALIFICAR AS AÇÕES DE VIGILÂNCIA EPIDEMIOLÓGICA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Concluir a 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transferência do SVO e IML </a:t>
            </a: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para nova sede;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Elaborar </a:t>
            </a:r>
            <a:r>
              <a:rPr lang="pt-BR" sz="1600" b="1" dirty="0">
                <a:latin typeface="Calibri" pitchFamily="34" charset="0"/>
              </a:rPr>
              <a:t>12 boletins mensais de monitoramento de agravos de notificação</a:t>
            </a:r>
            <a:r>
              <a:rPr lang="pt-BR" sz="1600" dirty="0">
                <a:latin typeface="Calibri" pitchFamily="34" charset="0"/>
              </a:rPr>
              <a:t>, para disseminação para as diferentes áreas da Secretaria da Saúde;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Manter o  </a:t>
            </a:r>
            <a:r>
              <a:rPr lang="pt-BR" sz="1600" b="1" dirty="0">
                <a:latin typeface="Calibri" pitchFamily="34" charset="0"/>
              </a:rPr>
              <a:t>“Núcleo local de Vigilância em Saúde”</a:t>
            </a:r>
            <a:r>
              <a:rPr lang="pt-BR" sz="1600" dirty="0">
                <a:latin typeface="Calibri" pitchFamily="34" charset="0"/>
              </a:rPr>
              <a:t> nos 9 Territórios; 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Investigar </a:t>
            </a:r>
            <a:r>
              <a:rPr lang="pt-BR" sz="1600" b="1" dirty="0">
                <a:latin typeface="Calibri" pitchFamily="34" charset="0"/>
              </a:rPr>
              <a:t>75% dos agravos de notificação compulsória</a:t>
            </a:r>
            <a:r>
              <a:rPr lang="pt-BR" sz="1600" dirty="0">
                <a:latin typeface="Calibri" pitchFamily="34" charset="0"/>
              </a:rPr>
              <a:t> ou de relevância para saúde pública oportunamente (60 dias);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</a:t>
            </a:r>
            <a:r>
              <a:rPr lang="pt-BR" sz="1600" b="1" dirty="0">
                <a:latin typeface="Calibri" pitchFamily="34" charset="0"/>
              </a:rPr>
              <a:t>“Campanhas de Vacinação” </a:t>
            </a:r>
            <a:r>
              <a:rPr lang="pt-BR" sz="1600" dirty="0">
                <a:latin typeface="Calibri" pitchFamily="34" charset="0"/>
              </a:rPr>
              <a:t>conforme preconizado pelo Ministério da Saúde e necessidades locais identificadas;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o funcionamento de </a:t>
            </a:r>
            <a:r>
              <a:rPr lang="pt-BR" sz="1600" b="1" dirty="0">
                <a:latin typeface="Calibri" pitchFamily="34" charset="0"/>
              </a:rPr>
              <a:t>2 comitês estratégicos</a:t>
            </a:r>
            <a:r>
              <a:rPr lang="pt-BR" sz="1600" dirty="0">
                <a:latin typeface="Calibri" pitchFamily="34" charset="0"/>
              </a:rPr>
              <a:t>: Comitê Municipal de Mortalidade Materno Infantil e Comitê de Combate às </a:t>
            </a:r>
            <a:r>
              <a:rPr lang="pt-BR" sz="1600" dirty="0" err="1">
                <a:latin typeface="Calibri" pitchFamily="34" charset="0"/>
              </a:rPr>
              <a:t>Arboviroses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</a:t>
            </a:r>
            <a:r>
              <a:rPr lang="pt-BR" sz="1600" b="1" dirty="0">
                <a:latin typeface="Calibri" pitchFamily="34" charset="0"/>
              </a:rPr>
              <a:t>2 eventos anuais de ações de prevenção da dengue </a:t>
            </a:r>
            <a:r>
              <a:rPr lang="pt-BR" sz="1600" dirty="0">
                <a:latin typeface="Calibri" pitchFamily="34" charset="0"/>
              </a:rPr>
              <a:t>no Município;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evento </a:t>
            </a:r>
            <a:r>
              <a:rPr lang="pt-BR" sz="1600" b="1" dirty="0">
                <a:latin typeface="Calibri" panose="020F0502020204030204" pitchFamily="34" charset="0"/>
              </a:rPr>
              <a:t>Janeiro Roxo </a:t>
            </a:r>
            <a:r>
              <a:rPr lang="pt-BR" sz="1600" dirty="0">
                <a:latin typeface="Calibri" panose="020F0502020204030204" pitchFamily="34" charset="0"/>
              </a:rPr>
              <a:t>com ações de prevenção e diagnóstico da Hanseníase;</a:t>
            </a:r>
            <a:endParaRPr lang="pt-BR" sz="1500" dirty="0">
              <a:latin typeface="Calibri" pitchFamily="34" charset="0"/>
            </a:endParaRPr>
          </a:p>
        </p:txBody>
      </p:sp>
      <p:sp>
        <p:nvSpPr>
          <p:cNvPr id="1434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92006" y="980728"/>
            <a:ext cx="8112125" cy="936526"/>
          </a:xfrm>
          <a:solidFill>
            <a:srgbClr val="7194B3"/>
          </a:solidFill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pt-BR" sz="1800" b="1" dirty="0"/>
              <a:t>DIRETRIZ Nº 7 - Qualificar e aprimorar o sistema de Vigilância à Saúde, priorizando a prevenção e a proteção da saúde individual e coletiva.</a:t>
            </a:r>
            <a:endParaRPr lang="pt-BR" altLang="pt-BR" sz="1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65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563563" y="188913"/>
            <a:ext cx="8358187" cy="914400"/>
          </a:xfrm>
        </p:spPr>
        <p:txBody>
          <a:bodyPr/>
          <a:lstStyle/>
          <a:p>
            <a:r>
              <a:rPr lang="pt-BR" altLang="pt-BR" sz="2400" b="1" dirty="0"/>
              <a:t>EIXO 7. PROTEÇÃO À SAÚDE E VIGILÂNCIAS </a:t>
            </a:r>
            <a:endParaRPr lang="pt-BR" alt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604837" y="2060848"/>
            <a:ext cx="8112126" cy="376513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7.1</a:t>
            </a:r>
            <a:r>
              <a:rPr lang="pt-BR" sz="1600" dirty="0">
                <a:latin typeface="Calibri" panose="020F0502020204030204" pitchFamily="34" charset="0"/>
              </a:rPr>
              <a:t> - ASSEGURAR, AMPLIAR E QUALIFICAR AS AÇÕES DE VIGILÂNCIA EPIDEMIOLÓGICA</a:t>
            </a:r>
          </a:p>
          <a:p>
            <a:pPr marL="285750" indent="-285750" algn="just">
              <a:spcBef>
                <a:spcPts val="8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 funcionamento do</a:t>
            </a:r>
            <a:r>
              <a:rPr lang="pt-BR" sz="1600" b="1" dirty="0">
                <a:latin typeface="Calibri" pitchFamily="34" charset="0"/>
              </a:rPr>
              <a:t> CIEVS;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  Manter 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70 agentes de controle de endemias;</a:t>
            </a:r>
            <a:endParaRPr lang="pt-BR" sz="1600" dirty="0">
              <a:solidFill>
                <a:srgbClr val="FF0000"/>
              </a:solidFill>
              <a:latin typeface="Calibri" pitchFamily="34" charset="0"/>
            </a:endParaRP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 </a:t>
            </a:r>
            <a:r>
              <a:rPr lang="pt-BR" sz="1600" dirty="0">
                <a:latin typeface="Calibri" pitchFamily="34" charset="0"/>
              </a:rPr>
              <a:t>Manter </a:t>
            </a:r>
            <a:r>
              <a:rPr lang="pt-BR" sz="1600" b="1" dirty="0">
                <a:latin typeface="Calibri" pitchFamily="34" charset="0"/>
              </a:rPr>
              <a:t>ações de vigilância </a:t>
            </a:r>
            <a:r>
              <a:rPr lang="pt-BR" sz="1600" dirty="0">
                <a:latin typeface="Calibri" panose="020F0502020204030204" pitchFamily="34" charset="0"/>
              </a:rPr>
              <a:t>voltadas ao monitoramento epidemiológico, aopio técnico às equipes , investigação de casos e vacinação para Covid 19, </a:t>
            </a:r>
            <a:r>
              <a:rPr lang="pt-BR" sz="1600" b="1" dirty="0">
                <a:latin typeface="Calibri" panose="020F0502020204030204" pitchFamily="34" charset="0"/>
              </a:rPr>
              <a:t>enquanto perdurar a pandemia</a:t>
            </a:r>
            <a:r>
              <a:rPr lang="pt-BR" sz="1600" dirty="0">
                <a:latin typeface="Calibri" panose="020F0502020204030204" pitchFamily="34" charset="0"/>
              </a:rPr>
              <a:t>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</a:t>
            </a:r>
            <a:r>
              <a:rPr lang="pt-BR" sz="1600" b="1" dirty="0">
                <a:latin typeface="Calibri" panose="020F0502020204030204" pitchFamily="34" charset="0"/>
              </a:rPr>
              <a:t>Manter a equipe e serviços </a:t>
            </a:r>
            <a:r>
              <a:rPr lang="pt-BR" sz="1600" dirty="0">
                <a:latin typeface="Calibri" panose="020F0502020204030204" pitchFamily="34" charset="0"/>
              </a:rPr>
              <a:t>das 5 unidades da rede de Proteção à Saúde e Vigilâncias (1 DPSV e 4 divisões);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Equipar as unidades de Vigilância em Saúde para modernizar as estratégias e ações realizadas;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/>
              <a:t> </a:t>
            </a:r>
            <a:r>
              <a:rPr lang="pt-BR" sz="1600" dirty="0">
                <a:latin typeface="Calibri" pitchFamily="34" charset="0"/>
              </a:rPr>
              <a:t>Realizar a </a:t>
            </a:r>
            <a:r>
              <a:rPr lang="pt-BR" sz="1600" b="1" dirty="0">
                <a:latin typeface="Calibri" pitchFamily="34" charset="0"/>
              </a:rPr>
              <a:t>manutenção  predial e serviços essenciais </a:t>
            </a:r>
            <a:r>
              <a:rPr lang="pt-BR" sz="1600" dirty="0">
                <a:latin typeface="Calibri" pitchFamily="34" charset="0"/>
              </a:rPr>
              <a:t>de abastecimento de água, energia e telefonia, nas unidades da Rede de Proteção à Saúde e Vigilâncias;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defRPr/>
            </a:pPr>
            <a:endParaRPr lang="pt-BR" sz="1600" dirty="0"/>
          </a:p>
        </p:txBody>
      </p:sp>
      <p:sp>
        <p:nvSpPr>
          <p:cNvPr id="1434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87081" y="1052736"/>
            <a:ext cx="8112125" cy="936526"/>
          </a:xfrm>
          <a:solidFill>
            <a:srgbClr val="7194B3"/>
          </a:solidFill>
        </p:spPr>
        <p:txBody>
          <a:bodyPr/>
          <a:lstStyle/>
          <a:p>
            <a:pPr marL="0" indent="0">
              <a:spcBef>
                <a:spcPct val="0"/>
              </a:spcBef>
              <a:buClrTx/>
              <a:buNone/>
            </a:pPr>
            <a:r>
              <a:rPr lang="pt-BR" sz="1800" b="1" dirty="0"/>
              <a:t>DIRETRIZ Nº 7 - Qualificar e aprimorar o sistema de Vigilância à Saúde, priorizando a prevenção e a proteção da saúde individual e coletiva.</a:t>
            </a:r>
            <a:endParaRPr lang="pt-BR" altLang="pt-BR" sz="1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855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563563" y="188913"/>
            <a:ext cx="8358187" cy="914400"/>
          </a:xfrm>
        </p:spPr>
        <p:txBody>
          <a:bodyPr/>
          <a:lstStyle/>
          <a:p>
            <a:r>
              <a:rPr lang="pt-BR" altLang="pt-BR" sz="2400" b="1" dirty="0"/>
              <a:t>EIXO 7. PROTEÇÃO À SAÚDE E VIGILÂNCIAS </a:t>
            </a:r>
            <a:endParaRPr lang="pt-BR" alt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604837" y="2060848"/>
            <a:ext cx="8112126" cy="296491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7.2</a:t>
            </a:r>
            <a:r>
              <a:rPr lang="pt-BR" sz="1600" dirty="0">
                <a:latin typeface="Calibri" panose="020F0502020204030204" pitchFamily="34" charset="0"/>
              </a:rPr>
              <a:t> - ASSEGURAR, AMPLIAR E QUALIFICAR AS AÇÕES DE VIGILÂNCIA EM ZOONOSES E AGRAVOS DE SAÚDE QUE ENVOLVAM ANIMAIS</a:t>
            </a:r>
          </a:p>
          <a:p>
            <a:pPr marL="285750" indent="-285750" algn="just">
              <a:spcBef>
                <a:spcPts val="8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Realizar </a:t>
            </a:r>
            <a:r>
              <a:rPr lang="pt-BR" sz="1600" b="1" dirty="0">
                <a:latin typeface="Calibri" pitchFamily="34" charset="0"/>
              </a:rPr>
              <a:t>vacinação antirrábica da população canina e felina, de rotina e campanha anual </a:t>
            </a:r>
            <a:r>
              <a:rPr lang="pt-BR" sz="1600" dirty="0">
                <a:latin typeface="Calibri" pitchFamily="34" charset="0"/>
              </a:rPr>
              <a:t>(conforme diretriz do MS);  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 Promover a </a:t>
            </a:r>
            <a:r>
              <a:rPr lang="pt-BR" sz="1600" b="1" dirty="0">
                <a:latin typeface="Calibri" pitchFamily="34" charset="0"/>
              </a:rPr>
              <a:t>esterilização cirúrgica de cães e gatos em centro cirúrgico do CCZ ou por meio do Castramóvel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algn="just" eaLnBrk="1" hangingPunct="1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 Realizar </a:t>
            </a:r>
            <a:r>
              <a:rPr lang="pt-BR" sz="1600" b="1" dirty="0">
                <a:latin typeface="Calibri" pitchFamily="34" charset="0"/>
              </a:rPr>
              <a:t>campanhas educativas periódicas </a:t>
            </a:r>
            <a:r>
              <a:rPr lang="pt-BR" sz="1600" dirty="0">
                <a:latin typeface="Calibri" pitchFamily="34" charset="0"/>
              </a:rPr>
              <a:t>sobre a importância da posse responsável de animais e adoção de animais abandonados;</a:t>
            </a:r>
          </a:p>
          <a:p>
            <a:pPr algn="just" eaLnBrk="1" hangingPunct="1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 Realizar a </a:t>
            </a:r>
            <a:r>
              <a:rPr lang="pt-BR" sz="1600" b="1" dirty="0">
                <a:latin typeface="Calibri" pitchFamily="34" charset="0"/>
              </a:rPr>
              <a:t>manutenção  predial e serviços essenciais </a:t>
            </a:r>
            <a:r>
              <a:rPr lang="pt-BR" sz="1600" dirty="0">
                <a:latin typeface="Calibri" pitchFamily="34" charset="0"/>
              </a:rPr>
              <a:t>de abastecimento de água, energia e telefonia, no CCZ.</a:t>
            </a:r>
          </a:p>
        </p:txBody>
      </p:sp>
      <p:sp>
        <p:nvSpPr>
          <p:cNvPr id="1434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87081" y="1052736"/>
            <a:ext cx="8112125" cy="936526"/>
          </a:xfrm>
          <a:solidFill>
            <a:srgbClr val="7194B3"/>
          </a:solidFill>
        </p:spPr>
        <p:txBody>
          <a:bodyPr/>
          <a:lstStyle/>
          <a:p>
            <a:pPr marL="0" indent="0">
              <a:spcBef>
                <a:spcPct val="0"/>
              </a:spcBef>
              <a:buClrTx/>
              <a:buNone/>
            </a:pPr>
            <a:r>
              <a:rPr lang="pt-BR" sz="1800" b="1" dirty="0"/>
              <a:t>DIRETRIZ Nº 7 - Qualificar e aprimorar o sistema de Vigilância à Saúde, priorizando a prevenção e a proteção da saúde individual e coletiva.</a:t>
            </a:r>
            <a:endParaRPr lang="pt-BR" altLang="pt-BR" sz="1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916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563563" y="188913"/>
            <a:ext cx="8358187" cy="914400"/>
          </a:xfrm>
        </p:spPr>
        <p:txBody>
          <a:bodyPr/>
          <a:lstStyle/>
          <a:p>
            <a:r>
              <a:rPr lang="pt-BR" altLang="pt-BR" sz="2400" b="1" dirty="0"/>
              <a:t>EIXO 7. PROTEÇÃO À SAÚDE E VIGILÂNCIAS </a:t>
            </a:r>
            <a:endParaRPr lang="pt-BR" alt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600877" y="2132856"/>
            <a:ext cx="8112126" cy="411394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7.3</a:t>
            </a:r>
            <a:r>
              <a:rPr lang="pt-BR" sz="1600" dirty="0">
                <a:latin typeface="Calibri" panose="020F0502020204030204" pitchFamily="34" charset="0"/>
              </a:rPr>
              <a:t> - ASSEGURAR, AMPLIAR E QUALIFICAR AS AÇÕES DE VIGILÂNCIA SANITÁRIA</a:t>
            </a:r>
          </a:p>
          <a:p>
            <a:pPr marL="285750" indent="-285750" algn="just">
              <a:spcBef>
                <a:spcPts val="8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Realizar </a:t>
            </a:r>
            <a:r>
              <a:rPr lang="pt-BR" sz="1600" b="1" dirty="0">
                <a:latin typeface="Calibri" pitchFamily="34" charset="0"/>
              </a:rPr>
              <a:t>7 grupos necessários de ações de Vigilância Sanitária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 Inspecionar </a:t>
            </a:r>
            <a:r>
              <a:rPr lang="pt-BR" sz="1600" b="1" dirty="0">
                <a:latin typeface="Calibri" pitchFamily="34" charset="0"/>
              </a:rPr>
              <a:t>100% dos estabelecimentos considerados de alto risco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algn="just" eaLnBrk="1" hangingPunct="1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 Desenvolver </a:t>
            </a:r>
            <a:r>
              <a:rPr lang="pt-BR" sz="1600" b="1" dirty="0">
                <a:latin typeface="Calibri" pitchFamily="34" charset="0"/>
              </a:rPr>
              <a:t>ações educativas periódicas em Vigilância Sanitária </a:t>
            </a:r>
            <a:r>
              <a:rPr lang="pt-BR" sz="1600" dirty="0">
                <a:latin typeface="Calibri" pitchFamily="34" charset="0"/>
              </a:rPr>
              <a:t>para estabelecimentos de interesse da saúde;</a:t>
            </a:r>
          </a:p>
          <a:p>
            <a:pPr algn="just" eaLnBrk="1" hangingPunct="1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/>
              <a:t> </a:t>
            </a:r>
            <a:r>
              <a:rPr lang="pt-BR" sz="1600" dirty="0">
                <a:latin typeface="Calibri" panose="020F0502020204030204" pitchFamily="34" charset="0"/>
              </a:rPr>
              <a:t>Realizar 52 etapas da </a:t>
            </a:r>
            <a:r>
              <a:rPr lang="pt-BR" sz="1600" b="1" dirty="0">
                <a:latin typeface="Calibri" panose="020F0502020204030204" pitchFamily="34" charset="0"/>
              </a:rPr>
              <a:t>operação “Noite Tranquila” aos sábados;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7.4</a:t>
            </a:r>
            <a:r>
              <a:rPr lang="pt-BR" sz="1600" dirty="0">
                <a:latin typeface="Calibri" panose="020F0502020204030204" pitchFamily="34" charset="0"/>
              </a:rPr>
              <a:t> - ASSEGURAR, AMPLIAR E QUALIFICAR AS AÇÕES DE VIGILÂNCIA À SAÚDE DO TRABALHADOR E VIGILÂNCIA AMBIENTAL</a:t>
            </a:r>
          </a:p>
          <a:p>
            <a:pPr marL="285750" indent="-285750" algn="just">
              <a:spcBef>
                <a:spcPts val="8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Investigar </a:t>
            </a:r>
            <a:r>
              <a:rPr lang="pt-BR" sz="1600" b="1" dirty="0">
                <a:latin typeface="Calibri" pitchFamily="34" charset="0"/>
              </a:rPr>
              <a:t>100% dos acidentes de trabalho fatais e em menores de 18 anos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marL="285750" indent="-285750" algn="just">
              <a:spcBef>
                <a:spcPts val="8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Inspecionar </a:t>
            </a:r>
            <a:r>
              <a:rPr lang="pt-BR" sz="1600" b="1" dirty="0">
                <a:latin typeface="Calibri" panose="020F0502020204030204" pitchFamily="34" charset="0"/>
              </a:rPr>
              <a:t>100% dos ambientes de trabalho para riscos ocupacionais </a:t>
            </a:r>
            <a:r>
              <a:rPr lang="pt-BR" sz="1600" dirty="0">
                <a:latin typeface="Calibri" pitchFamily="34" charset="0"/>
              </a:rPr>
              <a:t>(físicos, químicos, biológicos, ergonômicos e acidentais), conforme a necessidade;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  Estabelecer plano amostral para o </a:t>
            </a:r>
            <a:r>
              <a:rPr lang="pt-BR" sz="1600" b="1" dirty="0">
                <a:latin typeface="Calibri" pitchFamily="34" charset="0"/>
              </a:rPr>
              <a:t>monitoramento da qualidade da água para consumo           humano,</a:t>
            </a:r>
            <a:r>
              <a:rPr lang="pt-BR" sz="1600" dirty="0">
                <a:latin typeface="Calibri" pitchFamily="34" charset="0"/>
              </a:rPr>
              <a:t> coletar e analisar 100% de amostras preconizadas.</a:t>
            </a:r>
          </a:p>
        </p:txBody>
      </p:sp>
      <p:sp>
        <p:nvSpPr>
          <p:cNvPr id="1434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00877" y="1019015"/>
            <a:ext cx="8112125" cy="936526"/>
          </a:xfrm>
          <a:solidFill>
            <a:srgbClr val="7194B3"/>
          </a:solidFill>
        </p:spPr>
        <p:txBody>
          <a:bodyPr/>
          <a:lstStyle/>
          <a:p>
            <a:pPr marL="0" indent="0">
              <a:spcBef>
                <a:spcPct val="0"/>
              </a:spcBef>
              <a:buClrTx/>
              <a:buNone/>
            </a:pPr>
            <a:r>
              <a:rPr lang="pt-BR" sz="1800" b="1" dirty="0"/>
              <a:t>DIRETRIZ Nº 7 - Qualificar e aprimorar o sistema de Vigilância à Saúde, priorizando a prevenção e a proteção da saúde individual e coletiva.</a:t>
            </a:r>
            <a:endParaRPr lang="pt-BR" altLang="pt-BR" sz="1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2925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39552" y="1556792"/>
            <a:ext cx="8286750" cy="37240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8.1</a:t>
            </a:r>
            <a:r>
              <a:rPr lang="pt-BR" sz="1600" dirty="0">
                <a:latin typeface="Calibri" panose="020F0502020204030204" pitchFamily="34" charset="0"/>
              </a:rPr>
              <a:t> - QUALIFICAR AS AÇÕES INTERSETORIAIS NO ÂMBITO DA ATENÇÃO BÁSICA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ações intersetoriais e multidisciplinares com a Secretaria da Educação por meio do </a:t>
            </a:r>
            <a:r>
              <a:rPr lang="pt-BR" sz="1600" b="1" dirty="0">
                <a:latin typeface="Calibri" panose="020F0502020204030204" pitchFamily="34" charset="0"/>
              </a:rPr>
              <a:t>Programa “Saúde na Escola”;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>
                <a:latin typeface="Calibri" panose="020F0502020204030204" pitchFamily="34" charset="0"/>
              </a:rPr>
              <a:t>Manter a participação no Grupo Intersetorial do </a:t>
            </a:r>
            <a:r>
              <a:rPr lang="pt-BR" sz="1600" b="1">
                <a:latin typeface="Calibri" panose="020F0502020204030204" pitchFamily="34" charset="0"/>
              </a:rPr>
              <a:t>AEPETI (Ações Estratégicas do Programa de Erradicação do Trabalho Infantil);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>
                <a:latin typeface="Calibri" panose="020F0502020204030204" pitchFamily="34" charset="0"/>
              </a:rPr>
              <a:t> </a:t>
            </a:r>
            <a:r>
              <a:rPr lang="pt-BR" sz="1600" dirty="0">
                <a:latin typeface="Calibri" panose="020F0502020204030204" pitchFamily="34" charset="0"/>
              </a:rPr>
              <a:t>Acompanhar </a:t>
            </a:r>
            <a:r>
              <a:rPr lang="pt-BR" sz="1600" b="1" dirty="0">
                <a:latin typeface="Calibri" panose="020F0502020204030204" pitchFamily="34" charset="0"/>
              </a:rPr>
              <a:t>85% das famílias beneficiárias </a:t>
            </a:r>
            <a:r>
              <a:rPr lang="pt-BR" sz="1600" dirty="0">
                <a:latin typeface="Calibri" panose="020F0502020204030204" pitchFamily="34" charset="0"/>
              </a:rPr>
              <a:t>do Programa </a:t>
            </a:r>
            <a:r>
              <a:rPr lang="pt-BR" sz="1600" b="1" dirty="0">
                <a:latin typeface="Calibri" panose="020F0502020204030204" pitchFamily="34" charset="0"/>
              </a:rPr>
              <a:t>“Bolsa Família” </a:t>
            </a:r>
            <a:r>
              <a:rPr lang="pt-BR" sz="1600" dirty="0">
                <a:latin typeface="Calibri" panose="020F0502020204030204" pitchFamily="34" charset="0"/>
              </a:rPr>
              <a:t>com perfil saúde;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Manter o Programa </a:t>
            </a:r>
            <a:r>
              <a:rPr lang="pt-BR" sz="1600" b="1" dirty="0">
                <a:latin typeface="Calibri" panose="020F0502020204030204" pitchFamily="34" charset="0"/>
              </a:rPr>
              <a:t>“De Bem com a Vida”;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</a:t>
            </a:r>
            <a:r>
              <a:rPr lang="pt-BR" sz="1600" b="1" dirty="0">
                <a:latin typeface="Calibri" panose="020F0502020204030204" pitchFamily="34" charset="0"/>
              </a:rPr>
              <a:t>Realizar as ações referentes à política de conscientização acerca da menstruação e da universalização do acesso a absorventes higiênicos, pertinentes à Secretaria de Saúde (Programa de Dignidade Menstrual).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endParaRPr lang="pt-BR" sz="1600" b="1" dirty="0">
              <a:latin typeface="Calibri" panose="020F0502020204030204" pitchFamily="34" charset="0"/>
            </a:endParaRPr>
          </a:p>
        </p:txBody>
      </p:sp>
      <p:sp>
        <p:nvSpPr>
          <p:cNvPr id="23555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993583" cy="771525"/>
          </a:xfrm>
        </p:spPr>
        <p:txBody>
          <a:bodyPr/>
          <a:lstStyle/>
          <a:p>
            <a:r>
              <a:rPr lang="pt-BR" sz="2400" dirty="0"/>
              <a:t> </a:t>
            </a:r>
            <a:r>
              <a:rPr lang="pt-BR" sz="2400" b="1" dirty="0"/>
              <a:t>EIXO 8. AÇÕES INTERSETORIAIS</a:t>
            </a:r>
          </a:p>
        </p:txBody>
      </p:sp>
      <p:sp>
        <p:nvSpPr>
          <p:cNvPr id="23556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39552" y="836712"/>
            <a:ext cx="8286750" cy="719137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ct val="0"/>
              </a:spcBef>
              <a:buClrTx/>
              <a:buNone/>
            </a:pPr>
            <a:r>
              <a:rPr lang="pt-BR" sz="1800" b="1" dirty="0"/>
              <a:t>DIRETRIZ Nº 8 - Implementar e qualificar a rede de cuidados intersetoriais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1597998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611560" y="2060848"/>
            <a:ext cx="8286750" cy="37240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8.2</a:t>
            </a:r>
            <a:r>
              <a:rPr lang="pt-BR" sz="1600" dirty="0">
                <a:latin typeface="Calibri" panose="020F0502020204030204" pitchFamily="34" charset="0"/>
              </a:rPr>
              <a:t> - QUALIFICAR AÇÕES INTERSETORIAIS NO ÂMBITO DA ATENÇÃO ESPECIALIZADA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 Programa </a:t>
            </a:r>
            <a:r>
              <a:rPr lang="pt-BR" sz="1600" b="1" dirty="0">
                <a:latin typeface="Calibri" pitchFamily="34" charset="0"/>
              </a:rPr>
              <a:t>“Remando pela Vida”;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ações </a:t>
            </a:r>
            <a:r>
              <a:rPr lang="pt-BR" sz="1600" dirty="0" err="1">
                <a:latin typeface="Calibri" pitchFamily="34" charset="0"/>
              </a:rPr>
              <a:t>intersecretariais</a:t>
            </a:r>
            <a:r>
              <a:rPr lang="pt-BR" sz="1600" dirty="0">
                <a:latin typeface="Calibri" pitchFamily="34" charset="0"/>
              </a:rPr>
              <a:t> no</a:t>
            </a:r>
            <a:r>
              <a:rPr lang="pt-BR" sz="1600" b="1" dirty="0">
                <a:latin typeface="Calibri" pitchFamily="34" charset="0"/>
              </a:rPr>
              <a:t> COMAD - Conselho Municipal de Prevenção do uso abusivo de álcool e outras drogas, </a:t>
            </a:r>
            <a:r>
              <a:rPr lang="pt-BR" sz="1600" dirty="0">
                <a:latin typeface="Calibri" pitchFamily="34" charset="0"/>
              </a:rPr>
              <a:t>visando o combate efetivo do abuso de álcool e drogas;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Manter a participação no CMDCA (Conselho Municipal dos Direitos da Criança e do Adolescente)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8.3</a:t>
            </a:r>
            <a:r>
              <a:rPr lang="pt-BR" sz="1600" dirty="0">
                <a:latin typeface="Calibri" panose="020F0502020204030204" pitchFamily="34" charset="0"/>
              </a:rPr>
              <a:t> - QUALIFICAR AS AÇÕES INTERSETORIAIS NO ÂMBITO DA VIGILÂNCIA AMBIENTAL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Acompanhamento dos planos de trabalho nas áreas contaminadas </a:t>
            </a:r>
            <a:r>
              <a:rPr lang="pt-BR" sz="1600" dirty="0">
                <a:latin typeface="Calibri" pitchFamily="34" charset="0"/>
              </a:rPr>
              <a:t>do município pela equipe da Vigilância Ambiental.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endParaRPr lang="pt-BR" sz="1600" dirty="0">
              <a:latin typeface="Calibri" pitchFamily="34" charset="0"/>
            </a:endParaRPr>
          </a:p>
        </p:txBody>
      </p:sp>
      <p:sp>
        <p:nvSpPr>
          <p:cNvPr id="23555" name="Título 1"/>
          <p:cNvSpPr>
            <a:spLocks noGrp="1"/>
          </p:cNvSpPr>
          <p:nvPr>
            <p:ph type="title"/>
          </p:nvPr>
        </p:nvSpPr>
        <p:spPr>
          <a:xfrm>
            <a:off x="250825" y="354013"/>
            <a:ext cx="7993583" cy="771525"/>
          </a:xfrm>
        </p:spPr>
        <p:txBody>
          <a:bodyPr/>
          <a:lstStyle/>
          <a:p>
            <a:r>
              <a:rPr lang="pt-BR" sz="2400" dirty="0"/>
              <a:t> </a:t>
            </a:r>
            <a:r>
              <a:rPr lang="pt-BR" sz="2400" b="1" dirty="0"/>
              <a:t>EIXO 8. AÇÕES INTERSETORIAIS</a:t>
            </a:r>
            <a:endParaRPr lang="pt-BR" sz="2400" dirty="0"/>
          </a:p>
        </p:txBody>
      </p:sp>
      <p:sp>
        <p:nvSpPr>
          <p:cNvPr id="23556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1560" y="1268760"/>
            <a:ext cx="8286750" cy="719137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ct val="0"/>
              </a:spcBef>
              <a:buClrTx/>
              <a:buNone/>
            </a:pPr>
            <a:r>
              <a:rPr lang="pt-BR" sz="1800" b="1" dirty="0"/>
              <a:t>DIRETRIZ Nº 8 - Implementar e qualificar a rede de cuidados intersetoriais</a:t>
            </a:r>
            <a:endParaRPr lang="pt-BR" sz="1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611560" y="2060848"/>
            <a:ext cx="8286750" cy="26776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9.1</a:t>
            </a:r>
            <a:r>
              <a:rPr lang="pt-BR" sz="1600" dirty="0">
                <a:latin typeface="Calibri" panose="020F0502020204030204" pitchFamily="34" charset="0"/>
              </a:rPr>
              <a:t> - AMPLIAÇÃO E QUALIFICAÇÃO DA ARTICULAÇÃO REGIONAL NA ÁREA DA SAÚDE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Monitorar a implantação das redes de atenção à saúde </a:t>
            </a:r>
            <a:r>
              <a:rPr lang="pt-BR" sz="1600" dirty="0">
                <a:latin typeface="Calibri" pitchFamily="34" charset="0"/>
              </a:rPr>
              <a:t>no âmbito regional </a:t>
            </a:r>
          </a:p>
          <a:p>
            <a:pPr lvl="1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dirty="0">
                <a:latin typeface="Calibri" pitchFamily="34" charset="0"/>
              </a:rPr>
              <a:t>REDE CEGONHA, REDE DE URGÊNCIA E EMERGÊNCIA, REDE DE ATENÇÃO À PESSOA COM DEFICIÊNCIA, REDE DE ATENÇÃO PSICOSSOCIAL, REDE DE ATENÇÃO ÀS DOENÇAS CRÔNICAS, LGBTQIA+ e DOENÇAS RARAS);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Participar sistematicamente das reuniões da </a:t>
            </a:r>
            <a:r>
              <a:rPr lang="pt-BR" sz="1600" b="1" dirty="0">
                <a:latin typeface="Calibri" pitchFamily="34" charset="0"/>
              </a:rPr>
              <a:t>Câmara Técnica, </a:t>
            </a:r>
            <a:r>
              <a:rPr lang="pt-BR" sz="1600" dirty="0">
                <a:latin typeface="Calibri" pitchFamily="34" charset="0"/>
              </a:rPr>
              <a:t>da </a:t>
            </a:r>
            <a:r>
              <a:rPr lang="pt-BR" sz="1600" b="1" dirty="0">
                <a:latin typeface="Calibri" pitchFamily="34" charset="0"/>
              </a:rPr>
              <a:t>Comissão </a:t>
            </a:r>
            <a:r>
              <a:rPr lang="pt-BR" sz="1600" b="1" dirty="0" err="1">
                <a:latin typeface="Calibri" pitchFamily="34" charset="0"/>
              </a:rPr>
              <a:t>Intergestores</a:t>
            </a:r>
            <a:r>
              <a:rPr lang="pt-BR" sz="1600" b="1" dirty="0">
                <a:latin typeface="Calibri" pitchFamily="34" charset="0"/>
              </a:rPr>
              <a:t> Regional – CIR e GT Saúde do Consórcio Intermunicipal Grande ABC</a:t>
            </a:r>
            <a:r>
              <a:rPr lang="pt-BR" sz="1600" dirty="0">
                <a:latin typeface="Calibri" pitchFamily="34" charset="0"/>
              </a:rPr>
              <a:t>.</a:t>
            </a:r>
            <a:r>
              <a:rPr lang="pt-BR" sz="1600" b="1" dirty="0">
                <a:latin typeface="Calibri" pitchFamily="34" charset="0"/>
              </a:rPr>
              <a:t> 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endParaRPr lang="pt-BR" sz="16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3555" name="Título 1"/>
          <p:cNvSpPr>
            <a:spLocks noGrp="1"/>
          </p:cNvSpPr>
          <p:nvPr>
            <p:ph type="title"/>
          </p:nvPr>
        </p:nvSpPr>
        <p:spPr>
          <a:xfrm>
            <a:off x="250825" y="354013"/>
            <a:ext cx="7993583" cy="771525"/>
          </a:xfrm>
        </p:spPr>
        <p:txBody>
          <a:bodyPr/>
          <a:lstStyle/>
          <a:p>
            <a:r>
              <a:rPr lang="pt-BR" sz="2400" dirty="0"/>
              <a:t> </a:t>
            </a:r>
            <a:r>
              <a:rPr lang="pt-BR" sz="2400" b="1" dirty="0"/>
              <a:t>EIXO 9. AÇÕES REGIONAIS</a:t>
            </a:r>
          </a:p>
        </p:txBody>
      </p:sp>
      <p:sp>
        <p:nvSpPr>
          <p:cNvPr id="23556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1560" y="1268760"/>
            <a:ext cx="8286750" cy="719137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ct val="0"/>
              </a:spcBef>
              <a:buClrTx/>
              <a:buNone/>
            </a:pPr>
            <a:r>
              <a:rPr lang="pt-BR" sz="1800" b="1" dirty="0"/>
              <a:t>DIRETRIZ Nº 9 - Implementar a articulação de ações regionais na área da saúde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0648202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568952" cy="814536"/>
          </a:xfrm>
        </p:spPr>
        <p:txBody>
          <a:bodyPr/>
          <a:lstStyle/>
          <a:p>
            <a:r>
              <a:rPr lang="pt-BR" sz="2400" b="1" dirty="0"/>
              <a:t>DEMONSTRATIVO DA PROGRAMAÇÃO DE DESPESAS COM SAÚDE POR SUBFUNÇÃO, NATUREZA E FONTE – período 2024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xmlns="" id="{D66D8754-860E-6473-ED9A-DEAE84734B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2286520"/>
              </p:ext>
            </p:extLst>
          </p:nvPr>
        </p:nvGraphicFramePr>
        <p:xfrm>
          <a:off x="360067" y="6525344"/>
          <a:ext cx="3057525" cy="20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4" imgW="3057620" imgH="200117" progId="Excel.Sheet.12">
                  <p:embed/>
                </p:oleObj>
              </mc:Choice>
              <mc:Fallback>
                <p:oleObj name="Worksheet" r:id="rId4" imgW="3057620" imgH="20011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0067" y="6525344"/>
                        <a:ext cx="3057525" cy="200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xmlns="" id="{832BBB7F-E852-79EB-118D-9BA49FAC46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9042729"/>
              </p:ext>
            </p:extLst>
          </p:nvPr>
        </p:nvGraphicFramePr>
        <p:xfrm>
          <a:off x="157129" y="1700808"/>
          <a:ext cx="8829742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Worksheet" r:id="rId7" imgW="18192945" imgH="8591576" progId="Excel.Sheet.12">
                  <p:embed/>
                </p:oleObj>
              </mc:Choice>
              <mc:Fallback>
                <p:oleObj name="Worksheet" r:id="rId7" imgW="18192945" imgH="859157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7129" y="1700808"/>
                        <a:ext cx="8829742" cy="4608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56490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2A8A315C-4694-0551-B28E-1905A4F69EB6}"/>
              </a:ext>
            </a:extLst>
          </p:cNvPr>
          <p:cNvSpPr txBox="1">
            <a:spLocks/>
          </p:cNvSpPr>
          <p:nvPr/>
        </p:nvSpPr>
        <p:spPr bwMode="auto">
          <a:xfrm>
            <a:off x="395536" y="2069612"/>
            <a:ext cx="835292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9pPr>
          </a:lstStyle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</a:p>
          <a:p>
            <a:endParaRPr lang="pt-BR" sz="3600" b="1" dirty="0">
              <a:solidFill>
                <a:schemeClr val="tx1"/>
              </a:solidFill>
            </a:endParaRPr>
          </a:p>
          <a:p>
            <a:r>
              <a:rPr lang="pt-BR" sz="3600" b="1" dirty="0">
                <a:solidFill>
                  <a:schemeClr val="tx1"/>
                </a:solidFill>
              </a:rPr>
              <a:t>Diretrizes, Objetivos, Metas e Indicadores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00532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323528" y="1700808"/>
            <a:ext cx="8623922" cy="49685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OBJETIVO Nº 1.2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 - AMPLIAR E QUALIFICAR O ACESSO E A ASSISTÊNCIA À SAÚDE DE ATENÇÃO BÁSICA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Implantar 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novas ESF</a:t>
            </a: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, totalizando 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176;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</a:t>
            </a:r>
            <a:r>
              <a:rPr lang="pt-BR" sz="1600" b="1" dirty="0">
                <a:latin typeface="Calibri" pitchFamily="34" charset="0"/>
              </a:rPr>
              <a:t>860 ACS; </a:t>
            </a:r>
            <a:r>
              <a:rPr lang="pt-BR" sz="1600" dirty="0">
                <a:latin typeface="Calibri" pitchFamily="34" charset="0"/>
              </a:rPr>
              <a:t>; 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</a:t>
            </a:r>
            <a:r>
              <a:rPr lang="pt-BR" sz="1600" b="1" dirty="0">
                <a:latin typeface="Calibri" pitchFamily="34" charset="0"/>
              </a:rPr>
              <a:t>19 equipes multidisciplinares na Atenção Básica </a:t>
            </a:r>
            <a:r>
              <a:rPr lang="pt-BR" sz="1600" dirty="0">
                <a:latin typeface="Calibri" pitchFamily="34" charset="0"/>
              </a:rPr>
              <a:t>, contemplando ações de promoção, proteção e recuperação da saúde;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o </a:t>
            </a:r>
            <a:r>
              <a:rPr lang="pt-BR" sz="1600" b="1" dirty="0">
                <a:latin typeface="Calibri" pitchFamily="34" charset="0"/>
              </a:rPr>
              <a:t>“Programa Mais Médicos” </a:t>
            </a:r>
            <a:r>
              <a:rPr lang="pt-BR" sz="1600" dirty="0">
                <a:latin typeface="Calibri" pitchFamily="34" charset="0"/>
              </a:rPr>
              <a:t>com </a:t>
            </a:r>
            <a:r>
              <a:rPr lang="pt-BR" sz="1600" b="1" dirty="0">
                <a:latin typeface="Calibri" pitchFamily="34" charset="0"/>
              </a:rPr>
              <a:t>35 profissionais médicos </a:t>
            </a:r>
            <a:r>
              <a:rPr lang="pt-BR" sz="1600" dirty="0">
                <a:latin typeface="Calibri" pitchFamily="34" charset="0"/>
              </a:rPr>
              <a:t>atuando na Atenção Básica, conforme diretriz do MS, com </a:t>
            </a:r>
            <a:r>
              <a:rPr lang="pt-BR" sz="1600" b="1" dirty="0">
                <a:latin typeface="Calibri" pitchFamily="34" charset="0"/>
              </a:rPr>
              <a:t>gradativa substituição pelo Programa Médicos pelo Bra</a:t>
            </a:r>
            <a:r>
              <a:rPr lang="pt-BR" sz="1600" dirty="0">
                <a:latin typeface="Calibri" pitchFamily="34" charset="0"/>
              </a:rPr>
              <a:t>sil;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100% das UBSs utilizando </a:t>
            </a:r>
            <a:r>
              <a:rPr lang="pt-BR" sz="1600" b="1" dirty="0">
                <a:latin typeface="Calibri" pitchFamily="34" charset="0"/>
              </a:rPr>
              <a:t>acolhimento qualificado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itchFamily="34" charset="0"/>
              </a:rPr>
              <a:t>Manter o projeto ACESSA MAIS DIGITAL para as 100% das UBSs; </a:t>
            </a:r>
            <a:endParaRPr lang="pt-BR" sz="1600" dirty="0">
              <a:latin typeface="Calibri" pitchFamily="34" charset="0"/>
            </a:endParaRP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</a:t>
            </a:r>
            <a:r>
              <a:rPr lang="pt-BR" sz="1600" b="1" dirty="0">
                <a:latin typeface="Calibri" pitchFamily="34" charset="0"/>
              </a:rPr>
              <a:t>atendimento em horário estendido  </a:t>
            </a:r>
            <a:r>
              <a:rPr lang="pt-BR" sz="1600" dirty="0">
                <a:latin typeface="Calibri" pitchFamily="34" charset="0"/>
              </a:rPr>
              <a:t>em 20 UBSs; 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a coleta diária de exames laboratoriais em todas as UBSs;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Implantar 2 unidades do CUIDADOSO, totalizando 4;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itchFamily="34" charset="0"/>
              </a:rPr>
              <a:t>Manter a participação no Conselho Municipal da Pessoa Idosa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itchFamily="34" charset="0"/>
              </a:rPr>
              <a:t>Manter o acompanhamento dos pacientes aderidos às Linhas de Cuidado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Assegurar a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reorganização do fluxo de atendimento nas UBSs 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para acolhimento e atendimento de sintomáticos respiratórios,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conforme a situação epidemiológica vigente da Covid 19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endParaRPr lang="pt-BR" sz="1600" b="1" dirty="0">
              <a:latin typeface="Calibri" pitchFamily="34" charset="0"/>
            </a:endParaRPr>
          </a:p>
        </p:txBody>
      </p:sp>
      <p:sp>
        <p:nvSpPr>
          <p:cNvPr id="12291" name="Título 1"/>
          <p:cNvSpPr>
            <a:spLocks noGrp="1"/>
          </p:cNvSpPr>
          <p:nvPr>
            <p:ph type="title"/>
          </p:nvPr>
        </p:nvSpPr>
        <p:spPr>
          <a:xfrm>
            <a:off x="428625" y="188640"/>
            <a:ext cx="7743775" cy="576065"/>
          </a:xfrm>
        </p:spPr>
        <p:txBody>
          <a:bodyPr/>
          <a:lstStyle/>
          <a:p>
            <a:r>
              <a:rPr lang="pt-BR" sz="2400" b="1" dirty="0"/>
              <a:t>EIXO 1 . ATENÇÃO  BÁSICA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684283"/>
            <a:ext cx="8659703" cy="936625"/>
          </a:xfrm>
          <a:solidFill>
            <a:srgbClr val="7194B3"/>
          </a:solidFill>
        </p:spPr>
        <p:txBody>
          <a:bodyPr>
            <a:norm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1800" b="1" dirty="0"/>
              <a:t>DIRETRIZ Nº 1 - Ampliar a rede de atenção básica com a qualificação de ações de saúde que venham a garantir o cuidado adequado preventivo, curativo e humanizado aos cidadãos. </a:t>
            </a:r>
            <a:endParaRPr lang="pt-BR" sz="1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2544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xmlns="" id="{41D6D47E-3A6C-FD23-8E15-CDD129670839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6673480"/>
              </p:ext>
            </p:extLst>
          </p:nvPr>
        </p:nvGraphicFramePr>
        <p:xfrm>
          <a:off x="179512" y="1484784"/>
          <a:ext cx="8712969" cy="4032436"/>
        </p:xfrm>
        <a:graphic>
          <a:graphicData uri="http://schemas.openxmlformats.org/drawingml/2006/table">
            <a:tbl>
              <a:tblPr/>
              <a:tblGrid>
                <a:gridCol w="435921">
                  <a:extLst>
                    <a:ext uri="{9D8B030D-6E8A-4147-A177-3AD203B41FA5}">
                      <a16:colId xmlns:a16="http://schemas.microsoft.com/office/drawing/2014/main" xmlns="" val="1192844631"/>
                    </a:ext>
                  </a:extLst>
                </a:gridCol>
                <a:gridCol w="2806241">
                  <a:extLst>
                    <a:ext uri="{9D8B030D-6E8A-4147-A177-3AD203B41FA5}">
                      <a16:colId xmlns:a16="http://schemas.microsoft.com/office/drawing/2014/main" xmlns="" val="8934048"/>
                    </a:ext>
                  </a:extLst>
                </a:gridCol>
                <a:gridCol w="2691811">
                  <a:extLst>
                    <a:ext uri="{9D8B030D-6E8A-4147-A177-3AD203B41FA5}">
                      <a16:colId xmlns:a16="http://schemas.microsoft.com/office/drawing/2014/main" xmlns="" val="2170942744"/>
                    </a:ext>
                  </a:extLst>
                </a:gridCol>
                <a:gridCol w="435921">
                  <a:extLst>
                    <a:ext uri="{9D8B030D-6E8A-4147-A177-3AD203B41FA5}">
                      <a16:colId xmlns:a16="http://schemas.microsoft.com/office/drawing/2014/main" xmlns="" val="2921396011"/>
                    </a:ext>
                  </a:extLst>
                </a:gridCol>
                <a:gridCol w="435921">
                  <a:extLst>
                    <a:ext uri="{9D8B030D-6E8A-4147-A177-3AD203B41FA5}">
                      <a16:colId xmlns:a16="http://schemas.microsoft.com/office/drawing/2014/main" xmlns="" val="181447584"/>
                    </a:ext>
                  </a:extLst>
                </a:gridCol>
                <a:gridCol w="435921">
                  <a:extLst>
                    <a:ext uri="{9D8B030D-6E8A-4147-A177-3AD203B41FA5}">
                      <a16:colId xmlns:a16="http://schemas.microsoft.com/office/drawing/2014/main" xmlns="" val="755481675"/>
                    </a:ext>
                  </a:extLst>
                </a:gridCol>
                <a:gridCol w="435921">
                  <a:extLst>
                    <a:ext uri="{9D8B030D-6E8A-4147-A177-3AD203B41FA5}">
                      <a16:colId xmlns:a16="http://schemas.microsoft.com/office/drawing/2014/main" xmlns="" val="716479132"/>
                    </a:ext>
                  </a:extLst>
                </a:gridCol>
                <a:gridCol w="599391">
                  <a:extLst>
                    <a:ext uri="{9D8B030D-6E8A-4147-A177-3AD203B41FA5}">
                      <a16:colId xmlns:a16="http://schemas.microsoft.com/office/drawing/2014/main" xmlns="" val="3883205277"/>
                    </a:ext>
                  </a:extLst>
                </a:gridCol>
                <a:gridCol w="435921">
                  <a:extLst>
                    <a:ext uri="{9D8B030D-6E8A-4147-A177-3AD203B41FA5}">
                      <a16:colId xmlns:a16="http://schemas.microsoft.com/office/drawing/2014/main" xmlns="" val="865867297"/>
                    </a:ext>
                  </a:extLst>
                </a:gridCol>
              </a:tblGrid>
              <a:tr h="244962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DIRETRIZ Nº 1 - Ampliar a rede de atenção básica com a qualificação de ações de saúde que venham a garantir o cuidado adequado preventivo, curativo e humanizado aos cidadãos.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77422840"/>
                  </a:ext>
                </a:extLst>
              </a:tr>
              <a:tr h="244962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OBJETIVO Nº 1.1 - AMPLIAR E MANTER A REDE DE ATENÇÃO BÁSICA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20983999"/>
                  </a:ext>
                </a:extLst>
              </a:tr>
              <a:tr h="2214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Nº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para monitoramento e avaliação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(Linha-Base)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Prevista 2024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Plano(2022-2025)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0060781"/>
                  </a:ext>
                </a:extLst>
              </a:tr>
              <a:tr h="22140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99447105"/>
                  </a:ext>
                </a:extLst>
              </a:tr>
              <a:tr h="22140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1.1.1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READEQUAR A ESTRUTURA FÍSICA DE 1 UNIDADE DE SAÚDE (REFORMA DA UBS UNIÃO)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UNIDADE BÁSICAS DE SAÚDE COM ESTRUTURA FISÍCA READEQUADA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86326104"/>
                  </a:ext>
                </a:extLst>
              </a:tr>
              <a:tr h="221407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Concluir a reforma da UBS União I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5600503"/>
                  </a:ext>
                </a:extLst>
              </a:tr>
              <a:tr h="22140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1.1.2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CONSTRUIR E EQUIPAR 5 NOVAS UNIDADES BÁSICAS DE SAÚDE (UBS UNIÃO II, UBS TRÊS MARIAS, UBS JARDIM PETRONI, UBS ALVARENGA II E UBS SÃO PEDRO II)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UNIDADES BÁSICAS DE SAÚDE IMPLANTADAS NA REDE SUS MUNICIPAL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4931134"/>
                  </a:ext>
                </a:extLst>
              </a:tr>
              <a:tr h="221407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concluir a obras das UBSs Jd Calux, Jd Petroni, São Pedro II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24410098"/>
                  </a:ext>
                </a:extLst>
              </a:tr>
              <a:tr h="221407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2 - iniciar a obra das UBSs União II, Três Marias e Alvarenga II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46846950"/>
                  </a:ext>
                </a:extLst>
              </a:tr>
              <a:tr h="22140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1.1.3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CONSTRUIR E EQUIPAR NOVAS SEDES PARA 2 UNIDADES BÁSICAS DE SAÚDE JÁ EXISTENTES - SUBSTITUIÇÃO PREDIAL (UBS SANTA TEREZINHHA E UBS SANTA CRUZ)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UNIDADES BÁSICAS DE SAÚDE EXISTENTES COM SUBSTITUIÇÃO PREDIAL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81325800"/>
                  </a:ext>
                </a:extLst>
              </a:tr>
              <a:tr h="221407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concluir a construção da UBS Santa Terezinha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8690283"/>
                  </a:ext>
                </a:extLst>
              </a:tr>
              <a:tr h="221407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2 - concluir a obra da UBS Santa Cruz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6392745"/>
                  </a:ext>
                </a:extLst>
              </a:tr>
              <a:tr h="22140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1.1.4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ADEQUAR E EQUIPAR SEDE PARA O CONSULTÓRIO NA RUA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SEDE PARA O CONSULTÓRIO NA RUA ADEQUADA E EQUIPADA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Não programada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7036374"/>
                  </a:ext>
                </a:extLst>
              </a:tr>
              <a:tr h="22140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1.1.5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IMPLANTAR 3 NOVAS ACADEMIAS DE SAÚDE SIMILARES (PRAÇAS PARQUE)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ACADEMIAS DE SAÚDE SIMILARES (PRAÇAS PARQUE) EM FUNCIONAMENTO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Não programada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645161"/>
                  </a:ext>
                </a:extLst>
              </a:tr>
              <a:tr h="22140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1.1.6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REALIZAR A MANUTENÇÃO PREDIAL E DE EQUIPAMENTOS NAS UNIDADES DA REDE BÁSICA DE SAÚDE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UNIDADES BÁSICAS DE SAÚDE COM MANUTENÇÃO PREDIAL E DE EQUIPAMENTOS REALIZADA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87594625"/>
                  </a:ext>
                </a:extLst>
              </a:tr>
              <a:tr h="221407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REALIZAR A MANUTENÇÃO PREDIAL E DE EQUIPAMENTOS NAS UNIDADES DA REDE BÁSICA DE SAÚDE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88433030"/>
                  </a:ext>
                </a:extLst>
              </a:tr>
              <a:tr h="22140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1.1.7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REALIZAR A MANUTENÇÃO DE SERVIÇOS ESSENCIAIS DE ABASTECIMENTO DE ÁGUA, ENERGIA E TELEFONIA NAS UNIDADES DA REDE BÁSICA DE SAÚDE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UNIDADES BÁSICAS DE SAÚDE COM SERVIÇOS ESSENCIAIS DE ABASTECIMENTO DE ÁGUA, ENERGIA E TELEFONIA MANTIDOS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84605111"/>
                  </a:ext>
                </a:extLst>
              </a:tr>
              <a:tr h="221407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REALIZAR A MANUTENÇÃO DE SERVIÇOS ESSENCIAIS DE ABASTECIMENTO DE ÁGUA, ENERGIA E TELEFONIA NAS UNIDADES DA REDE BÁSICA DE SAÚDE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72705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24926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0101D888-137E-ABE2-CC89-93811973716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xmlns="" id="{07F123B7-464E-C8CD-6A65-E8604F47C2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5952823"/>
              </p:ext>
            </p:extLst>
          </p:nvPr>
        </p:nvGraphicFramePr>
        <p:xfrm>
          <a:off x="323528" y="1628800"/>
          <a:ext cx="8545304" cy="4824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Worksheet" r:id="rId4" imgW="19840745" imgH="11201505" progId="Excel.Sheet.12">
                  <p:embed/>
                </p:oleObj>
              </mc:Choice>
              <mc:Fallback>
                <p:oleObj name="Worksheet" r:id="rId4" imgW="19840745" imgH="1120150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3528" y="1628800"/>
                        <a:ext cx="8545304" cy="4824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32189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40480EF8-B7E7-66F1-D89B-0774890E82E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xmlns="" id="{373A0A06-A4B6-09F4-C3DE-46BF8404B9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0307468"/>
              </p:ext>
            </p:extLst>
          </p:nvPr>
        </p:nvGraphicFramePr>
        <p:xfrm>
          <a:off x="323528" y="1628800"/>
          <a:ext cx="8473612" cy="4976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Worksheet" r:id="rId4" imgW="19840745" imgH="11649246" progId="Excel.Sheet.12">
                  <p:embed/>
                </p:oleObj>
              </mc:Choice>
              <mc:Fallback>
                <p:oleObj name="Worksheet" r:id="rId4" imgW="19840745" imgH="1164924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3528" y="1628800"/>
                        <a:ext cx="8473612" cy="49760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18430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xmlns="" id="{14318C3D-11C2-B635-5D85-24D95A1DC8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4701762"/>
              </p:ext>
            </p:extLst>
          </p:nvPr>
        </p:nvGraphicFramePr>
        <p:xfrm>
          <a:off x="346860" y="1622726"/>
          <a:ext cx="8600350" cy="3030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Worksheet" r:id="rId4" imgW="19840745" imgH="5829458" progId="Excel.Sheet.12">
                  <p:embed/>
                </p:oleObj>
              </mc:Choice>
              <mc:Fallback>
                <p:oleObj name="Worksheet" r:id="rId4" imgW="19840745" imgH="582945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6860" y="1622726"/>
                        <a:ext cx="8600350" cy="3030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06875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C9BEEF71-3E1E-74F9-31A0-154A79F3092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xmlns="" id="{C4FB8740-EFE1-0E42-7DC9-DC9ADE23E7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6482009"/>
              </p:ext>
            </p:extLst>
          </p:nvPr>
        </p:nvGraphicFramePr>
        <p:xfrm>
          <a:off x="382087" y="1628800"/>
          <a:ext cx="8545304" cy="4824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Worksheet" r:id="rId4" imgW="19840745" imgH="11201505" progId="Excel.Sheet.12">
                  <p:embed/>
                </p:oleObj>
              </mc:Choice>
              <mc:Fallback>
                <p:oleObj name="Worksheet" r:id="rId4" imgW="19840745" imgH="1120150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2087" y="1628800"/>
                        <a:ext cx="8545304" cy="4824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20181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909DA6D0-6426-5EC6-F38F-5C1555BD965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xmlns="" id="{16BBD5D2-7797-760D-DF0D-5A3EAC30FC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1634615"/>
              </p:ext>
            </p:extLst>
          </p:nvPr>
        </p:nvGraphicFramePr>
        <p:xfrm>
          <a:off x="490472" y="1628800"/>
          <a:ext cx="8352928" cy="4680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Worksheet" r:id="rId4" imgW="19840745" imgH="9410542" progId="Excel.Sheet.12">
                  <p:embed/>
                </p:oleObj>
              </mc:Choice>
              <mc:Fallback>
                <p:oleObj name="Worksheet" r:id="rId4" imgW="19840745" imgH="941054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0472" y="1628800"/>
                        <a:ext cx="8352928" cy="4680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85914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A12ADC85-3B5C-2C70-A756-62CCB86E884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xmlns="" id="{D2C906DD-61F4-CDDB-CD1D-7A678748A4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5928754"/>
              </p:ext>
            </p:extLst>
          </p:nvPr>
        </p:nvGraphicFramePr>
        <p:xfrm>
          <a:off x="520068" y="1628800"/>
          <a:ext cx="8400744" cy="4692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Worksheet" r:id="rId4" imgW="19840745" imgH="7172259" progId="Excel.Sheet.12">
                  <p:embed/>
                </p:oleObj>
              </mc:Choice>
              <mc:Fallback>
                <p:oleObj name="Worksheet" r:id="rId4" imgW="19840745" imgH="717225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0068" y="1628800"/>
                        <a:ext cx="8400744" cy="46927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44277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xmlns="" id="{00438E00-E1C0-9E94-F80C-AFB8B9FCA8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3604899"/>
              </p:ext>
            </p:extLst>
          </p:nvPr>
        </p:nvGraphicFramePr>
        <p:xfrm>
          <a:off x="643740" y="1631694"/>
          <a:ext cx="8215662" cy="2733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Worksheet" r:id="rId4" imgW="19840745" imgH="5381717" progId="Excel.Sheet.12">
                  <p:embed/>
                </p:oleObj>
              </mc:Choice>
              <mc:Fallback>
                <p:oleObj name="Worksheet" r:id="rId4" imgW="19840745" imgH="538171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3740" y="1631694"/>
                        <a:ext cx="8215662" cy="2733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539943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7D8E9AE4-A51B-975D-75F9-7A7F5024EBC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xmlns="" id="{1235F3CA-F71F-0A75-15C1-C438FC02FB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4191704"/>
              </p:ext>
            </p:extLst>
          </p:nvPr>
        </p:nvGraphicFramePr>
        <p:xfrm>
          <a:off x="467544" y="1628800"/>
          <a:ext cx="8405462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Worksheet" r:id="rId4" imgW="19840745" imgH="9858283" progId="Excel.Sheet.12">
                  <p:embed/>
                </p:oleObj>
              </mc:Choice>
              <mc:Fallback>
                <p:oleObj name="Worksheet" r:id="rId4" imgW="19840745" imgH="985828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7544" y="1628800"/>
                        <a:ext cx="8405462" cy="449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72180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xmlns="" id="{F4EBEBE4-E9F4-2814-13C3-82060D066C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419561"/>
              </p:ext>
            </p:extLst>
          </p:nvPr>
        </p:nvGraphicFramePr>
        <p:xfrm>
          <a:off x="610011" y="1628800"/>
          <a:ext cx="8282579" cy="36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Worksheet" r:id="rId4" imgW="19840745" imgH="6724519" progId="Excel.Sheet.12">
                  <p:embed/>
                </p:oleObj>
              </mc:Choice>
              <mc:Fallback>
                <p:oleObj name="Worksheet" r:id="rId4" imgW="19840745" imgH="672451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0011" y="1628800"/>
                        <a:ext cx="8282579" cy="360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4819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522712" y="1879512"/>
            <a:ext cx="8424738" cy="450181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OBJETIVO Nº 1.3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 - AMPLIAR E APERFEIÇOAR A ATENÇÃO EM SAÚDE BUCAL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Implantar novas ESB, totalizando 119</a:t>
            </a: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; 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2</a:t>
            </a:r>
            <a:r>
              <a:rPr lang="pt-BR" sz="1600" b="1" dirty="0">
                <a:latin typeface="Calibri" pitchFamily="34" charset="0"/>
              </a:rPr>
              <a:t>  mutirões </a:t>
            </a:r>
            <a:r>
              <a:rPr lang="pt-BR" sz="1600" dirty="0">
                <a:latin typeface="Calibri" pitchFamily="34" charset="0"/>
              </a:rPr>
              <a:t>de atendimentos em odontologia básica ou especializada; 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a oferta de </a:t>
            </a:r>
            <a:r>
              <a:rPr lang="pt-BR" sz="1600" b="1" dirty="0">
                <a:latin typeface="Calibri" pitchFamily="34" charset="0"/>
              </a:rPr>
              <a:t>3.000 próteses odontológicas;    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</a:t>
            </a:r>
            <a:r>
              <a:rPr lang="pt-BR" sz="1600" b="1" dirty="0">
                <a:latin typeface="Calibri" pitchFamily="34" charset="0"/>
              </a:rPr>
              <a:t>2 campanhas de prevenção e diagnóstico </a:t>
            </a:r>
            <a:r>
              <a:rPr lang="pt-BR" sz="1600" dirty="0">
                <a:latin typeface="Calibri" pitchFamily="34" charset="0"/>
              </a:rPr>
              <a:t>precoce do câncer oral;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Implantar </a:t>
            </a:r>
            <a:r>
              <a:rPr lang="pt-BR" sz="1600" b="1" dirty="0">
                <a:latin typeface="Calibri" pitchFamily="34" charset="0"/>
              </a:rPr>
              <a:t>1 Unidade Odontológica Móvel (UOM)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endParaRPr lang="pt-BR" sz="1600" dirty="0">
              <a:latin typeface="Calibri" pitchFamily="34" charset="0"/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OBJETIVO Nº 1.4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 - IMPLEMENTAR E QUALIFICAR AÇÕES VOLTADAS A POPULAÇÕES ESTRATÉGICAS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e qualificar as</a:t>
            </a:r>
            <a:r>
              <a:rPr lang="pt-BR" sz="1600" b="1" dirty="0">
                <a:latin typeface="Calibri" pitchFamily="34" charset="0"/>
              </a:rPr>
              <a:t> ações de saúde voltadas à população indígena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Manter e qualificar o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Plano de ações de saúde voltadas à população em situação de extrema 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pobreza;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Manter as ações do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Plano de ações de saúde voltado à população negra; 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Manter o “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Programa Primeiríssima Infância” 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na rede municipal de saúde;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Manter ações voltadas à redução da gravidez na adolescência.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endParaRPr lang="pt-BR" sz="1600" dirty="0">
              <a:latin typeface="Calibri" pitchFamily="34" charset="0"/>
            </a:endParaRPr>
          </a:p>
        </p:txBody>
      </p:sp>
      <p:sp>
        <p:nvSpPr>
          <p:cNvPr id="12291" name="Título 1"/>
          <p:cNvSpPr>
            <a:spLocks noGrp="1"/>
          </p:cNvSpPr>
          <p:nvPr>
            <p:ph type="title"/>
          </p:nvPr>
        </p:nvSpPr>
        <p:spPr>
          <a:xfrm>
            <a:off x="428625" y="188640"/>
            <a:ext cx="7743775" cy="576065"/>
          </a:xfrm>
        </p:spPr>
        <p:txBody>
          <a:bodyPr/>
          <a:lstStyle/>
          <a:p>
            <a:r>
              <a:rPr lang="pt-BR" sz="2400" b="1" dirty="0"/>
              <a:t>EIXO 1 . ATENÇÃO  BÁSICA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88260" y="878035"/>
            <a:ext cx="8496300" cy="936625"/>
          </a:xfrm>
          <a:solidFill>
            <a:srgbClr val="7194B3"/>
          </a:solidFill>
        </p:spPr>
        <p:txBody>
          <a:bodyPr>
            <a:norm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1800" b="1" dirty="0"/>
              <a:t>DIRETRIZ Nº 1 - Ampliar a rede de atenção básica com a qualificação de ações de saúde que venham a garantir o cuidado adequado preventivo, curativo e humanizado aos cidadãos. </a:t>
            </a:r>
            <a:endParaRPr lang="pt-BR" sz="1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xmlns="" id="{7944A09A-4075-8B91-4168-B664231952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4474615"/>
              </p:ext>
            </p:extLst>
          </p:nvPr>
        </p:nvGraphicFramePr>
        <p:xfrm>
          <a:off x="556048" y="1628800"/>
          <a:ext cx="8136904" cy="496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Worksheet" r:id="rId4" imgW="19840745" imgH="12096566" progId="Excel.Sheet.12">
                  <p:embed/>
                </p:oleObj>
              </mc:Choice>
              <mc:Fallback>
                <p:oleObj name="Worksheet" r:id="rId4" imgW="19840745" imgH="1209656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6048" y="1628800"/>
                        <a:ext cx="8136904" cy="4960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00984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6B138BE-F364-0BF5-1CF3-6EFA5A2DEE4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xmlns="" id="{AE7AAB03-DD4E-F657-3E8D-A9EEB49CB1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8956409"/>
              </p:ext>
            </p:extLst>
          </p:nvPr>
        </p:nvGraphicFramePr>
        <p:xfrm>
          <a:off x="245215" y="1700808"/>
          <a:ext cx="8653569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Worksheet" r:id="rId4" imgW="19840745" imgH="10306024" progId="Excel.Sheet.12">
                  <p:embed/>
                </p:oleObj>
              </mc:Choice>
              <mc:Fallback>
                <p:oleObj name="Worksheet" r:id="rId4" imgW="19840745" imgH="1030602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5215" y="1700808"/>
                        <a:ext cx="8653569" cy="449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75563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36823F8A-267E-E852-BB4B-0A0D58CB4E8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xmlns="" id="{84FFC1AF-D10E-681A-8062-6858BC590C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5342109"/>
              </p:ext>
            </p:extLst>
          </p:nvPr>
        </p:nvGraphicFramePr>
        <p:xfrm>
          <a:off x="467544" y="1628800"/>
          <a:ext cx="8351506" cy="4680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Worksheet" r:id="rId4" imgW="19840745" imgH="9410542" progId="Excel.Sheet.12">
                  <p:embed/>
                </p:oleObj>
              </mc:Choice>
              <mc:Fallback>
                <p:oleObj name="Worksheet" r:id="rId4" imgW="19840745" imgH="941054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7544" y="1628800"/>
                        <a:ext cx="8351506" cy="4680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94429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60FD0786-21A1-EBC5-6105-96F8CE62BE52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72388830"/>
              </p:ext>
            </p:extLst>
          </p:nvPr>
        </p:nvGraphicFramePr>
        <p:xfrm>
          <a:off x="323528" y="1844824"/>
          <a:ext cx="8496944" cy="2880324"/>
        </p:xfrm>
        <a:graphic>
          <a:graphicData uri="http://schemas.openxmlformats.org/drawingml/2006/table">
            <a:tbl>
              <a:tblPr/>
              <a:tblGrid>
                <a:gridCol w="425113">
                  <a:extLst>
                    <a:ext uri="{9D8B030D-6E8A-4147-A177-3AD203B41FA5}">
                      <a16:colId xmlns:a16="http://schemas.microsoft.com/office/drawing/2014/main" xmlns="" val="2825224760"/>
                    </a:ext>
                  </a:extLst>
                </a:gridCol>
                <a:gridCol w="2736664">
                  <a:extLst>
                    <a:ext uri="{9D8B030D-6E8A-4147-A177-3AD203B41FA5}">
                      <a16:colId xmlns:a16="http://schemas.microsoft.com/office/drawing/2014/main" xmlns="" val="3385459425"/>
                    </a:ext>
                  </a:extLst>
                </a:gridCol>
                <a:gridCol w="2625072">
                  <a:extLst>
                    <a:ext uri="{9D8B030D-6E8A-4147-A177-3AD203B41FA5}">
                      <a16:colId xmlns:a16="http://schemas.microsoft.com/office/drawing/2014/main" xmlns="" val="1533463317"/>
                    </a:ext>
                  </a:extLst>
                </a:gridCol>
                <a:gridCol w="425113">
                  <a:extLst>
                    <a:ext uri="{9D8B030D-6E8A-4147-A177-3AD203B41FA5}">
                      <a16:colId xmlns:a16="http://schemas.microsoft.com/office/drawing/2014/main" xmlns="" val="2508890109"/>
                    </a:ext>
                  </a:extLst>
                </a:gridCol>
                <a:gridCol w="425113">
                  <a:extLst>
                    <a:ext uri="{9D8B030D-6E8A-4147-A177-3AD203B41FA5}">
                      <a16:colId xmlns:a16="http://schemas.microsoft.com/office/drawing/2014/main" xmlns="" val="1975258577"/>
                    </a:ext>
                  </a:extLst>
                </a:gridCol>
                <a:gridCol w="425113">
                  <a:extLst>
                    <a:ext uri="{9D8B030D-6E8A-4147-A177-3AD203B41FA5}">
                      <a16:colId xmlns:a16="http://schemas.microsoft.com/office/drawing/2014/main" xmlns="" val="3544072025"/>
                    </a:ext>
                  </a:extLst>
                </a:gridCol>
                <a:gridCol w="425113">
                  <a:extLst>
                    <a:ext uri="{9D8B030D-6E8A-4147-A177-3AD203B41FA5}">
                      <a16:colId xmlns:a16="http://schemas.microsoft.com/office/drawing/2014/main" xmlns="" val="1826252612"/>
                    </a:ext>
                  </a:extLst>
                </a:gridCol>
                <a:gridCol w="584530">
                  <a:extLst>
                    <a:ext uri="{9D8B030D-6E8A-4147-A177-3AD203B41FA5}">
                      <a16:colId xmlns:a16="http://schemas.microsoft.com/office/drawing/2014/main" xmlns="" val="2545114874"/>
                    </a:ext>
                  </a:extLst>
                </a:gridCol>
                <a:gridCol w="425113">
                  <a:extLst>
                    <a:ext uri="{9D8B030D-6E8A-4147-A177-3AD203B41FA5}">
                      <a16:colId xmlns:a16="http://schemas.microsoft.com/office/drawing/2014/main" xmlns="" val="1966927705"/>
                    </a:ext>
                  </a:extLst>
                </a:gridCol>
              </a:tblGrid>
              <a:tr h="240027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OBJETIVO Nº 4.2 - IMPLEMENTAÇÃO E MANUTENÇÃO DO ACESSO À ASSISTÊNCIA FARMACÊUTICA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66340146"/>
                  </a:ext>
                </a:extLst>
              </a:tr>
              <a:tr h="2400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Nº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para monitoramento e avaliação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(Linha-Base)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Prevista 2024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Plano(2022-2025)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912060"/>
                  </a:ext>
                </a:extLst>
              </a:tr>
              <a:tr h="2400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53072851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4.2.1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ASSEGURAR O ACESSO A MEDICAMENTOS, INSUMOS E ATENDIMENTO A DEMANDAS JUDICIAIS POR MEIO DA MANUTENÇÃO DA POLÍTICA DE ASSISTÊNCIA FARMACÊUTICA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MANUTENÇÃO DA POLÍTICA MUNICIPAL DE ASSISTÊNCIA FARMACÊUTICA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56376295"/>
                  </a:ext>
                </a:extLst>
              </a:tr>
              <a:tr h="240027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MANTER EM FUNCIONAMENTO A FARMÁCIA DO CEAF - COMPONENTE ESPECIALIZADO DA ASSISTÊNCIA FARMACÊUTICA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27104058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4.2.2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MELHORAR O ACESSO AOS MEDICAMENTOS DO COMPONENTE ESPECIALIZADO DA ASSISTÊNCIA FARMACÊUTICA (CEAF)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FARMÁCIAS DO CEAF EM FUNCIONAMENTO NO MUNICÍPIO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3541491"/>
                  </a:ext>
                </a:extLst>
              </a:tr>
              <a:tr h="240027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MANTER EM FUNCIONAMENTO A FARMÁCIA DO CEAF - COMPONENTE ESPECIALIZADO DA ASSISTÊNCIA FARMACÊUTICA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98404426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4.2.3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MELHORAR O CONTROLE GLICÊMICO DE DIABÉTICOS INSULINO DEPENDENTES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DIABÉTICOS INSULINO DEPENDENTES MONITORADOS POR MEIO DO SISTEMA GLICOCYS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0715974"/>
                  </a:ext>
                </a:extLst>
              </a:tr>
              <a:tr h="240027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IMPLANTAR O PROGRAMA REMÉDIO EM CASA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31084007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4.2.4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MELHORAR O ACESSO A MEDICAMENTOS POR MEIO DO PROGRAMA REMÉDIO EM CASA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DO PROGRAMA REMÉDIO EM CASA IMPLANTADO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Não programada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8371170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4.2.5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IMPLANTAR A FITOTERAPIA NA REDE MUNICIPAL DE SAÚDE COMO PARTE DA POLÍTICA DE ASSISTÊNCIA FARMACÊUTICA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IMPLANTAÇÃO DA FITOTERAPIA NA REDE MUNICIPAL DE SAÚDE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5024230"/>
                  </a:ext>
                </a:extLst>
              </a:tr>
              <a:tr h="240027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Manter a fitoterapia na rede municipal de saúde, de acordo com a Política Nacional de Plantas Medicinais e Fitoterápicos do Ministério da Saúde, como parte da política de Assistência Farmacêutica.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19965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24864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xmlns="" id="{87D56E97-F3CE-0704-D9E6-203687D686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0668067"/>
              </p:ext>
            </p:extLst>
          </p:nvPr>
        </p:nvGraphicFramePr>
        <p:xfrm>
          <a:off x="643740" y="1628800"/>
          <a:ext cx="8153400" cy="2736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Worksheet" r:id="rId4" imgW="19840745" imgH="5381717" progId="Excel.Sheet.12">
                  <p:embed/>
                </p:oleObj>
              </mc:Choice>
              <mc:Fallback>
                <p:oleObj name="Worksheet" r:id="rId4" imgW="19840745" imgH="538171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3740" y="1628800"/>
                        <a:ext cx="8153400" cy="27363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00384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C074D003-4131-151A-6242-7B6B23C0AAF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xmlns="" id="{AFA7232D-43AD-DEA2-97AC-1359E52712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349659"/>
              </p:ext>
            </p:extLst>
          </p:nvPr>
        </p:nvGraphicFramePr>
        <p:xfrm>
          <a:off x="640955" y="1628800"/>
          <a:ext cx="8105313" cy="439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Worksheet" r:id="rId4" imgW="19840745" imgH="10753764" progId="Excel.Sheet.12">
                  <p:embed/>
                </p:oleObj>
              </mc:Choice>
              <mc:Fallback>
                <p:oleObj name="Worksheet" r:id="rId4" imgW="19840745" imgH="1075376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0955" y="1628800"/>
                        <a:ext cx="8105313" cy="4392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95421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xmlns="" id="{8036A171-C5A9-CCDC-287E-BF9A469B22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1968376"/>
              </p:ext>
            </p:extLst>
          </p:nvPr>
        </p:nvGraphicFramePr>
        <p:xfrm>
          <a:off x="614851" y="1628800"/>
          <a:ext cx="8192908" cy="3240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Worksheet" r:id="rId4" imgW="19840745" imgH="6276778" progId="Excel.Sheet.12">
                  <p:embed/>
                </p:oleObj>
              </mc:Choice>
              <mc:Fallback>
                <p:oleObj name="Worksheet" r:id="rId4" imgW="19840745" imgH="627677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4851" y="1628800"/>
                        <a:ext cx="8192908" cy="32403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01578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AF2A6CB6-544D-C118-C403-C0C82E9473C0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644525" y="1949610"/>
          <a:ext cx="8153400" cy="3854130"/>
        </p:xfrm>
        <a:graphic>
          <a:graphicData uri="http://schemas.openxmlformats.org/drawingml/2006/table">
            <a:tbl>
              <a:tblPr/>
              <a:tblGrid>
                <a:gridCol w="407925">
                  <a:extLst>
                    <a:ext uri="{9D8B030D-6E8A-4147-A177-3AD203B41FA5}">
                      <a16:colId xmlns:a16="http://schemas.microsoft.com/office/drawing/2014/main" xmlns="" val="4205142574"/>
                    </a:ext>
                  </a:extLst>
                </a:gridCol>
                <a:gridCol w="2626017">
                  <a:extLst>
                    <a:ext uri="{9D8B030D-6E8A-4147-A177-3AD203B41FA5}">
                      <a16:colId xmlns:a16="http://schemas.microsoft.com/office/drawing/2014/main" xmlns="" val="3410680272"/>
                    </a:ext>
                  </a:extLst>
                </a:gridCol>
                <a:gridCol w="2518936">
                  <a:extLst>
                    <a:ext uri="{9D8B030D-6E8A-4147-A177-3AD203B41FA5}">
                      <a16:colId xmlns:a16="http://schemas.microsoft.com/office/drawing/2014/main" xmlns="" val="603432814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2821034654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2110697845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406311635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2778308443"/>
                    </a:ext>
                  </a:extLst>
                </a:gridCol>
                <a:gridCol w="560897">
                  <a:extLst>
                    <a:ext uri="{9D8B030D-6E8A-4147-A177-3AD203B41FA5}">
                      <a16:colId xmlns:a16="http://schemas.microsoft.com/office/drawing/2014/main" xmlns="" val="2602009242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2855817031"/>
                    </a:ext>
                  </a:extLst>
                </a:gridCol>
              </a:tblGrid>
              <a:tr h="18353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DIRETRIZ Nº 7 - Qualificar e aprimorar o sistema de Vigilância à Saúde, priorizando a prevenção e a proteção da saúde individual e coletiva.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7443930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OBJETIVO Nº 7.1 - ASSEGURAR, AMPLIAR E QUALIFICAR AS AÇÕES DE VIGILÂNCIA EPIDEMIOLÓGICA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9298847"/>
                  </a:ext>
                </a:extLst>
              </a:tr>
              <a:tr h="1835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Nº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para monitoramento e avaliação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(Linha-Base)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Prevista 2024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Plano(2022-2025)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4541055"/>
                  </a:ext>
                </a:extLst>
              </a:tr>
              <a:tr h="1835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51163293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REFORMAR E AMPLIAR O PRÉDIO DO DEPARTAMENTO DE PROTEÇÃO À SAÚDE E VIGLÂNCIAS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REFORMA REALIZADA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Não programada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7444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REFORMAR O LABORATÓRIO MUNICIPAL DE SAÚDE PÚBLICA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REFORMA REALIZADA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Não programada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78425753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7.1.3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IMPLANTAR 1 LABORATÓRIO DE BIOLOGIA MOLECULAR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LABORATÓRIOS DE BIOLOGIA MOLECULAR IMPLANTADOS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Não programada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58192025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TRANSFERIR O SVO E O IML PARA NOVA SEDE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TRANSFERÊNCIA REALIZADA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97016053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CONCLUIR A TRANSFERÊNCIA DO SVO E O IML PARA NOVA SEDE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66529275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EQUIPAR AS 5 UNIDADES DA VIGILÂNCIA EM SAÚDE PARA MODERNIZAR AS ESTRATÉGIAS E AÇÕES REALIZADAS (1 DPSV E 4 DIVISÕES)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UNIDADES EQUIPADAS (1 DPSV E 4 DIVISÕES)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14093354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EQUIPAR 1 UNIDADE DA VIGILÂNCIA EM SAÚDE PARA MODERNIZAR AS ESTRATÉGIAS E AÇÕES REALIZADAS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38267587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7.1.6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IMPLANTAR O NÚCLEO LOCAL DE VIGILÂNCIA EM SAÚDE (NEVS) NOS TERRITÓRIOS DE SAÚDE PARA APRIMORAR AS AÇÕES DE VIGILÂNCIA EM NÍVEL LOCAL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TERRITÓRIOS COM NÚCLEO DE VIGILÂNCIA IMPLANTADO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2270218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MANTER O NÚCLEO LOCAL DE VIGILÂNCIA EM SAÚDE (NEVS) NOS 9 TERRITÓRIOS DE SAÚDE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11118314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7.1.7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IMPLANTAR E FORTALECER O CIEVS - CENTRO DE INFORMAÇÕES ESTRATÉGIAS EM VIGILÂNCIA EM SAÚDE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CIEVS COM IMPLANTAÇÃO CONCLUÍDA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61826213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MANTER O FUNCIONAMENTO DO CIEVS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2478483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7.1.8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MANTER EM FUNCIONAMENTO DE 2 COMITÊS ESTRATÉGIOS: COMITÊ DE COMBATE ÀS ARBOVIROSES E COMITÊ MUNICIPAL DE MORTALIDADE MATERNO INFANTIL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COMITÊS ESTRATÉGICOS EM FUNCIONAMENTO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2288925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MANTER O FUNCIONAMENTO DO COMITÊ DE COMBATE ÀS ARBOVIROSES E DO COMITÊ MUNICIPAL DE MORTALIDADE MATERNO INFANTIL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2168603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7.1.9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INTENSIFICAR AÇÕES DE PREVENÇÃO DA DENGUE NO MUNICÍPIO POR MEIO DA REALIZAÇÃO DE 2 EVENTOS ANUAIS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EVENTOS DE PREVENÇÃO DA DENGUE REALIZADOS NO MUNICÍPIO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46112800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ELABORAR 12 BOLETINS MENSAIS DE MONITORAMENTO DE AGRAVOS DE NOTIFICAÇÃO POR ANO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722604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7.1.10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ELABORAR BOLETINS MENSAIS DE MONITORAMENTO DE AGRAVOS DE NOTIFICAÇÃO PARA DISSEMINAÇÃO DE INFORMAÇÕES PARA AS DIFERENTES ÁREAS DA SECRETARIA DE SAÚDE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BOLETINS ELABORADOS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8949730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ELABORAR 12 BOLETINS MENSAIS DE MONITORAMENTO DE AGRAVOS DE NOTIFICAÇÃO POR ANO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63707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73631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FFD2C77A-750E-BC65-648C-FE880B71FECC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51199079"/>
              </p:ext>
            </p:extLst>
          </p:nvPr>
        </p:nvGraphicFramePr>
        <p:xfrm>
          <a:off x="423292" y="1772816"/>
          <a:ext cx="8153400" cy="3528394"/>
        </p:xfrm>
        <a:graphic>
          <a:graphicData uri="http://schemas.openxmlformats.org/drawingml/2006/table">
            <a:tbl>
              <a:tblPr/>
              <a:tblGrid>
                <a:gridCol w="407925">
                  <a:extLst>
                    <a:ext uri="{9D8B030D-6E8A-4147-A177-3AD203B41FA5}">
                      <a16:colId xmlns:a16="http://schemas.microsoft.com/office/drawing/2014/main" xmlns="" val="846925553"/>
                    </a:ext>
                  </a:extLst>
                </a:gridCol>
                <a:gridCol w="2626017">
                  <a:extLst>
                    <a:ext uri="{9D8B030D-6E8A-4147-A177-3AD203B41FA5}">
                      <a16:colId xmlns:a16="http://schemas.microsoft.com/office/drawing/2014/main" xmlns="" val="2841086217"/>
                    </a:ext>
                  </a:extLst>
                </a:gridCol>
                <a:gridCol w="2518936">
                  <a:extLst>
                    <a:ext uri="{9D8B030D-6E8A-4147-A177-3AD203B41FA5}">
                      <a16:colId xmlns:a16="http://schemas.microsoft.com/office/drawing/2014/main" xmlns="" val="3359869386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3800896369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3959807072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2075069845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2646348133"/>
                    </a:ext>
                  </a:extLst>
                </a:gridCol>
                <a:gridCol w="560897">
                  <a:extLst>
                    <a:ext uri="{9D8B030D-6E8A-4147-A177-3AD203B41FA5}">
                      <a16:colId xmlns:a16="http://schemas.microsoft.com/office/drawing/2014/main" xmlns="" val="1467504988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3293553698"/>
                    </a:ext>
                  </a:extLst>
                </a:gridCol>
              </a:tblGrid>
              <a:tr h="204345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OBJETIVO Nº 7.1 - ASSEGURAR, AMPLIAR E QUALIFICAR AS AÇÕES DE VIGILÂNCIA EPIDEMIOLÓGICA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95180338"/>
                  </a:ext>
                </a:extLst>
              </a:tr>
              <a:tr h="20434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Nº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para monitoramento e avaliação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(Linha-Base)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Prevista 2024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Plano(2022-2025)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5722477"/>
                  </a:ext>
                </a:extLst>
              </a:tr>
              <a:tr h="20434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8306884"/>
                  </a:ext>
                </a:extLst>
              </a:tr>
              <a:tr h="204345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7.1.11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ASSEGURAR A INVESTIGAÇÃO DOS AGRAVOS DE NOTIFICAÇÃO OU DE RELEVÂNCIA PARA A SAÚDE PÚBLICA OPORTUNAMENTE (60 DIAS)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PROPORÇÃO DE CASOS DE DOENÇAS DE NOTIFICAÇÃO COMPULSÓRIA IMEDIATA (DNCI) ENCERRADOS EM ATÉ 60 DIAS APÓS A NOTIFICAÇÃO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0445659"/>
                  </a:ext>
                </a:extLst>
              </a:tr>
              <a:tr h="204345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INVESTIGAR 75% DOS AGRAVOS DE NOTIFICAÇÃO OU DE RELEVÂNCIA PARA A SAÚDE PÚBLICA OPORTUNAMENTE (60 DIAS)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39346841"/>
                  </a:ext>
                </a:extLst>
              </a:tr>
              <a:tr h="204345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7.1.12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AMPLIAR AÇÕES DE PREVENÇÃO E DIAGNÓSTICO DA HANSENÍASE POR MEIO DA REALIZAÇÃO DE EVENTO ANUAL JANEIRO ROXO, ENVOLVENDO A REDE PÚBLICA, REDE PRIVADA E SOCIEDADE CIVIL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EVENTOS JANEIRO ROXO REALIZADOS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01909906"/>
                  </a:ext>
                </a:extLst>
              </a:tr>
              <a:tr h="204345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REALIZAR EVENTO JANEIRO ROXO COM AÇÕES DE PREVENÇÃO E DIAGNÓSTICO DA HANSENÍASE POR ANO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7680110"/>
                  </a:ext>
                </a:extLst>
              </a:tr>
              <a:tr h="204345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7.1.12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AMPLIAR AS AÇÕES DE IMUNIZAÇÃO POR MEIO DA REALIZAÇÃO DE CAMPANHAS DE VACINAÇÃO CONFORME PRECONIZADO PELO MINISTÉRIO DA SAÚDE E NECESSIDADES LOCAIS IDENTIFICADAS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CAMPANHAS DE VACINAÇÃO REALIZADAS EM RELAÇÃO ÀS PREVISTAS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58479882"/>
                  </a:ext>
                </a:extLst>
              </a:tr>
              <a:tr h="204345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REALIZAR CAMPANHAS DE IMUNIZAÇÃO CONFORME PRECONIZADO PELO MINISTÉRIO DA SAÚDE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5027956"/>
                  </a:ext>
                </a:extLst>
              </a:tr>
              <a:tr h="258874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7.1.13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MANTER AÇÕES DE VIGILÂNCIA VOLTADAS AO MONITORAMENTO EPIDEMIOLÓGICO, AOPIO TÉCNICO ÀS EQUIPES , INVESTIGAÇÃO DE CASOS E VACINAÇÃO PARA COVID 19, ENQUANTO PERDURAR A PANDEMIA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AÇÕES DE ENFRENTAMENTO DA PANDEMIA PELA COVID 19 NO ÂMBITO DA VIGILÂNCIA EPIDEMIOLÓGICA MANTIDAS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8423597"/>
                  </a:ext>
                </a:extLst>
              </a:tr>
              <a:tr h="204345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MANTER AÇÕES DE VIGILÂNCIA VOLTADAS AO MONITORAMENTO EPIDEMIOLÓGICO, AOPIO TÉCNICO ÀS EQUIPES , INVESTIGAÇÃO DE CASOS E VACINAÇÃO PARA COVID 19, ENQUANTO PERDURAR A PANDEMIA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1542976"/>
                  </a:ext>
                </a:extLst>
              </a:tr>
              <a:tr h="204345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7.1.14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AMPLIAR E MANTER A EQUIPE E SERVIÇOS DAS 5 UNIDADES DA REDE DE PROTEÇÃO À SAÚDE E VIGILÂNCIAS (1 DPSV E 4 DIVISÕES)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UNIDADES DO DPSV COM EQUIPE E SERVIÇOS MANTIDOS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03547264"/>
                  </a:ext>
                </a:extLst>
              </a:tr>
              <a:tr h="204345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MANTER A EQUIPE E SERVIÇOS DAS 5 UNIDADES DA REDE DE PROTEÇÃO À SAÚDE E VIGILÂNCIAS (1 DPSV E 4 DIVISÕES)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96297486"/>
                  </a:ext>
                </a:extLst>
              </a:tr>
              <a:tr h="204345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7.1.15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AMPLIAR A EQUIPE DE AGENTES DE CONTROLE DE ENDEMIAS PARA AS AÇÕES DE COMBATE ÀS ARBOVIROSES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AGENTES DE CONTROLE DE ENDEMIAS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2207633"/>
                  </a:ext>
                </a:extLst>
              </a:tr>
              <a:tr h="204345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MANTER 70 AGENTES DE CONTROLE DE ENDEMIAS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51960254"/>
                  </a:ext>
                </a:extLst>
              </a:tr>
              <a:tr h="204345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7.1.16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REALIZAR MANUTENÇÃO PREDIAL E DE SERVIÇOS ESSENCIAIS DE ABASTECIMENTO DE ÁGUA, ENERGIA E TELEFONIA NAS 5 UNIDADES DO DPSV (1 DPSV E 4 DIVISÕES)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UNIDADES DO DPSV COM MANUTENÇÃO PREDIAL E SERVIÇOS ESSENCIAIS MANTIDOS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91142987"/>
                  </a:ext>
                </a:extLst>
              </a:tr>
              <a:tr h="204345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REALIZAR MANUTENÇÃO PREDIAL E DE SERVIÇOS ESSENCIAIS DE ABASTECIMENTO DE ÁGUA, ENERGIA E TELEFONIA NAS 5 UNIDADES DO DPSV (1 DPSV E 4 DIVISÕES)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12297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40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30B86CC6-3E99-4F88-C8D6-BC9F871698DD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644525" y="1649827"/>
          <a:ext cx="8153400" cy="4453695"/>
        </p:xfrm>
        <a:graphic>
          <a:graphicData uri="http://schemas.openxmlformats.org/drawingml/2006/table">
            <a:tbl>
              <a:tblPr/>
              <a:tblGrid>
                <a:gridCol w="407925">
                  <a:extLst>
                    <a:ext uri="{9D8B030D-6E8A-4147-A177-3AD203B41FA5}">
                      <a16:colId xmlns:a16="http://schemas.microsoft.com/office/drawing/2014/main" xmlns="" val="3383270408"/>
                    </a:ext>
                  </a:extLst>
                </a:gridCol>
                <a:gridCol w="2626017">
                  <a:extLst>
                    <a:ext uri="{9D8B030D-6E8A-4147-A177-3AD203B41FA5}">
                      <a16:colId xmlns:a16="http://schemas.microsoft.com/office/drawing/2014/main" xmlns="" val="1910635624"/>
                    </a:ext>
                  </a:extLst>
                </a:gridCol>
                <a:gridCol w="2518936">
                  <a:extLst>
                    <a:ext uri="{9D8B030D-6E8A-4147-A177-3AD203B41FA5}">
                      <a16:colId xmlns:a16="http://schemas.microsoft.com/office/drawing/2014/main" xmlns="" val="1466917131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2600998237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2426973444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4169705842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460586854"/>
                    </a:ext>
                  </a:extLst>
                </a:gridCol>
                <a:gridCol w="560897">
                  <a:extLst>
                    <a:ext uri="{9D8B030D-6E8A-4147-A177-3AD203B41FA5}">
                      <a16:colId xmlns:a16="http://schemas.microsoft.com/office/drawing/2014/main" xmlns="" val="1948856407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513815187"/>
                    </a:ext>
                  </a:extLst>
                </a:gridCol>
              </a:tblGrid>
              <a:tr h="18353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OBJETIVO Nº 7.2 - ASSEGURAR, AMPLIAR E QUALIFICAR AS AÇÕES DE VIGILÂNCIA EM ZOONOSES E AGRAVOS DE SAÚDE QUE ENVOLVAM ANIMAIS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8095071"/>
                  </a:ext>
                </a:extLst>
              </a:tr>
              <a:tr h="1835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Nº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para monitoramento e avaliação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(Linha-Base)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Prevista 2024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Plano(2022-2025)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3816192"/>
                  </a:ext>
                </a:extLst>
              </a:tr>
              <a:tr h="1835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2510629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7.2.1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ADEQUAR A ESTRUTURA FÍSICA POR MEIO DE REFORMA PREDIAL DO CCZ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REFORMA DO CCZ CONCLUÍDA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Não programada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15080317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7.2.2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ASSEGURAR A VACINAÇÃO ANTIRRÁBICA DA POPULAÇÃO CANINA E FELINA POR MEIO DE VACINAÇÃO DE ROTINA E CAMPANHA ANUAL DE VACINAÇÃO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VACINAÇÃO ANTIRRÁBICA MANTIDA (ROTINA E CAMPANHA)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32748135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REALIZAR ESTERILIZAÇÃO CIRÚRGICA EM CENTRO CIRÚRGICO DO CCZ E POR MEIO DO CASTRAMÓVEL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16249115"/>
                  </a:ext>
                </a:extLst>
              </a:tr>
              <a:tr h="228826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7.2.3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DESENVOLVER AÇÕES DE CONTROLE POPULACIONAL DE CÃES E GATOS POR MEIO DE ESTERILIZAÇÃO CIRÚRGICA EM CENTRO CIRÚRUGICO DO CCZ E POR MEIO DO CASTRAMÓVEL, CONFORME A NECESSIDADE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ESTERILIZAÇÃO CIRÚRGICA DE CÃES E GATOS REALIZADA CONFORME A NECESSIDADE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5321086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REALIZAR ESTERILIZAÇÃO CIRÚRGICA EM CENTRO CIRÚRGICO DO CCZ E POR MEIO DO CASTRAMÓVEL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4125860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7.2.4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AMPLIAR O NÚMERO DE ADOÇÕES DE CÃES E GATOS POR MEIO DA REALIZAÇÃO DE CAMPANHAS PERIÓDICAS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MANUTENÇÃO DE CAMPANHAS PERIÓDICAS DE ADOÇÃO DE CÃES E GATOS REALIZADAS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76601806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REALIZAR CAMPANHAS PERIÓDICAS DE ADOÇÃO DE CÃES E GATOS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91330024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7.2.5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MANTER EM FUNCIONAMENTO O SERVIÇO DE ZOONOSES COM ADEQUAÇÃO DE EQUIPES E VEÍCULOS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SERVIÇO MANTIDO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6251370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REALIZAR OS 7 GRUPOS NECESSÁRIOS DE AÇÕES DE VIGILÂNCIA SANITÁRIA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25077548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7.2.6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TRANSFERIR AÇÕES DE BEM ESTAR ANIMAL PARA A SECRETARIA DE CIDADANIA E PESSOA COM DEFICIÊNCIA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TRANSFERÊNCIA DE SERVIÇO CONCLUÍDA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Não programada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7804895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OBJETIVO Nº 7.3 - ASSEGURAR, AMPLIAR E QUALIFICAR AS AÇÕES DE VIGILÂNCIA SANITÁRIA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92285892"/>
                  </a:ext>
                </a:extLst>
              </a:tr>
              <a:tr h="1835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Nº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para monitoramento e avaliação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(Linha-Base)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Prevista 2024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Plano(2022-2025)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8640487"/>
                  </a:ext>
                </a:extLst>
              </a:tr>
              <a:tr h="1835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99550798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7.3.1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ASSEGURAR A REALIZAÇÃO DOS 7 GRUPOS NECESSÁRIOS DE AÇÕES DE VIGILÂNCIA SANITÁRIA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GRUPOS DE AÇÕES DE VIGILÂNCIA SANITÁRIO REALIZADAS ANUALMENTE PELO MUNICÍPIO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7442244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REALIZAR OS 7 GRUPOS NECESSÁRIOS DE AÇÕES DE VIGILÂNCIA SANITÁRIA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6342239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7.3.2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MANTER AS AÇÕES DE CONTROLE SANITÁRIO DE ESTABELECIMENTOS DE INTRESSE DA SAÚDE POR MEIO DA INSPEÇÃO DE 100% DOS ESTABELECIMENTOS CONSIDERADOS DE ALTO RISCO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ESTABELECIMENTOS CONSIDERADOS DE ALTO RISCO INSPECIONADOS ANUALMENTE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5610497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DESENVOLVER AÇÕES EDUCATIVAS EM VIGILÂNCIA SANITÁRIA PARA ESTABELECIMENTOS DE INTERESSE DA SAÚDE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7909376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7.3.3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DESENVOLVER AÇÕES EDUCATIVAS EM VIGILÂNCIA SANITÁRIA PARA ESTABELECIMENTOS DE INTERESSE DA SAÚDE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AÇÕES EDUCATIVAS REALIZADAS PARA ESTABELECIMENTOS DE INTERESSE DA SAÚDE EM RELAÇÃO ÀS PREVISTAS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113790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DESENVOLVER AÇÕES EDUCATIVAS EM VIGILÂNCIA SANITÁRIA PARA ESTABELECIMENTOS DE INTERESSE DA SAÚDE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522236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7.3.4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REALIZAR A OPERAÇÃO NOITE TRANQUILA POR MEIO DA ATUAÇÃO DA EQUIPE DE VIGILÂNCIA SANITÁRIA EM ETAPAS ÀS SEXTAS E SÁBADOS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ETAPAS DA OPERAÇÃO NOITE TRANQUILA REALIZADAS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3908097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REALIZAR 52 ETAPAS DA OPERAÇÃO NOITE TRANQUILA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52263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2470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88260" y="1814660"/>
            <a:ext cx="8424738" cy="4357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OBJETIVO Nº 1.5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 - APERFEIÇOAR AS AÇÕES DE PREVENÇÃO E PROMOÇÃO DA SAÚDE NO ÂMBITO DA ATENÇÃO BÁSICA</a:t>
            </a:r>
          </a:p>
          <a:p>
            <a:pPr marL="285750" indent="-28575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</a:t>
            </a:r>
            <a:r>
              <a:rPr lang="pt-BR" sz="1600" b="1" dirty="0">
                <a:latin typeface="Calibri" pitchFamily="34" charset="0"/>
              </a:rPr>
              <a:t>8 campanhas anuais de prevenção em datas comemorativas </a:t>
            </a:r>
            <a:r>
              <a:rPr lang="pt-BR" sz="1600" dirty="0">
                <a:latin typeface="Calibri" pitchFamily="34" charset="0"/>
              </a:rPr>
              <a:t>: Mês da Mulher, Dia Mundial da Saúde, Dia Mundial de Combate ao Tabagismo, Mês da Amamentação, Setembro amarelo – prevenção do Suicídio, Outubro Rosa, Novembro Azul e Fique Sabendo (Dia Mundial de Luta contra a AIDS)   </a:t>
            </a:r>
          </a:p>
          <a:p>
            <a:pPr marL="285750" indent="-28575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as ações previstas no Plano de Alimentação e Nutrição para a rede básica;</a:t>
            </a:r>
          </a:p>
          <a:p>
            <a:pPr marL="285750" indent="-28575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Manter e aprimorar ações do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“Plano de Erradicação do Câncer de Colo Uterino”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 na rede municipal de saúde;</a:t>
            </a:r>
          </a:p>
          <a:p>
            <a:pPr marL="285750" indent="-28575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“Núcleo de Prevenção à Violência – NPV”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 em 100% das UBSs da rede municipal de saúde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a participação no </a:t>
            </a:r>
            <a:r>
              <a:rPr lang="pt-BR" sz="1600" b="1" dirty="0">
                <a:latin typeface="Calibri" panose="020F0502020204030204" pitchFamily="34" charset="0"/>
              </a:rPr>
              <a:t>Comitê de Enfrentamento à Violência contra Crianças e Adolescentes</a:t>
            </a:r>
            <a:r>
              <a:rPr lang="pt-BR" sz="1600" dirty="0">
                <a:latin typeface="Calibri" panose="020F0502020204030204" pitchFamily="34" charset="0"/>
              </a:rPr>
              <a:t>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a participação nas ações do </a:t>
            </a:r>
            <a:r>
              <a:rPr lang="pt-BR" sz="1600" b="1" dirty="0">
                <a:latin typeface="Calibri" panose="020F0502020204030204" pitchFamily="34" charset="0"/>
              </a:rPr>
              <a:t>Ambulatório de Acompanhamento do Homem Agressor</a:t>
            </a:r>
            <a:r>
              <a:rPr lang="pt-BR" sz="1600" dirty="0">
                <a:latin typeface="Calibri" panose="020F0502020204030204" pitchFamily="34" charset="0"/>
              </a:rPr>
              <a:t> (junto ao Consórcio Intermunicipal do Grande ABC)</a:t>
            </a:r>
          </a:p>
          <a:p>
            <a:pPr marL="285750" indent="-28575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Ø"/>
              <a:defRPr/>
            </a:pPr>
            <a:endParaRPr lang="pt-BR" sz="1600" dirty="0">
              <a:latin typeface="Calibri" panose="020F0502020204030204" pitchFamily="34" charset="0"/>
            </a:endParaRPr>
          </a:p>
        </p:txBody>
      </p:sp>
      <p:sp>
        <p:nvSpPr>
          <p:cNvPr id="12291" name="Título 1"/>
          <p:cNvSpPr>
            <a:spLocks noGrp="1"/>
          </p:cNvSpPr>
          <p:nvPr>
            <p:ph type="title"/>
          </p:nvPr>
        </p:nvSpPr>
        <p:spPr>
          <a:xfrm>
            <a:off x="428625" y="188640"/>
            <a:ext cx="7743775" cy="576065"/>
          </a:xfrm>
        </p:spPr>
        <p:txBody>
          <a:bodyPr/>
          <a:lstStyle/>
          <a:p>
            <a:r>
              <a:rPr lang="pt-BR" sz="2400" b="1" dirty="0"/>
              <a:t>EIXO 1 . ATENÇÃO  BÁSICA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88260" y="878035"/>
            <a:ext cx="8496300" cy="936625"/>
          </a:xfrm>
          <a:solidFill>
            <a:srgbClr val="7194B3"/>
          </a:solidFill>
        </p:spPr>
        <p:txBody>
          <a:bodyPr>
            <a:norm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1800" b="1" dirty="0"/>
              <a:t>DIRETRIZ Nº 1 - Ampliar a rede de atenção básica com a qualificação de ações de saúde que venham a garantir o cuidado adequado preventivo, curativo e humanizado aos cidadãos. </a:t>
            </a:r>
            <a:endParaRPr lang="pt-BR" sz="1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5226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A2874714-D63A-9741-8A8C-7382A9704586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644525" y="1649827"/>
          <a:ext cx="8153400" cy="4453695"/>
        </p:xfrm>
        <a:graphic>
          <a:graphicData uri="http://schemas.openxmlformats.org/drawingml/2006/table">
            <a:tbl>
              <a:tblPr/>
              <a:tblGrid>
                <a:gridCol w="407925">
                  <a:extLst>
                    <a:ext uri="{9D8B030D-6E8A-4147-A177-3AD203B41FA5}">
                      <a16:colId xmlns:a16="http://schemas.microsoft.com/office/drawing/2014/main" xmlns="" val="2506412169"/>
                    </a:ext>
                  </a:extLst>
                </a:gridCol>
                <a:gridCol w="2626017">
                  <a:extLst>
                    <a:ext uri="{9D8B030D-6E8A-4147-A177-3AD203B41FA5}">
                      <a16:colId xmlns:a16="http://schemas.microsoft.com/office/drawing/2014/main" xmlns="" val="2562789966"/>
                    </a:ext>
                  </a:extLst>
                </a:gridCol>
                <a:gridCol w="2518936">
                  <a:extLst>
                    <a:ext uri="{9D8B030D-6E8A-4147-A177-3AD203B41FA5}">
                      <a16:colId xmlns:a16="http://schemas.microsoft.com/office/drawing/2014/main" xmlns="" val="2172996001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3143542046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657110860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3497832381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2532262619"/>
                    </a:ext>
                  </a:extLst>
                </a:gridCol>
                <a:gridCol w="560897">
                  <a:extLst>
                    <a:ext uri="{9D8B030D-6E8A-4147-A177-3AD203B41FA5}">
                      <a16:colId xmlns:a16="http://schemas.microsoft.com/office/drawing/2014/main" xmlns="" val="2053871271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3365803939"/>
                    </a:ext>
                  </a:extLst>
                </a:gridCol>
              </a:tblGrid>
              <a:tr h="18353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OBJETIVO Nº 7.4 - ASSEGURAR, AMPLIAR E QUALIFICAR AS AÇÕES DE VIGILÂNCIA À SAÚDE DO TRABALHADOR E VIGILÂNCIA AMBIENTAL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9085810"/>
                  </a:ext>
                </a:extLst>
              </a:tr>
              <a:tr h="1835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Nº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para monitoramento e avaliação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(Linha-Base)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Prevista 2024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Plano(2022-2025)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837900"/>
                  </a:ext>
                </a:extLst>
              </a:tr>
              <a:tr h="1835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81792534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7.4.1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ASSEGURAR A INVESTIGAÇÃO DE ACIDENTES DE TRABALHO FATAIS EM MENORES DE 18 ANOS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ACIDENTES DE TRABALHO FATAIS E EM MENORES DE 18 ANOS INVESTIGADOS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82789343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INSPECIONAR 100% DOS AMBIENTES DE TRABALHO PARA RISCOS OCUPACIONAIS (FÍSICOS, QUÍMICOS, BIOLÓGICOS, ERGONÔMICOS E ACIDENTAIS) CONFORME A NECESSIDADE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3404827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7.4.2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ASSEGURAR A INSPEÇÃO DE AMBIENTES DE TRABALHO PARA RISCOS OCUPACIONAIS (FÍSICOS, QUÍMICOS, BIOLÓGICOS, ERGONÔMICOS E ACIDENTAIS) CONFORME A NECESSIDADE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AMBIENTES DE TRABALHO INSPECIONADOSPARA RISCOS OCUPACIONAIS CONFORME A NECESSIDADE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3095097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INSPECIONAR 100% DOS AMBIENTES DE TRABALHO PARA RISCOS OCUPACIONAIS (FÍSICOS, QUÍMICOS, BIOLÓGICOS, ERGONÔMICOS E ACIDENTAIS) CONFORME A NECESSIDADE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3750190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7.4.3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DESENVOLVER O PROGRAMA DE VIGILÂNCIA DA QUALIDADE DE ÁGUA PARA CONSUMO HUMANO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PROPORÇÃO DE ANÁLISES REALIZADAS EM AMOSTRAS DE ÁGUA PARA CONSUMO HUMANO QUANTO AOS PARÂMETROS COLIFORMES FECAIS, CLORO RESIDUAL LIVRE E TURBIDEZ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88634855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ANALISAR 100% DAS AMOSTRAS DE ÁGUA PARA CONSUMO HUMANO CONFORME PLANO AMOSTRAL ESTABELECIDO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97304390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DIRETRIZ Nº 8 - Implementar e qualificar a rede de cuidados intersetoriais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82005054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OBJETIVO Nº 8.1 - QUALIFICAR AS AÇÕES INTERSETORIAIS NO ÂMBITO DA ATENÇÃO BÁSICA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7749597"/>
                  </a:ext>
                </a:extLst>
              </a:tr>
              <a:tr h="1835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Nº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para monitoramento e avaliação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(Linha-Base)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Prevista 2024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Plano(2022-2025)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43892722"/>
                  </a:ext>
                </a:extLst>
              </a:tr>
              <a:tr h="1835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45353833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8.1.1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MANTER AÇÕES INTERSETORIAIS E MULTIDISCIPLINARES COM A SECRETARIA DE EDUCAÇÃO POR MEIO DO PROGRAMA SAÚDE NA ESCOLA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PROGRAMAS INTERSETORIAIS COM A SECRETARIA DE EDUCAÇÃO EM EXECUÇÃO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5241301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MANTER O PROGRAMA SAÚDE NA ESCOLA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4615703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2 - MANTER A PARTICIPAÇÃO NO PETI (PROGRAMA DE ERRADICAÇÃO DO TRABALHO INFANTIL)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14758492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3 - MANTER A PARTICIPAÇÃO NO COMITÊ DE ENFRENTAMENTO À VIOLÊNCIA CONTRA A CRIANÇA E ADOLESCENTES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5615502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8.1.2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REALIZAR ACOMPANHAMENTO DAS CONDICIONALIDADES DA SAÚDE PARA BENEFICIÁRIOS DO PROGRAMA BOLSA FAMÍLIA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COBERTURA DE ACOMPANHAMENTO DAS CONDICIONALIDADES DA SAÚDE DO PROGRAMA BOLSA FAMÍLIA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82,07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42645379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MANTER A PARTICIPAÇÃO NO CONSELHO MUNICIPAL DA PESSOA IDOSA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54451758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8.1.3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MANTER O PROGRAMA DE BEM COM A VIDA PARA PROMOÇÃO DE SAÚDE E ADOÇÃO DE HÁBITOS DE VIDA SAUDÁVEIS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PROGRAMAS PARA A PROMOÇÃO DA SAÚDE EM EXECUÇÃO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42079695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MANTER O PROGRAMA DE BEM COM A VIDA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9324180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2 - MANTER A PARTICIPAÇÃO NO CONSELHO MUNICIPAL DA PESSOA IDOSA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2894363"/>
                  </a:ext>
                </a:extLst>
              </a:tr>
              <a:tr h="228826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8.1.4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INSTITUIR, NO ÂMBITO MUNICIPAL E EM PARCERIA COM OUTRAS SECRETARIAS, AÇÕES REFERENTES À POLÍTICA DE CONSCIENTIZAÇÃO ACERCA DA MENSTRUAÇÃO E DA UNIVERSALIZAÇÃO DO ACESSO A ABSORVENTES HIGIÊNICOS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AÇÕES PERTINENTES À SECREARIA DE SAÚDE REALIZADAS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1605009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MANTER O PROGRAMA DE DIGNIDADE MENSTRUAL NO ÂMBITO DA ATENÇÃO BÁSICA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9212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39600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D8D4D-5F64-A925-6552-53E36656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814536"/>
          </a:xfrm>
        </p:spPr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PROGRAMAÇÃO ANUAL DE SAÚDE 2024</a:t>
            </a:r>
            <a:endParaRPr lang="pt-BR" sz="3600" dirty="0"/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DA4385C0-CD13-ACF0-ED9C-51F074F3F354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644525" y="1717105"/>
          <a:ext cx="8153400" cy="4319140"/>
        </p:xfrm>
        <a:graphic>
          <a:graphicData uri="http://schemas.openxmlformats.org/drawingml/2006/table">
            <a:tbl>
              <a:tblPr/>
              <a:tblGrid>
                <a:gridCol w="407925">
                  <a:extLst>
                    <a:ext uri="{9D8B030D-6E8A-4147-A177-3AD203B41FA5}">
                      <a16:colId xmlns:a16="http://schemas.microsoft.com/office/drawing/2014/main" xmlns="" val="2196494287"/>
                    </a:ext>
                  </a:extLst>
                </a:gridCol>
                <a:gridCol w="2626017">
                  <a:extLst>
                    <a:ext uri="{9D8B030D-6E8A-4147-A177-3AD203B41FA5}">
                      <a16:colId xmlns:a16="http://schemas.microsoft.com/office/drawing/2014/main" xmlns="" val="3919792230"/>
                    </a:ext>
                  </a:extLst>
                </a:gridCol>
                <a:gridCol w="2518936">
                  <a:extLst>
                    <a:ext uri="{9D8B030D-6E8A-4147-A177-3AD203B41FA5}">
                      <a16:colId xmlns:a16="http://schemas.microsoft.com/office/drawing/2014/main" xmlns="" val="1973035222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2990892212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236794985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3966345289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3135997496"/>
                    </a:ext>
                  </a:extLst>
                </a:gridCol>
                <a:gridCol w="560897">
                  <a:extLst>
                    <a:ext uri="{9D8B030D-6E8A-4147-A177-3AD203B41FA5}">
                      <a16:colId xmlns:a16="http://schemas.microsoft.com/office/drawing/2014/main" xmlns="" val="1304073955"/>
                    </a:ext>
                  </a:extLst>
                </a:gridCol>
                <a:gridCol w="407925">
                  <a:extLst>
                    <a:ext uri="{9D8B030D-6E8A-4147-A177-3AD203B41FA5}">
                      <a16:colId xmlns:a16="http://schemas.microsoft.com/office/drawing/2014/main" xmlns="" val="1746244696"/>
                    </a:ext>
                  </a:extLst>
                </a:gridCol>
              </a:tblGrid>
              <a:tr h="18353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OBJETIVO Nº 8.2 - QUALIFICAR AÇÕES INTERSETORIAIS NO ÂMBITO DA ATENÇÃO ESPECIALIZADA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56529156"/>
                  </a:ext>
                </a:extLst>
              </a:tr>
              <a:tr h="1835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Nº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para monitoramento e avaliação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(Linha-Base)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Prevista 2024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Plano(2022-2025)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6993680"/>
                  </a:ext>
                </a:extLst>
              </a:tr>
              <a:tr h="1835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99154478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8.2.1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MANTER PROGRAMA REMANDO PARA A VIDA VOLTADO A USUÁRIOS DE DROGAS EM ACOMPANHAMENTO NO CAPS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PROGRAMAS INTERSETORIAIS VOLTADOS A USUÁRIOS DOS CAPS EM EXECUÇÃO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7605110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MANTER PROGRAMA REMANDO PARA A VIDA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37666007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8.2.2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MANTER AÇÕES INTERSECRETARIAIS NO COMAD - CONSELHO MUNICIPAL DE PREVENÇÃO DO USO ABUSIVO DE ÁLCOOL E OUTRAS DROGAS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REPRESENTAÇÃO DA SECRETARIA DE SAÚDE NO COMAD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06567339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MANTER AÇÕES INTERSECRETARIAIS NO COMAD - CONSELHO MUNICIPAL DE PREVENÇÃO DO USO ABUSIVO DE ÁLCOOL E OUTRAS DROGAS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8840607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2 - MANTER A PARTICIPAÇÃO NO CMDCA (CONSELHO MUNICIPAL DOS DIREITOS DA CRIANÇA E DO ADOLESCENTE)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08982630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OBJETIVO Nº 8.3 - QUALIFICAR AS AÇÕES INTERSETORIAIS NO ÂMBITO DA VIGILÂNCIA AMBIENTAL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6988634"/>
                  </a:ext>
                </a:extLst>
              </a:tr>
              <a:tr h="1835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Nº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para monitoramento e avaliação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(Linha-Base)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Prevista 2024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Plano(2022-2025)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9541090"/>
                  </a:ext>
                </a:extLst>
              </a:tr>
              <a:tr h="1835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5683301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8.3.1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REALIZAR ACOMPANHAMENTO INTERSETORIAL DOS PLANOS DE TRABALHO NAS ÁREAS CONTAMINADAS JUNTO A OUTRAS SECRETARIAS, NOS ASPECTOS RELACIONADO À SAÚDE HUMANA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 DE PLANOS DE TRABALHO NAS ÁREAS CONTAMINADAS DO MUNICÍPIO ACOMPANHADOS PELA EQUIPE DA VIGILÂNCIA AMBIENTAL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Percentual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60066366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REALIZAR ACOMPANHAMENTO INTERSETORIAL DOS PLANOS DE TRABALHO NAS ÁREAS CONTAMINADAS JUNTO A OUTRAS SECRETARIAS, NOS ASPECTOS RELACIONADO À SAÚDE HUMANA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01903751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DIRETRIZ Nº 9 - Implementar a articulação de ações regionais na área da saúde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3612005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OBJETIVO Nº 9.1 - AMPLIAÇÃO E QUALIFICAÇÃO DA ARTICULAÇÃO REGIONAL NA ÁREA DA SAÚDE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95038992"/>
                  </a:ext>
                </a:extLst>
              </a:tr>
              <a:tr h="1835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Nº</a:t>
                      </a:r>
                    </a:p>
                  </a:txBody>
                  <a:tcPr marL="3905" marR="3905" marT="390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para monitoramento e avaliação da meta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 (Linha-Base)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Prevista 2024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Plano(2022-2025)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8593647"/>
                  </a:ext>
                </a:extLst>
              </a:tr>
              <a:tr h="1835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 de Medida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328074"/>
                  </a:ext>
                </a:extLst>
              </a:tr>
              <a:tr h="183530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9.1.1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APRIMORAR OS PROCESSOS DE REGULAÇÃO REGIONAL POR MEIO DA IMPLANTAÇÃO DA CENTRAL REGIONAL DE REGULAÇÃO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CENTRAIS REGIONAIS DE REGULAÇÃO DE OFERTAS DE SERVIÇOS DE SAÚDE EM FUNCIONAMENTO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Não programada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8190500"/>
                  </a:ext>
                </a:extLst>
              </a:tr>
              <a:tr h="228826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9.1.2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QUALIFICAR A ARTICULAÇÃO REGIONAL NA ÁREA DA SAÚDE POR MEIO DA PARTICIPAÇÃO SISTEMÁTICA NAS REUNIÕES DA CÂMARA TÉCNICA, CIR E GT SAÚDE DO CONSÓRCIO INTERMUNICIPAL DO GRANDE ABC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INSTÂNCIAS REGIONAIS COM PARTICIPAÇÃO SISTEMÁTICA DO MUNICÍPIO DE SBC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616398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PARTICIPAR REGULARMENTE DAS REUNIÕES DA CÂMARA TÉCNICA, CIR E GT SAÚDE DO CONSÓRCIO INTERMUNICIPAL DO GRANDE ABC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125422"/>
                  </a:ext>
                </a:extLst>
              </a:tr>
              <a:tr h="228826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9.1.3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MONITORAR A IMPLANTAÇÃO DAS REDES DE ATENÇÃO À SAÚDE NO ÂMBITO REGIONAL (REDE CEGONHA, REDE DE URGÊNCIA E EMERGÊNCIA, REDE DE ATENÇÃO À PESSOA COM DEFICIÊNCIA, REDE DE ATENÇÃO PSICOSSOCIAL, REDE DE ATENÇÃO ÀS DOENÇAS CRÔNICAS)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REDES DE ATENÇÃO À SAÚDE MONITORADAS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3537684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1 - MONITORAR A IMPLANTAÇÃO DAS 5 REDES DE ATENÇÃO À SAÚDE NO ÂMBITO REGIONAL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2824141"/>
                  </a:ext>
                </a:extLst>
              </a:tr>
              <a:tr h="183530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Ação Nº 2 - MONITORAR AS REDES DE ATENÇÃO ÀS DOENÇAS RARAS E POPULAÇÃO LGBTQIA+</a:t>
                      </a:r>
                    </a:p>
                  </a:txBody>
                  <a:tcPr marL="3905" marR="3905" marT="3905" marB="0" anchor="b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0297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87342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ctr">
              <a:buFontTx/>
              <a:buNone/>
            </a:pPr>
            <a:endParaRPr lang="pt-BR" sz="3200" b="1" dirty="0">
              <a:latin typeface="Calibri" pitchFamily="34" charset="0"/>
            </a:endParaRPr>
          </a:p>
          <a:p>
            <a:pPr algn="ctr">
              <a:buFontTx/>
              <a:buNone/>
            </a:pPr>
            <a:endParaRPr lang="pt-BR" sz="3200" b="1" dirty="0">
              <a:latin typeface="Calibri" pitchFamily="34" charset="0"/>
            </a:endParaRPr>
          </a:p>
          <a:p>
            <a:pPr algn="ctr">
              <a:buFontTx/>
              <a:buNone/>
            </a:pPr>
            <a:r>
              <a:rPr lang="pt-BR" sz="3200" b="1" dirty="0">
                <a:latin typeface="Calibri" pitchFamily="34" charset="0"/>
              </a:rPr>
              <a:t>GERALDO REPLE SOBRINHO</a:t>
            </a:r>
          </a:p>
          <a:p>
            <a:pPr algn="ctr">
              <a:buFontTx/>
              <a:buNone/>
            </a:pPr>
            <a:r>
              <a:rPr lang="pt-BR" sz="3200" b="1" dirty="0">
                <a:latin typeface="Calibri" pitchFamily="34" charset="0"/>
              </a:rPr>
              <a:t>Secretário de Saúde</a:t>
            </a:r>
          </a:p>
          <a:p>
            <a:pPr algn="ctr">
              <a:buFontTx/>
              <a:buNone/>
            </a:pPr>
            <a:endParaRPr lang="pt-BR" sz="3200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539552" y="0"/>
            <a:ext cx="7672907" cy="990600"/>
          </a:xfrm>
        </p:spPr>
        <p:txBody>
          <a:bodyPr/>
          <a:lstStyle/>
          <a:p>
            <a:r>
              <a:rPr lang="pt-BR" sz="2400" b="1" dirty="0"/>
              <a:t>EIXO 2 . ATENÇÃO ESPECIALIZADA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06992" y="764704"/>
            <a:ext cx="8424863" cy="792088"/>
          </a:xfrm>
          <a:solidFill>
            <a:srgbClr val="7194B3"/>
          </a:solidFill>
        </p:spPr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1800" b="1" dirty="0"/>
              <a:t>DIRETRIZ Nº 2 - Ampliar e aprimorar o acesso à atenção especializada, para assegurar a integralidade e resolutividade do sistema.</a:t>
            </a:r>
            <a:endParaRPr lang="pt-BR" sz="1800" dirty="0">
              <a:latin typeface="Calibri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15918" y="1628800"/>
            <a:ext cx="8424863" cy="39703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OBJETIVO Nº 2.1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 - AMPLIAR, OTIMIZAR A CAPACIDADE INSTALADA E QUALIFICAR A ASSISTÊNCIA NA REDE AMBULATORIAL DE ATENÇÃO ESPECIALIZADA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Concluir a implantação do “AME - Ambulatório Médico de Especialidades”, em conjunto com um ”Centro de Reabilitação Física”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em parceria com a  Secretaria Estadual de Saúde; </a:t>
            </a:r>
            <a:r>
              <a:rPr lang="pt-BR" sz="1600" u="sng" dirty="0">
                <a:solidFill>
                  <a:srgbClr val="FF0000"/>
                </a:solidFill>
                <a:latin typeface="Calibri" panose="020F0502020204030204" pitchFamily="34" charset="0"/>
              </a:rPr>
              <a:t>  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  Manter a participação no Conselho Municipal da Pessoa com Deficiência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 Manter as ações da modalidade de diagnóstico e encaminhamento de acordo com a CIF           (Classificação Internacional de Funcionalidades); 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a ampliação da oferta de mamografias no município por meio da </a:t>
            </a:r>
            <a:r>
              <a:rPr lang="pt-BR" sz="1600" b="1" dirty="0">
                <a:latin typeface="Calibri" panose="020F0502020204030204" pitchFamily="34" charset="0"/>
              </a:rPr>
              <a:t>Unidade Móvel de Mamografia;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Manter os serviços assistenciais </a:t>
            </a:r>
            <a:r>
              <a:rPr lang="pt-BR" sz="1600" dirty="0">
                <a:latin typeface="Calibri" pitchFamily="34" charset="0"/>
              </a:rPr>
              <a:t>nas unidades de saúde da Atenção Especializada;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Implantar o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Programa de Saúde Especializada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3 territórios, por meio de Telemedicina, totalizando 6 territórios atendidos;</a:t>
            </a:r>
            <a:endParaRPr lang="pt-BR" sz="160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056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72907" cy="990600"/>
          </a:xfrm>
        </p:spPr>
        <p:txBody>
          <a:bodyPr/>
          <a:lstStyle/>
          <a:p>
            <a:r>
              <a:rPr lang="pt-BR" sz="2400" b="1" dirty="0"/>
              <a:t>EIXO 2 . ATENÇÃO ESPECIALIZADA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052736"/>
            <a:ext cx="8424863" cy="648072"/>
          </a:xfrm>
          <a:solidFill>
            <a:srgbClr val="7194B3"/>
          </a:solidFill>
        </p:spPr>
        <p:txBody>
          <a:bodyPr>
            <a:normAutofit fontScale="25000" lnSpcReduction="20000"/>
          </a:bodyPr>
          <a:lstStyle/>
          <a:p>
            <a:pPr marL="1343025" indent="-134302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7200" b="1" dirty="0"/>
              <a:t>DIRETRIZ Nº 2 - Ampliar e aprimorar o acesso à atenção especializada, para assegurar a integralidade e resolutividade do sistema.</a:t>
            </a:r>
            <a:endParaRPr lang="pt-BR" sz="7200" dirty="0">
              <a:latin typeface="Calibri" pitchFamily="34" charset="0"/>
            </a:endParaRPr>
          </a:p>
          <a:p>
            <a:pPr marL="1343025" indent="-1343025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pt-BR" sz="7200" dirty="0">
              <a:latin typeface="Calibri" pitchFamily="34" charset="0"/>
            </a:endParaRPr>
          </a:p>
          <a:p>
            <a:pPr marL="1343025" indent="-134302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1343025" indent="-134302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1343025" indent="-134302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>
              <a:latin typeface="Calibri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5536" y="1772816"/>
            <a:ext cx="8424863" cy="41242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OBJETIVO Nº 2.1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 - AMPLIAR, OTIMIZAR A CAPACIDADE INSTALADA E QUALIFICAR A ASSISTÊNCIA NA REDE AMBULATORIAL DE ATENÇÃO ESPECIALIZADA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Renovar e recuperar equipamentos </a:t>
            </a:r>
            <a:r>
              <a:rPr lang="pt-BR" sz="1600" dirty="0">
                <a:latin typeface="Calibri" pitchFamily="34" charset="0"/>
              </a:rPr>
              <a:t>médico-hospitalares  conforme a necessidade; 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</a:t>
            </a:r>
            <a:r>
              <a:rPr lang="pt-BR" sz="1600" b="1" dirty="0" err="1">
                <a:latin typeface="Calibri" pitchFamily="34" charset="0"/>
              </a:rPr>
              <a:t>matriciamento</a:t>
            </a:r>
            <a:r>
              <a:rPr lang="pt-BR" sz="1600" b="1" dirty="0">
                <a:latin typeface="Calibri" pitchFamily="34" charset="0"/>
              </a:rPr>
              <a:t> / </a:t>
            </a:r>
            <a:r>
              <a:rPr lang="pt-BR" sz="1600" b="1" dirty="0" err="1">
                <a:latin typeface="Calibri" pitchFamily="34" charset="0"/>
              </a:rPr>
              <a:t>telematriciamento</a:t>
            </a:r>
            <a:r>
              <a:rPr lang="pt-BR" sz="1600" b="1" dirty="0">
                <a:latin typeface="Calibri" pitchFamily="34" charset="0"/>
              </a:rPr>
              <a:t> nas UBSs em 4 </a:t>
            </a:r>
            <a:r>
              <a:rPr lang="pt-BR" sz="1600" dirty="0">
                <a:latin typeface="Calibri" pitchFamily="34" charset="0"/>
              </a:rPr>
              <a:t>especialidades ( Pneumologia,  Reumatologia,  Infectologia e Programa de Tuberculose). 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</a:t>
            </a:r>
            <a:r>
              <a:rPr lang="pt-BR" sz="1600" b="1" dirty="0">
                <a:latin typeface="Calibri" pitchFamily="34" charset="0"/>
              </a:rPr>
              <a:t>4 modalidades de serviços especializados</a:t>
            </a:r>
            <a:r>
              <a:rPr lang="pt-BR" sz="1600" dirty="0">
                <a:latin typeface="Calibri" pitchFamily="34" charset="0"/>
              </a:rPr>
              <a:t>: TRS, análises clínicas, diagnóstico por imagem e fornecimento de óculos;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dispensação de </a:t>
            </a:r>
            <a:r>
              <a:rPr lang="pt-BR" sz="1600" b="1" dirty="0">
                <a:latin typeface="Calibri" pitchFamily="34" charset="0"/>
              </a:rPr>
              <a:t>2.000 OPM para reabilitação auditiva conforme a necessidade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Manter dispensação de 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120 OPM auxiliares para a locomoção</a:t>
            </a: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o </a:t>
            </a:r>
            <a:r>
              <a:rPr lang="pt-BR" sz="1600" b="1" dirty="0">
                <a:latin typeface="Calibri" pitchFamily="34" charset="0"/>
              </a:rPr>
              <a:t>“Programa de </a:t>
            </a:r>
            <a:r>
              <a:rPr lang="pt-BR" sz="1600" b="1" dirty="0" err="1">
                <a:latin typeface="Calibri" pitchFamily="34" charset="0"/>
              </a:rPr>
              <a:t>Oxigenioterapia</a:t>
            </a:r>
            <a:r>
              <a:rPr lang="pt-BR" sz="1600" b="1" dirty="0">
                <a:latin typeface="Calibri" pitchFamily="34" charset="0"/>
              </a:rPr>
              <a:t> Domiciliar Prolongada”;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</a:t>
            </a:r>
            <a:r>
              <a:rPr lang="pt-BR" sz="1600" b="1" dirty="0">
                <a:latin typeface="Calibri" pitchFamily="34" charset="0"/>
              </a:rPr>
              <a:t>2 mutirões de consultas especializadas ou exames de apoio diagnóstico</a:t>
            </a:r>
            <a:r>
              <a:rPr lang="pt-BR" sz="1600" dirty="0">
                <a:latin typeface="Calibri" pitchFamily="34" charset="0"/>
              </a:rPr>
              <a:t>, conforme a necessidade.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72907" cy="990600"/>
          </a:xfrm>
        </p:spPr>
        <p:txBody>
          <a:bodyPr/>
          <a:lstStyle/>
          <a:p>
            <a:r>
              <a:rPr lang="pt-BR" sz="2400" b="1" dirty="0"/>
              <a:t>EIXO 2 . ATENÇÃO ESPECIALIZADA</a:t>
            </a:r>
            <a:endParaRPr 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395536" y="1916832"/>
            <a:ext cx="8424863" cy="39703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OBJETIVO Nº 2.1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 - AMPLIAR, OTIMIZAR A CAPACIDADE INSTALADA E QUALIFICAR A ASSISTÊNCIA NA REDE AMBULATORIAL DE ATENÇÃO ESPECIALIZADA</a:t>
            </a:r>
          </a:p>
          <a:p>
            <a:pPr marL="285750" indent="-285750" algn="just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</a:rPr>
              <a:t>Programa de Assistência aos Portadores de Anemia Falciforme</a:t>
            </a:r>
            <a:r>
              <a:rPr lang="pt-BR" sz="1600" dirty="0">
                <a:latin typeface="Calibri" panose="020F0502020204030204" pitchFamily="34" charset="0"/>
              </a:rPr>
              <a:t> para realização precoce de diagnóstico, oferta de acompanhamento e assistência aos efeitos agudos e crônicos da Doença Falciforme;</a:t>
            </a:r>
          </a:p>
          <a:p>
            <a:pPr marL="285750" indent="-285750" algn="just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Plano de Atendimento para casos elegíveis pós-Covid 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na Atenção Especializada, conforme a necessidade;</a:t>
            </a:r>
          </a:p>
          <a:p>
            <a:pPr marL="285750" indent="-285750" algn="just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Ambulatório de Reabilitação Respiratória 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para casos elegíveis pós-</a:t>
            </a:r>
            <a:r>
              <a:rPr lang="pt-B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Covid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285750" indent="-285750" algn="just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acompanhamento dos pacientes aderidos às Linhas de Cuidado;</a:t>
            </a:r>
          </a:p>
          <a:p>
            <a:pPr marL="285750" indent="-285750" algn="just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Realizar a manutenção predial e serviços essenciais </a:t>
            </a:r>
            <a:r>
              <a:rPr lang="pt-BR" sz="1600" dirty="0">
                <a:latin typeface="Calibri" pitchFamily="34" charset="0"/>
              </a:rPr>
              <a:t>de abastecimento de água, energia e telefonia </a:t>
            </a:r>
            <a:r>
              <a:rPr lang="pt-BR" sz="1600" b="1" dirty="0">
                <a:latin typeface="Calibri" pitchFamily="34" charset="0"/>
              </a:rPr>
              <a:t>nas unidades da rede de Atenção especializada.</a:t>
            </a:r>
            <a:endParaRPr lang="pt-B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endParaRPr lang="pt-BR" sz="1600" b="1" dirty="0">
              <a:latin typeface="Calibri" panose="020F0502020204030204" pitchFamily="34" charset="0"/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395536" y="1052736"/>
            <a:ext cx="8424863" cy="648072"/>
          </a:xfrm>
          <a:prstGeom prst="rect">
            <a:avLst/>
          </a:prstGeom>
          <a:solidFill>
            <a:srgbClr val="7194B3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43025" indent="-134302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7200" b="1" dirty="0"/>
              <a:t>DIRETRIZ Nº 2 - Ampliar e aprimorar o acesso à atenção especializada, para assegurar a integralidade e resolutividade do sistema.</a:t>
            </a:r>
            <a:endParaRPr lang="pt-BR" sz="7200" dirty="0">
              <a:latin typeface="Calibri" pitchFamily="34" charset="0"/>
            </a:endParaRPr>
          </a:p>
          <a:p>
            <a:pPr marL="1343025" indent="-134302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pt-BR" sz="7200" dirty="0">
              <a:latin typeface="Calibri" pitchFamily="34" charset="0"/>
            </a:endParaRPr>
          </a:p>
          <a:p>
            <a:pPr marL="1343025" indent="-1343025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1343025" indent="-1343025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1343025" indent="-1343025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320040" indent="-32004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107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72907" cy="990600"/>
          </a:xfrm>
          <a:noFill/>
        </p:spPr>
        <p:txBody>
          <a:bodyPr/>
          <a:lstStyle/>
          <a:p>
            <a:r>
              <a:rPr lang="pt-BR" sz="2400" b="1" dirty="0"/>
              <a:t>EIXO 2 . ATENÇÃO ESPECIALIZADA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052736"/>
            <a:ext cx="8424863" cy="864096"/>
          </a:xfrm>
          <a:solidFill>
            <a:srgbClr val="7194B3"/>
          </a:solidFill>
        </p:spPr>
        <p:txBody>
          <a:bodyPr>
            <a:normAutofit fontScale="70000" lnSpcReduction="20000"/>
          </a:bodyPr>
          <a:lstStyle/>
          <a:p>
            <a:pPr marL="1343025" indent="-1343025" fontAlgn="auto">
              <a:spcAft>
                <a:spcPts val="0"/>
              </a:spcAft>
              <a:buNone/>
              <a:defRPr/>
            </a:pPr>
            <a:r>
              <a:rPr lang="pt-BR" b="1" dirty="0"/>
              <a:t>DIRETRIZ Nº 2 - Ampliar e aprimorar o acesso à atenção especializada, para assegurar a integralidade e resolutividade do sistema.</a:t>
            </a:r>
            <a:endParaRPr lang="pt-BR" dirty="0">
              <a:latin typeface="Calibri" pitchFamily="34" charset="0"/>
            </a:endParaRPr>
          </a:p>
          <a:p>
            <a:pPr marL="1343025" indent="-134302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>
              <a:latin typeface="Calibri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5536" y="2043336"/>
            <a:ext cx="8424863" cy="32316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2.2</a:t>
            </a:r>
            <a:r>
              <a:rPr lang="pt-BR" sz="1600" dirty="0">
                <a:latin typeface="Calibri" panose="020F0502020204030204" pitchFamily="34" charset="0"/>
              </a:rPr>
              <a:t> - ALMPLIAR E QUALIFICAR A REDE PSICOSSOCIAL E FORTALECER AS AÇÕES DE SAÚDE MENTAL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Concluir a construção do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CAPS III AD Alvarenga e CAPS AD </a:t>
            </a:r>
            <a:r>
              <a:rPr lang="pt-BR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Infanto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Juvenil;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Manter os serviços assistenciais </a:t>
            </a:r>
            <a:r>
              <a:rPr lang="pt-BR" sz="1600" dirty="0">
                <a:latin typeface="Calibri" panose="020F0502020204030204" pitchFamily="34" charset="0"/>
              </a:rPr>
              <a:t>nas Unidades da rede de Saúde Mental;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</a:rPr>
              <a:t>apoio matricial para a Atenção Básica </a:t>
            </a:r>
            <a:r>
              <a:rPr lang="pt-BR" sz="1600" dirty="0">
                <a:latin typeface="Calibri" panose="020F0502020204030204" pitchFamily="34" charset="0"/>
              </a:rPr>
              <a:t>(</a:t>
            </a:r>
            <a:r>
              <a:rPr lang="pt-BR" sz="1600" b="1" dirty="0">
                <a:latin typeface="Calibri" panose="020F0502020204030204" pitchFamily="34" charset="0"/>
              </a:rPr>
              <a:t>9 CAPS </a:t>
            </a:r>
            <a:r>
              <a:rPr lang="pt-BR" sz="1600" dirty="0">
                <a:latin typeface="Calibri" panose="020F0502020204030204" pitchFamily="34" charset="0"/>
              </a:rPr>
              <a:t>com ações mensais de </a:t>
            </a:r>
            <a:r>
              <a:rPr lang="pt-BR" sz="1600" dirty="0" err="1">
                <a:latin typeface="Calibri" panose="020F0502020204030204" pitchFamily="34" charset="0"/>
              </a:rPr>
              <a:t>matriciamento</a:t>
            </a:r>
            <a:r>
              <a:rPr lang="pt-BR" sz="1600" dirty="0">
                <a:latin typeface="Calibri" panose="020F0502020204030204" pitchFamily="34" charset="0"/>
              </a:rPr>
              <a:t>);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apoio matricial em Psiquiatria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nos 9 territórios de saúde.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Implantar serviço de atendimento para pacientes portadores do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Transtorno do Espectro Autista (TEA)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endParaRPr lang="pt-BR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1626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gramacao Anual 2015_preliminar">
  <a:themeElements>
    <a:clrScheme name="Median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Programacao Anual 2015_preliminar</Template>
  <TotalTime>8687</TotalTime>
  <Words>4293</Words>
  <Application>Microsoft Office PowerPoint</Application>
  <PresentationFormat>Apresentação na tela (4:3)</PresentationFormat>
  <Paragraphs>932</Paragraphs>
  <Slides>52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52</vt:i4>
      </vt:variant>
    </vt:vector>
  </HeadingPairs>
  <TitlesOfParts>
    <vt:vector size="59" baseType="lpstr">
      <vt:lpstr>Arial</vt:lpstr>
      <vt:lpstr>Calibri</vt:lpstr>
      <vt:lpstr>Tw Cen MT</vt:lpstr>
      <vt:lpstr>Wingdings</vt:lpstr>
      <vt:lpstr>Wingdings 2</vt:lpstr>
      <vt:lpstr>Programacao Anual 2015_preliminar</vt:lpstr>
      <vt:lpstr>Worksheet</vt:lpstr>
      <vt:lpstr>   Secretaria dE Saúde   Programação ANUAL DE SAÚDE 2024</vt:lpstr>
      <vt:lpstr>EIXO 1 . ATENÇÃO  BÁSICA </vt:lpstr>
      <vt:lpstr>EIXO 1 . ATENÇÃO  BÁSICA</vt:lpstr>
      <vt:lpstr>EIXO 1 . ATENÇÃO  BÁSICA</vt:lpstr>
      <vt:lpstr>EIXO 1 . ATENÇÃO  BÁSICA</vt:lpstr>
      <vt:lpstr>EIXO 2 . ATENÇÃO ESPECIALIZADA</vt:lpstr>
      <vt:lpstr>EIXO 2 . ATENÇÃO ESPECIALIZADA</vt:lpstr>
      <vt:lpstr>EIXO 2 . ATENÇÃO ESPECIALIZADA</vt:lpstr>
      <vt:lpstr>EIXO 2 . ATENÇÃO ESPECIALIZADA</vt:lpstr>
      <vt:lpstr>EIXO 2 . ATENÇÃO ESPECIALIZADA</vt:lpstr>
      <vt:lpstr>EIXO 3. ATENÇÃO HOSPITALAR E DE URGÊNCIAS </vt:lpstr>
      <vt:lpstr>EIXO 3. ATENÇÃO HOSPITALAR E DE URGÊNCIAS </vt:lpstr>
      <vt:lpstr>EIXO 3. ATENÇÃO HOSPITALAR E DE URGÊNCIAS </vt:lpstr>
      <vt:lpstr>EIXO 3. ATENÇÃO HOSPITALAR E DE URGÊNCIAS </vt:lpstr>
      <vt:lpstr>EIXO 4. APRIMORAMENTO DA GESTÃO DO SUS</vt:lpstr>
      <vt:lpstr>EIXO 4. APRIMORAMENTO DA GESTÃO DO SUS</vt:lpstr>
      <vt:lpstr>EIXO 4. APRIMORAMENTO DA GESTÃO DO SUS</vt:lpstr>
      <vt:lpstr> EIXO 5. GESTÃO PARTICIPATIVA E CONTROLE SOCIAL</vt:lpstr>
      <vt:lpstr>EIXO 6. APOIO ADMINISTRATIVO </vt:lpstr>
      <vt:lpstr>EIXO 6. APOIO ADMINISTRATIVO </vt:lpstr>
      <vt:lpstr>EIXO 7. PROTEÇÃO À SAÚDE E VIGILÂNCIAS </vt:lpstr>
      <vt:lpstr>EIXO 7. PROTEÇÃO À SAÚDE E VIGILÂNCIAS </vt:lpstr>
      <vt:lpstr>EIXO 7. PROTEÇÃO À SAÚDE E VIGILÂNCIAS </vt:lpstr>
      <vt:lpstr>EIXO 7. PROTEÇÃO À SAÚDE E VIGILÂNCIAS </vt:lpstr>
      <vt:lpstr> EIXO 8. AÇÕES INTERSETORIAIS</vt:lpstr>
      <vt:lpstr> EIXO 8. AÇÕES INTERSETORIAIS</vt:lpstr>
      <vt:lpstr> EIXO 9. AÇÕES REGIONAIS</vt:lpstr>
      <vt:lpstr>DEMONSTRATIVO DA PROGRAMAÇÃO DE DESPESAS COM SAÚDE POR SUBFUNÇÃO, NATUREZA E FONTE – período 2024</vt:lpstr>
      <vt:lpstr>Apresentação do PowerPoint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PROGRAMAÇÃO ANUAL DE SAÚDE 2024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Secretaria dE Saúde   Programação ANUAL DE SAÚDE 2015</dc:title>
  <dc:creator>23379</dc:creator>
  <cp:lastModifiedBy>Camila Laschewitz</cp:lastModifiedBy>
  <cp:revision>529</cp:revision>
  <cp:lastPrinted>2023-04-10T13:19:44Z</cp:lastPrinted>
  <dcterms:created xsi:type="dcterms:W3CDTF">2014-04-28T15:28:03Z</dcterms:created>
  <dcterms:modified xsi:type="dcterms:W3CDTF">2023-04-11T16:49:13Z</dcterms:modified>
</cp:coreProperties>
</file>