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0" r:id="rId2"/>
  </p:sldIdLst>
  <p:sldSz cx="9144000" cy="6858000" type="screen4x3"/>
  <p:notesSz cx="9926638" cy="67976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151876" y="0"/>
            <a:ext cx="990600" cy="10942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52222" y="1916429"/>
            <a:ext cx="8569960" cy="3096895"/>
          </a:xfrm>
          <a:custGeom>
            <a:avLst/>
            <a:gdLst/>
            <a:ahLst/>
            <a:cxnLst/>
            <a:rect l="l" t="t" r="r" b="b"/>
            <a:pathLst>
              <a:path w="8569960" h="3096895">
                <a:moveTo>
                  <a:pt x="8053324" y="0"/>
                </a:moveTo>
                <a:lnTo>
                  <a:pt x="516140" y="0"/>
                </a:lnTo>
                <a:lnTo>
                  <a:pt x="469160" y="2109"/>
                </a:lnTo>
                <a:lnTo>
                  <a:pt x="423361" y="8317"/>
                </a:lnTo>
                <a:lnTo>
                  <a:pt x="378927" y="18440"/>
                </a:lnTo>
                <a:lnTo>
                  <a:pt x="336039" y="32297"/>
                </a:lnTo>
                <a:lnTo>
                  <a:pt x="294879" y="49704"/>
                </a:lnTo>
                <a:lnTo>
                  <a:pt x="255631" y="70480"/>
                </a:lnTo>
                <a:lnTo>
                  <a:pt x="218475" y="94441"/>
                </a:lnTo>
                <a:lnTo>
                  <a:pt x="183594" y="121407"/>
                </a:lnTo>
                <a:lnTo>
                  <a:pt x="151171" y="151193"/>
                </a:lnTo>
                <a:lnTo>
                  <a:pt x="121387" y="183618"/>
                </a:lnTo>
                <a:lnTo>
                  <a:pt x="94425" y="218500"/>
                </a:lnTo>
                <a:lnTo>
                  <a:pt x="70466" y="255655"/>
                </a:lnTo>
                <a:lnTo>
                  <a:pt x="49694" y="294902"/>
                </a:lnTo>
                <a:lnTo>
                  <a:pt x="32290" y="336059"/>
                </a:lnTo>
                <a:lnTo>
                  <a:pt x="18436" y="378942"/>
                </a:lnTo>
                <a:lnTo>
                  <a:pt x="8315" y="423369"/>
                </a:lnTo>
                <a:lnTo>
                  <a:pt x="2109" y="469158"/>
                </a:lnTo>
                <a:lnTo>
                  <a:pt x="0" y="516128"/>
                </a:lnTo>
                <a:lnTo>
                  <a:pt x="0" y="2580640"/>
                </a:lnTo>
                <a:lnTo>
                  <a:pt x="2109" y="2627609"/>
                </a:lnTo>
                <a:lnTo>
                  <a:pt x="8315" y="2673398"/>
                </a:lnTo>
                <a:lnTo>
                  <a:pt x="18436" y="2717825"/>
                </a:lnTo>
                <a:lnTo>
                  <a:pt x="32290" y="2760708"/>
                </a:lnTo>
                <a:lnTo>
                  <a:pt x="49694" y="2801865"/>
                </a:lnTo>
                <a:lnTo>
                  <a:pt x="70466" y="2841112"/>
                </a:lnTo>
                <a:lnTo>
                  <a:pt x="94425" y="2878267"/>
                </a:lnTo>
                <a:lnTo>
                  <a:pt x="121387" y="2913149"/>
                </a:lnTo>
                <a:lnTo>
                  <a:pt x="151171" y="2945574"/>
                </a:lnTo>
                <a:lnTo>
                  <a:pt x="183594" y="2975360"/>
                </a:lnTo>
                <a:lnTo>
                  <a:pt x="218475" y="3002326"/>
                </a:lnTo>
                <a:lnTo>
                  <a:pt x="255631" y="3026287"/>
                </a:lnTo>
                <a:lnTo>
                  <a:pt x="294879" y="3047063"/>
                </a:lnTo>
                <a:lnTo>
                  <a:pt x="336039" y="3064470"/>
                </a:lnTo>
                <a:lnTo>
                  <a:pt x="378927" y="3078327"/>
                </a:lnTo>
                <a:lnTo>
                  <a:pt x="423361" y="3088450"/>
                </a:lnTo>
                <a:lnTo>
                  <a:pt x="469160" y="3094658"/>
                </a:lnTo>
                <a:lnTo>
                  <a:pt x="516140" y="3096768"/>
                </a:lnTo>
                <a:lnTo>
                  <a:pt x="8053324" y="3096768"/>
                </a:lnTo>
                <a:lnTo>
                  <a:pt x="8100293" y="3094658"/>
                </a:lnTo>
                <a:lnTo>
                  <a:pt x="8146082" y="3088450"/>
                </a:lnTo>
                <a:lnTo>
                  <a:pt x="8190509" y="3078327"/>
                </a:lnTo>
                <a:lnTo>
                  <a:pt x="8233392" y="3064470"/>
                </a:lnTo>
                <a:lnTo>
                  <a:pt x="8274549" y="3047063"/>
                </a:lnTo>
                <a:lnTo>
                  <a:pt x="8313796" y="3026287"/>
                </a:lnTo>
                <a:lnTo>
                  <a:pt x="8350951" y="3002326"/>
                </a:lnTo>
                <a:lnTo>
                  <a:pt x="8385833" y="2975360"/>
                </a:lnTo>
                <a:lnTo>
                  <a:pt x="8418258" y="2945574"/>
                </a:lnTo>
                <a:lnTo>
                  <a:pt x="8448044" y="2913149"/>
                </a:lnTo>
                <a:lnTo>
                  <a:pt x="8475010" y="2878267"/>
                </a:lnTo>
                <a:lnTo>
                  <a:pt x="8498971" y="2841112"/>
                </a:lnTo>
                <a:lnTo>
                  <a:pt x="8519747" y="2801865"/>
                </a:lnTo>
                <a:lnTo>
                  <a:pt x="8537154" y="2760708"/>
                </a:lnTo>
                <a:lnTo>
                  <a:pt x="8551011" y="2717825"/>
                </a:lnTo>
                <a:lnTo>
                  <a:pt x="8561134" y="2673398"/>
                </a:lnTo>
                <a:lnTo>
                  <a:pt x="8567342" y="2627609"/>
                </a:lnTo>
                <a:lnTo>
                  <a:pt x="8569452" y="2580640"/>
                </a:lnTo>
                <a:lnTo>
                  <a:pt x="8569452" y="516128"/>
                </a:lnTo>
                <a:lnTo>
                  <a:pt x="8567342" y="469158"/>
                </a:lnTo>
                <a:lnTo>
                  <a:pt x="8561134" y="423369"/>
                </a:lnTo>
                <a:lnTo>
                  <a:pt x="8551011" y="378942"/>
                </a:lnTo>
                <a:lnTo>
                  <a:pt x="8537154" y="336059"/>
                </a:lnTo>
                <a:lnTo>
                  <a:pt x="8519747" y="294902"/>
                </a:lnTo>
                <a:lnTo>
                  <a:pt x="8498971" y="255655"/>
                </a:lnTo>
                <a:lnTo>
                  <a:pt x="8475010" y="218500"/>
                </a:lnTo>
                <a:lnTo>
                  <a:pt x="8448044" y="183618"/>
                </a:lnTo>
                <a:lnTo>
                  <a:pt x="8418258" y="151193"/>
                </a:lnTo>
                <a:lnTo>
                  <a:pt x="8385833" y="121407"/>
                </a:lnTo>
                <a:lnTo>
                  <a:pt x="8350951" y="94441"/>
                </a:lnTo>
                <a:lnTo>
                  <a:pt x="8313796" y="70480"/>
                </a:lnTo>
                <a:lnTo>
                  <a:pt x="8274549" y="49704"/>
                </a:lnTo>
                <a:lnTo>
                  <a:pt x="8233392" y="32297"/>
                </a:lnTo>
                <a:lnTo>
                  <a:pt x="8190509" y="18440"/>
                </a:lnTo>
                <a:lnTo>
                  <a:pt x="8146082" y="8317"/>
                </a:lnTo>
                <a:lnTo>
                  <a:pt x="8100293" y="2109"/>
                </a:lnTo>
                <a:lnTo>
                  <a:pt x="8053324" y="0"/>
                </a:lnTo>
                <a:close/>
              </a:path>
            </a:pathLst>
          </a:custGeom>
          <a:solidFill>
            <a:srgbClr val="C8C8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8739" y="13461"/>
            <a:ext cx="8986520" cy="878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151876" y="0"/>
            <a:ext cx="990600" cy="109423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39" y="9855"/>
            <a:ext cx="6390005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7950" y="1695195"/>
            <a:ext cx="4635500" cy="156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99871"/>
            <a:ext cx="6588759" cy="408940"/>
          </a:xfrm>
          <a:custGeom>
            <a:avLst/>
            <a:gdLst/>
            <a:ahLst/>
            <a:cxnLst/>
            <a:rect l="l" t="t" r="r" b="b"/>
            <a:pathLst>
              <a:path w="6588759" h="408940">
                <a:moveTo>
                  <a:pt x="6588252" y="0"/>
                </a:moveTo>
                <a:lnTo>
                  <a:pt x="0" y="0"/>
                </a:lnTo>
                <a:lnTo>
                  <a:pt x="0" y="33528"/>
                </a:lnTo>
                <a:lnTo>
                  <a:pt x="0" y="408432"/>
                </a:lnTo>
                <a:lnTo>
                  <a:pt x="6588252" y="408432"/>
                </a:lnTo>
                <a:lnTo>
                  <a:pt x="6588252" y="33528"/>
                </a:lnTo>
                <a:lnTo>
                  <a:pt x="6588252" y="0"/>
                </a:lnTo>
                <a:close/>
              </a:path>
            </a:pathLst>
          </a:custGeom>
          <a:solidFill>
            <a:srgbClr val="DBDB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499617"/>
            <a:ext cx="39814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Trebuchet MS"/>
                <a:cs typeface="Trebuchet MS"/>
              </a:rPr>
              <a:t>Proteção à Saúde e</a:t>
            </a:r>
            <a:r>
              <a:rPr sz="2200" b="1" spc="-10" dirty="0">
                <a:latin typeface="Trebuchet MS"/>
                <a:cs typeface="Trebuchet MS"/>
              </a:rPr>
              <a:t> Vigilâncias</a:t>
            </a:r>
            <a:endParaRPr sz="2200"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271771" y="467868"/>
            <a:ext cx="2402205" cy="558165"/>
            <a:chOff x="4271771" y="467868"/>
            <a:chExt cx="2402205" cy="558165"/>
          </a:xfrm>
        </p:grpSpPr>
        <p:sp>
          <p:nvSpPr>
            <p:cNvPr id="5" name="object 5"/>
            <p:cNvSpPr/>
            <p:nvPr/>
          </p:nvSpPr>
          <p:spPr>
            <a:xfrm>
              <a:off x="4271771" y="467868"/>
              <a:ext cx="2401824" cy="52882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28971" y="495300"/>
              <a:ext cx="1484376" cy="53035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356353" y="532638"/>
              <a:ext cx="2232660" cy="360045"/>
            </a:xfrm>
            <a:custGeom>
              <a:avLst/>
              <a:gdLst/>
              <a:ahLst/>
              <a:cxnLst/>
              <a:rect l="l" t="t" r="r" b="b"/>
              <a:pathLst>
                <a:path w="2232659" h="360044">
                  <a:moveTo>
                    <a:pt x="2172716" y="0"/>
                  </a:moveTo>
                  <a:lnTo>
                    <a:pt x="59944" y="0"/>
                  </a:lnTo>
                  <a:lnTo>
                    <a:pt x="36593" y="4704"/>
                  </a:lnTo>
                  <a:lnTo>
                    <a:pt x="17541" y="17541"/>
                  </a:lnTo>
                  <a:lnTo>
                    <a:pt x="4704" y="36593"/>
                  </a:lnTo>
                  <a:lnTo>
                    <a:pt x="0" y="59944"/>
                  </a:lnTo>
                  <a:lnTo>
                    <a:pt x="0" y="299720"/>
                  </a:lnTo>
                  <a:lnTo>
                    <a:pt x="4704" y="323070"/>
                  </a:lnTo>
                  <a:lnTo>
                    <a:pt x="17541" y="342122"/>
                  </a:lnTo>
                  <a:lnTo>
                    <a:pt x="36593" y="354959"/>
                  </a:lnTo>
                  <a:lnTo>
                    <a:pt x="59944" y="359663"/>
                  </a:lnTo>
                  <a:lnTo>
                    <a:pt x="2172716" y="359663"/>
                  </a:lnTo>
                  <a:lnTo>
                    <a:pt x="2196066" y="354959"/>
                  </a:lnTo>
                  <a:lnTo>
                    <a:pt x="2215118" y="342122"/>
                  </a:lnTo>
                  <a:lnTo>
                    <a:pt x="2227955" y="323070"/>
                  </a:lnTo>
                  <a:lnTo>
                    <a:pt x="2232660" y="299720"/>
                  </a:lnTo>
                  <a:lnTo>
                    <a:pt x="2232660" y="59944"/>
                  </a:lnTo>
                  <a:lnTo>
                    <a:pt x="2227955" y="36593"/>
                  </a:lnTo>
                  <a:lnTo>
                    <a:pt x="2215118" y="17541"/>
                  </a:lnTo>
                  <a:lnTo>
                    <a:pt x="2196066" y="4704"/>
                  </a:lnTo>
                  <a:lnTo>
                    <a:pt x="2172716" y="0"/>
                  </a:lnTo>
                  <a:close/>
                </a:path>
              </a:pathLst>
            </a:custGeom>
            <a:solidFill>
              <a:srgbClr val="FDDE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356353" y="532638"/>
              <a:ext cx="2232660" cy="360045"/>
            </a:xfrm>
            <a:custGeom>
              <a:avLst/>
              <a:gdLst/>
              <a:ahLst/>
              <a:cxnLst/>
              <a:rect l="l" t="t" r="r" b="b"/>
              <a:pathLst>
                <a:path w="2232659" h="360044">
                  <a:moveTo>
                    <a:pt x="0" y="59944"/>
                  </a:moveTo>
                  <a:lnTo>
                    <a:pt x="4704" y="36593"/>
                  </a:lnTo>
                  <a:lnTo>
                    <a:pt x="17541" y="17541"/>
                  </a:lnTo>
                  <a:lnTo>
                    <a:pt x="36593" y="4704"/>
                  </a:lnTo>
                  <a:lnTo>
                    <a:pt x="59944" y="0"/>
                  </a:lnTo>
                  <a:lnTo>
                    <a:pt x="2172716" y="0"/>
                  </a:lnTo>
                  <a:lnTo>
                    <a:pt x="2196066" y="4704"/>
                  </a:lnTo>
                  <a:lnTo>
                    <a:pt x="2215118" y="17541"/>
                  </a:lnTo>
                  <a:lnTo>
                    <a:pt x="2227955" y="36593"/>
                  </a:lnTo>
                  <a:lnTo>
                    <a:pt x="2232660" y="59944"/>
                  </a:lnTo>
                  <a:lnTo>
                    <a:pt x="2232660" y="299720"/>
                  </a:lnTo>
                  <a:lnTo>
                    <a:pt x="2227955" y="323070"/>
                  </a:lnTo>
                  <a:lnTo>
                    <a:pt x="2215118" y="342122"/>
                  </a:lnTo>
                  <a:lnTo>
                    <a:pt x="2196066" y="354959"/>
                  </a:lnTo>
                  <a:lnTo>
                    <a:pt x="2172716" y="359663"/>
                  </a:lnTo>
                  <a:lnTo>
                    <a:pt x="59944" y="359663"/>
                  </a:lnTo>
                  <a:lnTo>
                    <a:pt x="36593" y="354959"/>
                  </a:lnTo>
                  <a:lnTo>
                    <a:pt x="17541" y="342122"/>
                  </a:lnTo>
                  <a:lnTo>
                    <a:pt x="4704" y="323070"/>
                  </a:lnTo>
                  <a:lnTo>
                    <a:pt x="0" y="299720"/>
                  </a:lnTo>
                  <a:lnTo>
                    <a:pt x="0" y="59944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350799" y="530133"/>
            <a:ext cx="2263867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1500" b="1" spc="-10" dirty="0" smtClean="0">
                <a:latin typeface="Calibri"/>
                <a:cs typeface="Calibri"/>
              </a:rPr>
              <a:t>ZOONOSES E </a:t>
            </a:r>
            <a:r>
              <a:rPr sz="1500" b="1" spc="-10" dirty="0" smtClean="0">
                <a:latin typeface="Calibri"/>
                <a:cs typeface="Calibri"/>
              </a:rPr>
              <a:t>ARBOVIROSES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5907" y="10667"/>
            <a:ext cx="7400925" cy="523240"/>
          </a:xfrm>
          <a:custGeom>
            <a:avLst/>
            <a:gdLst/>
            <a:ahLst/>
            <a:cxnLst/>
            <a:rect l="l" t="t" r="r" b="b"/>
            <a:pathLst>
              <a:path w="7400925" h="523240">
                <a:moveTo>
                  <a:pt x="7400544" y="0"/>
                </a:moveTo>
                <a:lnTo>
                  <a:pt x="0" y="0"/>
                </a:lnTo>
                <a:lnTo>
                  <a:pt x="0" y="522731"/>
                </a:lnTo>
                <a:lnTo>
                  <a:pt x="7400544" y="522731"/>
                </a:lnTo>
                <a:lnTo>
                  <a:pt x="7400544" y="0"/>
                </a:lnTo>
                <a:close/>
              </a:path>
            </a:pathLst>
          </a:custGeom>
          <a:solidFill>
            <a:srgbClr val="B4C6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04038" y="21462"/>
            <a:ext cx="63900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Relatório </a:t>
            </a:r>
            <a:r>
              <a:rPr spc="-10" dirty="0"/>
              <a:t>Detalhado </a:t>
            </a:r>
            <a:r>
              <a:rPr spc="-5" dirty="0"/>
              <a:t>- </a:t>
            </a:r>
            <a:r>
              <a:rPr lang="pt-BR" spc="-5" dirty="0" smtClean="0"/>
              <a:t>1</a:t>
            </a:r>
            <a:r>
              <a:rPr spc="-5" dirty="0" smtClean="0"/>
              <a:t>º </a:t>
            </a:r>
            <a:r>
              <a:rPr spc="-10" dirty="0" err="1"/>
              <a:t>Quadrimestre</a:t>
            </a:r>
            <a:r>
              <a:rPr spc="45" dirty="0"/>
              <a:t> </a:t>
            </a:r>
            <a:r>
              <a:rPr spc="-5" dirty="0" smtClean="0"/>
              <a:t>202</a:t>
            </a:r>
            <a:r>
              <a:rPr lang="pt-BR" spc="-5" dirty="0" smtClean="0"/>
              <a:t>1</a:t>
            </a:r>
            <a:endParaRPr spc="-5" dirty="0"/>
          </a:p>
        </p:txBody>
      </p:sp>
      <p:graphicFrame>
        <p:nvGraphicFramePr>
          <p:cNvPr id="15" name="objec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957158"/>
              </p:ext>
            </p:extLst>
          </p:nvPr>
        </p:nvGraphicFramePr>
        <p:xfrm>
          <a:off x="351529" y="1536308"/>
          <a:ext cx="3533013" cy="21106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5500"/>
                <a:gridCol w="25400"/>
                <a:gridCol w="25400"/>
                <a:gridCol w="1386713"/>
              </a:tblGrid>
              <a:tr h="199897">
                <a:tc rowSpan="2" gridSpan="2"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Ações Realizadas 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At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Básica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CCZ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115570">
                        <a:lnSpc>
                          <a:spcPts val="1435"/>
                        </a:lnSpc>
                        <a:spcBef>
                          <a:spcPts val="40"/>
                        </a:spcBef>
                      </a:pP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15570">
                        <a:lnSpc>
                          <a:spcPts val="1435"/>
                        </a:lnSpc>
                        <a:spcBef>
                          <a:spcPts val="40"/>
                        </a:spcBef>
                      </a:pPr>
                      <a:r>
                        <a:rPr lang="pt-BR" sz="1200" b="1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b="1" dirty="0" smtClean="0">
                          <a:latin typeface="Calibri"/>
                          <a:cs typeface="Calibri"/>
                        </a:rPr>
                        <a:t>°</a:t>
                      </a:r>
                      <a:r>
                        <a:rPr sz="1200" b="1" spc="-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QUADRIMESTRE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9240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096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2540" algn="ctr">
                        <a:lnSpc>
                          <a:spcPts val="1405"/>
                        </a:lnSpc>
                        <a:spcBef>
                          <a:spcPts val="10"/>
                        </a:spcBef>
                      </a:pP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0" marR="0" marT="127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405"/>
                        </a:lnSpc>
                        <a:spcBef>
                          <a:spcPts val="10"/>
                        </a:spcBef>
                      </a:pPr>
                      <a:r>
                        <a:rPr sz="1200" b="1" dirty="0" smtClean="0">
                          <a:latin typeface="Calibri"/>
                          <a:cs typeface="Calibri"/>
                        </a:rPr>
                        <a:t>202</a:t>
                      </a:r>
                      <a:r>
                        <a:rPr lang="pt-BR" sz="1200" b="1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b="1" dirty="0" smtClean="0">
                          <a:latin typeface="Calibri"/>
                          <a:cs typeface="Calibri"/>
                        </a:rPr>
                        <a:t>*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</a:tr>
              <a:tr h="219710">
                <a:tc gridSpan="2"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Casa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Casa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0" marR="0" marT="508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pt-BR" sz="1200" spc="-5" dirty="0" smtClean="0">
                          <a:latin typeface="Calibri"/>
                          <a:cs typeface="Calibri"/>
                        </a:rPr>
                        <a:t>78.679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BE3D5"/>
                    </a:solidFill>
                  </a:tcPr>
                </a:tc>
              </a:tr>
              <a:tr h="180212">
                <a:tc gridSpan="2">
                  <a:txBody>
                    <a:bodyPr/>
                    <a:lstStyle/>
                    <a:p>
                      <a:pPr marL="10160">
                        <a:lnSpc>
                          <a:spcPts val="132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Bloqueios de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casos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suspeitos*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1270" algn="ctr">
                        <a:lnSpc>
                          <a:spcPts val="1320"/>
                        </a:lnSpc>
                      </a:pP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20"/>
                        </a:lnSpc>
                      </a:pPr>
                      <a:r>
                        <a:rPr lang="pt-BR" sz="1200" spc="-5" dirty="0" smtClean="0">
                          <a:latin typeface="Calibri"/>
                          <a:cs typeface="Calibri"/>
                        </a:rPr>
                        <a:t>11.804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</a:tr>
              <a:tr h="283844">
                <a:tc gridSpan="3"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Ações Realizadas</a:t>
                      </a:r>
                      <a:r>
                        <a:rPr sz="1200" b="1" spc="2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CCZ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4762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</a:tr>
              <a:tr h="255574"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Imóveis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Especiais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1200" dirty="0" smtClean="0">
                          <a:latin typeface="Calibri"/>
                          <a:cs typeface="Calibri"/>
                        </a:rPr>
                        <a:t>238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BE3D5"/>
                    </a:solidFill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 marL="10160">
                        <a:lnSpc>
                          <a:spcPts val="142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Pontos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Estratégicos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ts val="1420"/>
                        </a:lnSpc>
                      </a:pP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420"/>
                        </a:lnSpc>
                      </a:pPr>
                      <a:r>
                        <a:rPr lang="pt-BR" sz="1200" dirty="0" smtClean="0">
                          <a:latin typeface="Calibri"/>
                          <a:cs typeface="Calibri"/>
                        </a:rPr>
                        <a:t>237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BE3D5"/>
                    </a:solidFill>
                  </a:tcPr>
                </a:tc>
              </a:tr>
              <a:tr h="180047">
                <a:tc>
                  <a:txBody>
                    <a:bodyPr/>
                    <a:lstStyle/>
                    <a:p>
                      <a:pPr marL="10160">
                        <a:lnSpc>
                          <a:spcPts val="1320"/>
                        </a:lnSpc>
                      </a:pPr>
                      <a:r>
                        <a:rPr sz="1200" spc="-10" dirty="0" err="1" smtClean="0">
                          <a:latin typeface="Calibri"/>
                          <a:cs typeface="Calibri"/>
                        </a:rPr>
                        <a:t>Focos</a:t>
                      </a:r>
                      <a:endParaRPr lang="pt-BR" sz="1200" spc="-10" dirty="0" smtClean="0">
                        <a:latin typeface="Calibri"/>
                        <a:cs typeface="Calibri"/>
                      </a:endParaRPr>
                    </a:p>
                    <a:p>
                      <a:pPr marL="10160">
                        <a:lnSpc>
                          <a:spcPts val="1320"/>
                        </a:lnSpc>
                      </a:pPr>
                      <a:r>
                        <a:rPr lang="pt-BR" sz="1200" spc="-10" dirty="0" smtClean="0">
                          <a:latin typeface="Calibri"/>
                          <a:cs typeface="Calibri"/>
                        </a:rPr>
                        <a:t>Larvas Aedes aegypti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ts val="1320"/>
                        </a:lnSpc>
                      </a:pP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20"/>
                        </a:lnSpc>
                      </a:pPr>
                      <a:r>
                        <a:rPr lang="pt-BR" sz="1200" dirty="0" smtClean="0">
                          <a:latin typeface="Calibri"/>
                          <a:cs typeface="Calibri"/>
                        </a:rPr>
                        <a:t>538</a:t>
                      </a:r>
                    </a:p>
                    <a:p>
                      <a:pPr marL="635" algn="ctr">
                        <a:lnSpc>
                          <a:spcPts val="1320"/>
                        </a:lnSpc>
                      </a:pPr>
                      <a:r>
                        <a:rPr lang="pt-BR" sz="1200" dirty="0" smtClean="0">
                          <a:latin typeface="Calibri"/>
                          <a:cs typeface="Calibri"/>
                        </a:rPr>
                        <a:t>3.843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372686" y="1156375"/>
            <a:ext cx="352361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Imóveis trabalhados </a:t>
            </a:r>
            <a:r>
              <a:rPr sz="1400" b="1" spc="-10" dirty="0">
                <a:latin typeface="Calibri"/>
                <a:cs typeface="Calibri"/>
              </a:rPr>
              <a:t>para </a:t>
            </a:r>
            <a:r>
              <a:rPr sz="1400" b="1" spc="-5" dirty="0">
                <a:latin typeface="Calibri"/>
                <a:cs typeface="Calibri"/>
              </a:rPr>
              <a:t>prevenção </a:t>
            </a:r>
            <a:r>
              <a:rPr sz="1400" b="1" dirty="0">
                <a:latin typeface="Calibri"/>
                <a:cs typeface="Calibri"/>
              </a:rPr>
              <a:t>da</a:t>
            </a:r>
            <a:r>
              <a:rPr sz="1400" b="1" spc="-12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Dengue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2686" y="3590436"/>
            <a:ext cx="2645121" cy="28829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800" spc="-5" dirty="0">
                <a:latin typeface="Calibri"/>
                <a:cs typeface="Calibri"/>
              </a:rPr>
              <a:t>Fonte:</a:t>
            </a:r>
            <a:r>
              <a:rPr sz="800" spc="-1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DPSV/CCZ</a:t>
            </a:r>
            <a:endParaRPr sz="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800" spc="-5" dirty="0">
                <a:latin typeface="Calibri"/>
                <a:cs typeface="Calibri"/>
              </a:rPr>
              <a:t>*Dados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preliminares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4495800" y="1223937"/>
            <a:ext cx="1824652" cy="2448000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pt-BR" dirty="0"/>
          </a:p>
          <a:p>
            <a:pPr algn="ctr">
              <a:defRPr/>
            </a:pPr>
            <a:r>
              <a:rPr lang="pt-BR" sz="1400" b="1" u="sng" dirty="0"/>
              <a:t>Esterilização de cães e </a:t>
            </a:r>
            <a:r>
              <a:rPr lang="pt-BR" sz="1400" b="1" u="sng" dirty="0" smtClean="0"/>
              <a:t>gatos</a:t>
            </a:r>
          </a:p>
          <a:p>
            <a:pPr algn="ctr">
              <a:defRPr/>
            </a:pPr>
            <a:endParaRPr lang="pt-BR" sz="1400" b="1" u="sng" dirty="0"/>
          </a:p>
          <a:p>
            <a:pPr algn="ctr">
              <a:defRPr/>
            </a:pPr>
            <a:r>
              <a:rPr lang="pt-BR" sz="1400" b="1" u="sng" dirty="0" smtClean="0"/>
              <a:t>1.044 animais</a:t>
            </a:r>
          </a:p>
          <a:p>
            <a:pPr algn="ctr">
              <a:defRPr/>
            </a:pPr>
            <a:endParaRPr lang="pt-BR" sz="1400" b="1" u="sng" dirty="0"/>
          </a:p>
          <a:p>
            <a:pPr algn="ctr">
              <a:defRPr/>
            </a:pPr>
            <a:r>
              <a:rPr lang="pt-BR" sz="1000" b="1" dirty="0" smtClean="0"/>
              <a:t>Inicio do funcionamento do Castramóvel em 03/08/2020 </a:t>
            </a:r>
          </a:p>
          <a:p>
            <a:pPr algn="ctr">
              <a:defRPr/>
            </a:pPr>
            <a:r>
              <a:rPr lang="pt-BR" sz="1000" b="1" dirty="0" smtClean="0"/>
              <a:t>( Alvarenga, Areião, Batistini e Pós Balsa)</a:t>
            </a:r>
          </a:p>
          <a:p>
            <a:pPr algn="ctr">
              <a:defRPr/>
            </a:pPr>
            <a:endParaRPr lang="pt-BR" sz="1400" u="sng" dirty="0"/>
          </a:p>
          <a:p>
            <a:pPr algn="ctr">
              <a:defRPr/>
            </a:pPr>
            <a:endParaRPr lang="pt-BR" sz="1400" u="sng" dirty="0"/>
          </a:p>
          <a:p>
            <a:pPr algn="ctr">
              <a:defRPr/>
            </a:pPr>
            <a:endParaRPr lang="pt-BR" sz="1400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r>
              <a:rPr lang="pt-BR" dirty="0"/>
              <a:t> 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6618876" y="1318971"/>
            <a:ext cx="2245075" cy="1508105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pt-BR" dirty="0"/>
          </a:p>
          <a:p>
            <a:pPr algn="ctr">
              <a:defRPr/>
            </a:pPr>
            <a:r>
              <a:rPr lang="pt-BR" sz="1400" b="1" u="sng" dirty="0"/>
              <a:t>Adoção de </a:t>
            </a:r>
            <a:r>
              <a:rPr lang="pt-BR" sz="1400" b="1" u="sng" dirty="0" smtClean="0"/>
              <a:t>Animais</a:t>
            </a:r>
          </a:p>
          <a:p>
            <a:pPr algn="ctr">
              <a:defRPr/>
            </a:pPr>
            <a:r>
              <a:rPr lang="pt-BR" sz="1400" b="1" dirty="0" smtClean="0"/>
              <a:t> </a:t>
            </a:r>
            <a:endParaRPr lang="pt-BR" sz="1400" b="1" dirty="0"/>
          </a:p>
          <a:p>
            <a:pPr algn="ctr">
              <a:defRPr/>
            </a:pPr>
            <a:r>
              <a:rPr lang="pt-BR" sz="1000" b="1" dirty="0" smtClean="0"/>
              <a:t>27 animais </a:t>
            </a:r>
            <a:r>
              <a:rPr lang="pt-BR" sz="1000" b="1" dirty="0"/>
              <a:t>adotados</a:t>
            </a:r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4726794" y="3965159"/>
            <a:ext cx="1627255" cy="1877437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pt-BR" b="1" u="sng" dirty="0" smtClean="0"/>
          </a:p>
          <a:p>
            <a:pPr algn="ctr">
              <a:defRPr/>
            </a:pPr>
            <a:r>
              <a:rPr lang="pt-BR" sz="1400" b="1" u="sng" dirty="0" smtClean="0"/>
              <a:t>Vacinação </a:t>
            </a:r>
            <a:r>
              <a:rPr lang="pt-BR" sz="1400" b="1" u="sng" dirty="0"/>
              <a:t>Antirrábica</a:t>
            </a:r>
          </a:p>
          <a:p>
            <a:pPr algn="ctr">
              <a:defRPr/>
            </a:pPr>
            <a:endParaRPr lang="pt-BR" sz="1400" b="1" dirty="0"/>
          </a:p>
          <a:p>
            <a:pPr algn="ctr">
              <a:defRPr/>
            </a:pPr>
            <a:r>
              <a:rPr lang="pt-BR" sz="1000" b="1" dirty="0" smtClean="0"/>
              <a:t>2.526 animais vacinados contra a raiva.</a:t>
            </a:r>
            <a:endParaRPr lang="pt-BR" sz="1000" b="1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r>
              <a:rPr lang="pt-BR" dirty="0"/>
              <a:t> 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6919951" y="3102378"/>
            <a:ext cx="1944000" cy="2708434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pt-BR" dirty="0"/>
          </a:p>
          <a:p>
            <a:pPr algn="ctr">
              <a:defRPr/>
            </a:pPr>
            <a:r>
              <a:rPr lang="pt-BR" sz="1400" b="1" u="sng" dirty="0"/>
              <a:t>Ações </a:t>
            </a:r>
            <a:r>
              <a:rPr lang="pt-BR" sz="1400" b="1" u="sng" dirty="0" smtClean="0"/>
              <a:t>Educativas</a:t>
            </a:r>
            <a:endParaRPr lang="pt-BR" sz="1400" b="1" u="sng" dirty="0"/>
          </a:p>
          <a:p>
            <a:pPr algn="ctr">
              <a:defRPr/>
            </a:pPr>
            <a:r>
              <a:rPr lang="pt-BR" sz="1400" b="1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t-BR" sz="1000" b="1" dirty="0" smtClean="0"/>
              <a:t>06 Vistorias </a:t>
            </a:r>
            <a:r>
              <a:rPr lang="pt-BR" sz="1000" b="1" dirty="0"/>
              <a:t>e orientações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t-BR" sz="1000" b="1" dirty="0" smtClean="0"/>
              <a:t>04 Tendas dos bichos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t-BR" sz="1000" b="1" dirty="0" smtClean="0"/>
              <a:t>01 Palestra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pt-BR" sz="1000" b="1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t-BR" sz="1000" b="1" dirty="0" smtClean="0"/>
              <a:t>Total de pessoas orientadas:   3.283</a:t>
            </a:r>
            <a:endParaRPr lang="pt-BR" sz="1000" b="1" dirty="0"/>
          </a:p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endParaRPr lang="pt-BR" sz="1400" dirty="0"/>
          </a:p>
          <a:p>
            <a:pPr algn="ctr">
              <a:defRPr/>
            </a:pPr>
            <a:endParaRPr lang="pt-BR" sz="1400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r>
              <a:rPr lang="pt-BR" dirty="0"/>
              <a:t> 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7944523" y="5908056"/>
            <a:ext cx="1060998" cy="351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lang="pt-BR" sz="800" spc="-5" dirty="0">
                <a:cs typeface="Calibri"/>
              </a:rPr>
              <a:t>Fonte:</a:t>
            </a:r>
            <a:r>
              <a:rPr lang="pt-BR" sz="800" spc="-10" dirty="0">
                <a:cs typeface="Calibri"/>
              </a:rPr>
              <a:t> </a:t>
            </a:r>
            <a:r>
              <a:rPr lang="pt-BR" sz="800" spc="-5" dirty="0">
                <a:cs typeface="Calibri"/>
              </a:rPr>
              <a:t>DPSV/CCZ</a:t>
            </a:r>
            <a:endParaRPr lang="pt-BR" sz="800" dirty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lang="pt-BR" sz="800" spc="-5" dirty="0">
                <a:cs typeface="Calibri"/>
              </a:rPr>
              <a:t>*Dados</a:t>
            </a:r>
            <a:r>
              <a:rPr lang="pt-BR" sz="800" spc="-25" dirty="0">
                <a:cs typeface="Calibri"/>
              </a:rPr>
              <a:t> </a:t>
            </a:r>
            <a:r>
              <a:rPr lang="pt-BR" sz="800" spc="-5" dirty="0">
                <a:cs typeface="Calibri"/>
              </a:rPr>
              <a:t>preliminares</a:t>
            </a:r>
            <a:endParaRPr lang="pt-BR" sz="800" dirty="0">
              <a:cs typeface="Calibri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5019884" y="6371006"/>
            <a:ext cx="39533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70"/>
              </a:spcBef>
            </a:pPr>
            <a:r>
              <a:rPr lang="pt-BR" sz="800" spc="-5" dirty="0" smtClean="0">
                <a:cs typeface="Calibri"/>
              </a:rPr>
              <a:t>Devido a Pandemia da Covid-19, as feiras de adoção e as atividades educativas foram suspensas.</a:t>
            </a:r>
            <a:endParaRPr lang="pt-BR" sz="800" dirty="0">
              <a:cs typeface="Calibri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068868" y="4039663"/>
            <a:ext cx="2799130" cy="923330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r>
              <a:rPr lang="pt-BR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151</Words>
  <Application>Microsoft Office PowerPoint</Application>
  <PresentationFormat>Apresentação na tela (4:3)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Trebuchet MS</vt:lpstr>
      <vt:lpstr>Office Theme</vt:lpstr>
      <vt:lpstr>Relatório Detalhado - 1º Quadrimestre 2021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35492</dc:creator>
  <cp:lastModifiedBy>Cristiane Marcusso</cp:lastModifiedBy>
  <cp:revision>27</cp:revision>
  <cp:lastPrinted>2020-09-02T18:07:13Z</cp:lastPrinted>
  <dcterms:created xsi:type="dcterms:W3CDTF">2020-08-31T16:54:54Z</dcterms:created>
  <dcterms:modified xsi:type="dcterms:W3CDTF">2022-02-11T15:34:10Z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2020-05-26T00:00:00Z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2020-08-31T00:00:00Z</vt:filetime>
  </property>
</Properties>
</file>