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31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841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63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275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81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75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379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78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676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68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02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31B0-3836-49DF-90B1-274C50D9E289}" type="datetimeFigureOut">
              <a:rPr lang="pt-BR" smtClean="0"/>
              <a:t>11/02/2022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28E1-2366-41BD-8143-B296B1AFB7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32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1" y="525780"/>
            <a:ext cx="6588759" cy="383540"/>
          </a:xfrm>
          <a:custGeom>
            <a:avLst/>
            <a:gdLst/>
            <a:ahLst/>
            <a:cxnLst/>
            <a:rect l="l" t="t" r="r" b="b"/>
            <a:pathLst>
              <a:path w="6588759" h="383540">
                <a:moveTo>
                  <a:pt x="0" y="383540"/>
                </a:moveTo>
                <a:lnTo>
                  <a:pt x="6588759" y="383540"/>
                </a:lnTo>
                <a:lnTo>
                  <a:pt x="6588759" y="0"/>
                </a:lnTo>
                <a:lnTo>
                  <a:pt x="0" y="0"/>
                </a:lnTo>
                <a:lnTo>
                  <a:pt x="0" y="38354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76880" y="457448"/>
            <a:ext cx="39808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200" b="1" spc="-5" dirty="0">
                <a:latin typeface="Trebuchet MS"/>
                <a:cs typeface="Trebuchet MS"/>
              </a:rPr>
              <a:t>Proteção </a:t>
            </a:r>
            <a:r>
              <a:rPr sz="2200" b="1" dirty="0">
                <a:latin typeface="Trebuchet MS"/>
                <a:cs typeface="Trebuchet MS"/>
              </a:rPr>
              <a:t>à</a:t>
            </a:r>
            <a:r>
              <a:rPr sz="2200" b="1" spc="-5" dirty="0">
                <a:latin typeface="Trebuchet MS"/>
                <a:cs typeface="Trebuchet MS"/>
              </a:rPr>
              <a:t> Saúde</a:t>
            </a:r>
            <a:r>
              <a:rPr sz="2200" b="1" spc="-1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e</a:t>
            </a:r>
            <a:r>
              <a:rPr sz="2200" b="1" spc="-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Vigilâncias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1" y="2540"/>
            <a:ext cx="7401559" cy="523240"/>
          </a:xfrm>
          <a:custGeom>
            <a:avLst/>
            <a:gdLst/>
            <a:ahLst/>
            <a:cxnLst/>
            <a:rect l="l" t="t" r="r" b="b"/>
            <a:pathLst>
              <a:path w="7401559" h="523240">
                <a:moveTo>
                  <a:pt x="7401559" y="0"/>
                </a:moveTo>
                <a:lnTo>
                  <a:pt x="0" y="0"/>
                </a:lnTo>
                <a:lnTo>
                  <a:pt x="0" y="523240"/>
                </a:lnTo>
                <a:lnTo>
                  <a:pt x="7401559" y="523240"/>
                </a:lnTo>
                <a:lnTo>
                  <a:pt x="7401559" y="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06077" y="-48372"/>
            <a:ext cx="6414321" cy="997709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5" dirty="0"/>
              <a:t>Relatório</a:t>
            </a:r>
            <a:r>
              <a:rPr sz="3200" spc="-60" dirty="0"/>
              <a:t> </a:t>
            </a:r>
            <a:r>
              <a:rPr sz="3200" spc="-10" dirty="0"/>
              <a:t>Detalhado</a:t>
            </a:r>
            <a:r>
              <a:rPr sz="3200" spc="5" dirty="0"/>
              <a:t> </a:t>
            </a:r>
            <a:r>
              <a:rPr sz="3200" dirty="0"/>
              <a:t>-</a:t>
            </a:r>
            <a:r>
              <a:rPr sz="3200" spc="5" dirty="0"/>
              <a:t> </a:t>
            </a:r>
            <a:r>
              <a:rPr lang="pt-BR" sz="3200" spc="5" dirty="0"/>
              <a:t>3</a:t>
            </a:r>
            <a:r>
              <a:rPr sz="3200" dirty="0" smtClean="0"/>
              <a:t>º </a:t>
            </a:r>
            <a:r>
              <a:rPr sz="3200" spc="-5" dirty="0"/>
              <a:t>Quadrimestre</a:t>
            </a:r>
            <a:r>
              <a:rPr sz="3200" spc="-15" dirty="0"/>
              <a:t> </a:t>
            </a:r>
            <a:r>
              <a:rPr sz="3200" dirty="0"/>
              <a:t>2021</a:t>
            </a:r>
          </a:p>
        </p:txBody>
      </p:sp>
      <p:grpSp>
        <p:nvGrpSpPr>
          <p:cNvPr id="6" name="object 6"/>
          <p:cNvGrpSpPr/>
          <p:nvPr/>
        </p:nvGrpSpPr>
        <p:grpSpPr>
          <a:xfrm>
            <a:off x="2064063" y="919544"/>
            <a:ext cx="2108835" cy="607695"/>
            <a:chOff x="558800" y="830580"/>
            <a:chExt cx="2108835" cy="60769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58800" y="858507"/>
              <a:ext cx="2108708" cy="48820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86459" y="830580"/>
              <a:ext cx="1450848" cy="607568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643889" y="923290"/>
              <a:ext cx="1943100" cy="322580"/>
            </a:xfrm>
            <a:custGeom>
              <a:avLst/>
              <a:gdLst/>
              <a:ahLst/>
              <a:cxnLst/>
              <a:rect l="l" t="t" r="r" b="b"/>
              <a:pathLst>
                <a:path w="1943100" h="322580">
                  <a:moveTo>
                    <a:pt x="1889378" y="0"/>
                  </a:moveTo>
                  <a:lnTo>
                    <a:pt x="53759" y="0"/>
                  </a:lnTo>
                  <a:lnTo>
                    <a:pt x="32832" y="4232"/>
                  </a:lnTo>
                  <a:lnTo>
                    <a:pt x="15744" y="15763"/>
                  </a:lnTo>
                  <a:lnTo>
                    <a:pt x="4224" y="32843"/>
                  </a:lnTo>
                  <a:lnTo>
                    <a:pt x="0" y="53721"/>
                  </a:lnTo>
                  <a:lnTo>
                    <a:pt x="0" y="268859"/>
                  </a:lnTo>
                  <a:lnTo>
                    <a:pt x="4224" y="289736"/>
                  </a:lnTo>
                  <a:lnTo>
                    <a:pt x="15744" y="306816"/>
                  </a:lnTo>
                  <a:lnTo>
                    <a:pt x="32832" y="318347"/>
                  </a:lnTo>
                  <a:lnTo>
                    <a:pt x="53759" y="322580"/>
                  </a:lnTo>
                  <a:lnTo>
                    <a:pt x="1889378" y="322580"/>
                  </a:lnTo>
                  <a:lnTo>
                    <a:pt x="1910256" y="318347"/>
                  </a:lnTo>
                  <a:lnTo>
                    <a:pt x="1927336" y="306816"/>
                  </a:lnTo>
                  <a:lnTo>
                    <a:pt x="1938867" y="289736"/>
                  </a:lnTo>
                  <a:lnTo>
                    <a:pt x="1943100" y="268859"/>
                  </a:lnTo>
                  <a:lnTo>
                    <a:pt x="1943100" y="53721"/>
                  </a:lnTo>
                  <a:lnTo>
                    <a:pt x="1938867" y="32843"/>
                  </a:lnTo>
                  <a:lnTo>
                    <a:pt x="1927336" y="15763"/>
                  </a:lnTo>
                  <a:lnTo>
                    <a:pt x="1910256" y="4232"/>
                  </a:lnTo>
                  <a:lnTo>
                    <a:pt x="1889378" y="0"/>
                  </a:lnTo>
                  <a:close/>
                </a:path>
              </a:pathLst>
            </a:custGeom>
            <a:solidFill>
              <a:srgbClr val="FD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43889" y="923290"/>
              <a:ext cx="1943100" cy="322580"/>
            </a:xfrm>
            <a:custGeom>
              <a:avLst/>
              <a:gdLst/>
              <a:ahLst/>
              <a:cxnLst/>
              <a:rect l="l" t="t" r="r" b="b"/>
              <a:pathLst>
                <a:path w="1943100" h="322580">
                  <a:moveTo>
                    <a:pt x="0" y="53721"/>
                  </a:moveTo>
                  <a:lnTo>
                    <a:pt x="4224" y="32843"/>
                  </a:lnTo>
                  <a:lnTo>
                    <a:pt x="15744" y="15763"/>
                  </a:lnTo>
                  <a:lnTo>
                    <a:pt x="32832" y="4232"/>
                  </a:lnTo>
                  <a:lnTo>
                    <a:pt x="53759" y="0"/>
                  </a:lnTo>
                  <a:lnTo>
                    <a:pt x="1889378" y="0"/>
                  </a:lnTo>
                  <a:lnTo>
                    <a:pt x="1910256" y="4232"/>
                  </a:lnTo>
                  <a:lnTo>
                    <a:pt x="1927336" y="15763"/>
                  </a:lnTo>
                  <a:lnTo>
                    <a:pt x="1938867" y="32843"/>
                  </a:lnTo>
                  <a:lnTo>
                    <a:pt x="1943100" y="53721"/>
                  </a:lnTo>
                  <a:lnTo>
                    <a:pt x="1943100" y="268859"/>
                  </a:lnTo>
                  <a:lnTo>
                    <a:pt x="1938867" y="289736"/>
                  </a:lnTo>
                  <a:lnTo>
                    <a:pt x="1927336" y="306816"/>
                  </a:lnTo>
                  <a:lnTo>
                    <a:pt x="1910256" y="318347"/>
                  </a:lnTo>
                  <a:lnTo>
                    <a:pt x="1889378" y="322580"/>
                  </a:lnTo>
                  <a:lnTo>
                    <a:pt x="53759" y="322580"/>
                  </a:lnTo>
                  <a:lnTo>
                    <a:pt x="32832" y="318347"/>
                  </a:lnTo>
                  <a:lnTo>
                    <a:pt x="15744" y="306816"/>
                  </a:lnTo>
                  <a:lnTo>
                    <a:pt x="4224" y="289736"/>
                  </a:lnTo>
                  <a:lnTo>
                    <a:pt x="0" y="268859"/>
                  </a:lnTo>
                  <a:lnTo>
                    <a:pt x="0" y="53721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80571" y="1010138"/>
            <a:ext cx="107315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0" dirty="0">
                <a:latin typeface="Calibri"/>
                <a:cs typeface="Calibri"/>
              </a:rPr>
              <a:t>ZOONOSES</a:t>
            </a:r>
            <a:endParaRPr dirty="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885680" y="957581"/>
            <a:ext cx="3693160" cy="607695"/>
            <a:chOff x="4361680" y="957580"/>
            <a:chExt cx="3693160" cy="60769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1680" y="1001285"/>
              <a:ext cx="3692666" cy="456694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411980" y="957580"/>
              <a:ext cx="3589528" cy="607568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4428490" y="1047750"/>
              <a:ext cx="3563620" cy="327660"/>
            </a:xfrm>
            <a:custGeom>
              <a:avLst/>
              <a:gdLst/>
              <a:ahLst/>
              <a:cxnLst/>
              <a:rect l="l" t="t" r="r" b="b"/>
              <a:pathLst>
                <a:path w="3563620" h="327659">
                  <a:moveTo>
                    <a:pt x="3509010" y="0"/>
                  </a:moveTo>
                  <a:lnTo>
                    <a:pt x="54610" y="0"/>
                  </a:lnTo>
                  <a:lnTo>
                    <a:pt x="33379" y="4300"/>
                  </a:lnTo>
                  <a:lnTo>
                    <a:pt x="16017" y="16017"/>
                  </a:lnTo>
                  <a:lnTo>
                    <a:pt x="4300" y="33379"/>
                  </a:lnTo>
                  <a:lnTo>
                    <a:pt x="0" y="54610"/>
                  </a:lnTo>
                  <a:lnTo>
                    <a:pt x="0" y="273050"/>
                  </a:lnTo>
                  <a:lnTo>
                    <a:pt x="4300" y="294280"/>
                  </a:lnTo>
                  <a:lnTo>
                    <a:pt x="16017" y="311642"/>
                  </a:lnTo>
                  <a:lnTo>
                    <a:pt x="33379" y="323359"/>
                  </a:lnTo>
                  <a:lnTo>
                    <a:pt x="54610" y="327660"/>
                  </a:lnTo>
                  <a:lnTo>
                    <a:pt x="3509010" y="327660"/>
                  </a:lnTo>
                  <a:lnTo>
                    <a:pt x="3530240" y="323359"/>
                  </a:lnTo>
                  <a:lnTo>
                    <a:pt x="3547602" y="311642"/>
                  </a:lnTo>
                  <a:lnTo>
                    <a:pt x="3559319" y="294280"/>
                  </a:lnTo>
                  <a:lnTo>
                    <a:pt x="3563619" y="273050"/>
                  </a:lnTo>
                  <a:lnTo>
                    <a:pt x="3563619" y="54610"/>
                  </a:lnTo>
                  <a:lnTo>
                    <a:pt x="3559319" y="33379"/>
                  </a:lnTo>
                  <a:lnTo>
                    <a:pt x="3547602" y="16017"/>
                  </a:lnTo>
                  <a:lnTo>
                    <a:pt x="3530240" y="4300"/>
                  </a:lnTo>
                  <a:lnTo>
                    <a:pt x="3509010" y="0"/>
                  </a:lnTo>
                  <a:close/>
                </a:path>
              </a:pathLst>
            </a:custGeom>
            <a:solidFill>
              <a:srgbClr val="FD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28490" y="1047750"/>
              <a:ext cx="3563620" cy="327660"/>
            </a:xfrm>
            <a:custGeom>
              <a:avLst/>
              <a:gdLst/>
              <a:ahLst/>
              <a:cxnLst/>
              <a:rect l="l" t="t" r="r" b="b"/>
              <a:pathLst>
                <a:path w="3563620" h="327659">
                  <a:moveTo>
                    <a:pt x="0" y="54610"/>
                  </a:moveTo>
                  <a:lnTo>
                    <a:pt x="4300" y="33379"/>
                  </a:lnTo>
                  <a:lnTo>
                    <a:pt x="16017" y="16017"/>
                  </a:lnTo>
                  <a:lnTo>
                    <a:pt x="33379" y="4300"/>
                  </a:lnTo>
                  <a:lnTo>
                    <a:pt x="54610" y="0"/>
                  </a:lnTo>
                  <a:lnTo>
                    <a:pt x="3509010" y="0"/>
                  </a:lnTo>
                  <a:lnTo>
                    <a:pt x="3530240" y="4300"/>
                  </a:lnTo>
                  <a:lnTo>
                    <a:pt x="3547602" y="16017"/>
                  </a:lnTo>
                  <a:lnTo>
                    <a:pt x="3559319" y="33379"/>
                  </a:lnTo>
                  <a:lnTo>
                    <a:pt x="3563619" y="54610"/>
                  </a:lnTo>
                  <a:lnTo>
                    <a:pt x="3563619" y="273050"/>
                  </a:lnTo>
                  <a:lnTo>
                    <a:pt x="3559319" y="294280"/>
                  </a:lnTo>
                  <a:lnTo>
                    <a:pt x="3547602" y="311642"/>
                  </a:lnTo>
                  <a:lnTo>
                    <a:pt x="3530240" y="323359"/>
                  </a:lnTo>
                  <a:lnTo>
                    <a:pt x="3509010" y="327660"/>
                  </a:lnTo>
                  <a:lnTo>
                    <a:pt x="54610" y="327660"/>
                  </a:lnTo>
                  <a:lnTo>
                    <a:pt x="33379" y="323359"/>
                  </a:lnTo>
                  <a:lnTo>
                    <a:pt x="16017" y="311642"/>
                  </a:lnTo>
                  <a:lnTo>
                    <a:pt x="4300" y="294280"/>
                  </a:lnTo>
                  <a:lnTo>
                    <a:pt x="0" y="273050"/>
                  </a:lnTo>
                  <a:lnTo>
                    <a:pt x="0" y="5461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6126734" y="1045209"/>
            <a:ext cx="32118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5" dirty="0">
                <a:latin typeface="Calibri"/>
                <a:cs typeface="Calibri"/>
              </a:rPr>
              <a:t>CEREST</a:t>
            </a:r>
            <a:r>
              <a:rPr b="1" spc="-65" dirty="0">
                <a:latin typeface="Calibri"/>
                <a:cs typeface="Calibri"/>
              </a:rPr>
              <a:t> </a:t>
            </a:r>
            <a:r>
              <a:rPr b="1" dirty="0">
                <a:latin typeface="Calibri"/>
                <a:cs typeface="Calibri"/>
              </a:rPr>
              <a:t>e</a:t>
            </a:r>
            <a:r>
              <a:rPr b="1" spc="-20" dirty="0">
                <a:latin typeface="Calibri"/>
                <a:cs typeface="Calibri"/>
              </a:rPr>
              <a:t> </a:t>
            </a:r>
            <a:r>
              <a:rPr b="1" spc="-5" dirty="0">
                <a:latin typeface="Calibri"/>
                <a:cs typeface="Calibri"/>
              </a:rPr>
              <a:t>VIGILÂNCIA</a:t>
            </a:r>
            <a:r>
              <a:rPr b="1" spc="-45" dirty="0">
                <a:latin typeface="Calibri"/>
                <a:cs typeface="Calibri"/>
              </a:rPr>
              <a:t> </a:t>
            </a:r>
            <a:r>
              <a:rPr b="1" spc="-15" dirty="0">
                <a:latin typeface="Calibri"/>
                <a:cs typeface="Calibri"/>
              </a:rPr>
              <a:t>AMBIENTAL</a:t>
            </a:r>
            <a:endParaRPr>
              <a:latin typeface="Calibri"/>
              <a:cs typeface="Calibri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019934" y="1321435"/>
            <a:ext cx="2602230" cy="615950"/>
            <a:chOff x="495934" y="1321435"/>
            <a:chExt cx="2602230" cy="615950"/>
          </a:xfrm>
        </p:grpSpPr>
        <p:sp>
          <p:nvSpPr>
            <p:cNvPr id="19" name="object 19"/>
            <p:cNvSpPr/>
            <p:nvPr/>
          </p:nvSpPr>
          <p:spPr>
            <a:xfrm>
              <a:off x="505459" y="1330960"/>
              <a:ext cx="2583180" cy="596900"/>
            </a:xfrm>
            <a:custGeom>
              <a:avLst/>
              <a:gdLst/>
              <a:ahLst/>
              <a:cxnLst/>
              <a:rect l="l" t="t" r="r" b="b"/>
              <a:pathLst>
                <a:path w="2583180" h="596900">
                  <a:moveTo>
                    <a:pt x="2483739" y="0"/>
                  </a:moveTo>
                  <a:lnTo>
                    <a:pt x="99479" y="0"/>
                  </a:lnTo>
                  <a:lnTo>
                    <a:pt x="60757" y="7822"/>
                  </a:lnTo>
                  <a:lnTo>
                    <a:pt x="29136" y="29146"/>
                  </a:lnTo>
                  <a:lnTo>
                    <a:pt x="7817" y="60757"/>
                  </a:lnTo>
                  <a:lnTo>
                    <a:pt x="0" y="99440"/>
                  </a:lnTo>
                  <a:lnTo>
                    <a:pt x="0" y="497459"/>
                  </a:lnTo>
                  <a:lnTo>
                    <a:pt x="7817" y="536142"/>
                  </a:lnTo>
                  <a:lnTo>
                    <a:pt x="29136" y="567753"/>
                  </a:lnTo>
                  <a:lnTo>
                    <a:pt x="60757" y="589077"/>
                  </a:lnTo>
                  <a:lnTo>
                    <a:pt x="99479" y="596900"/>
                  </a:lnTo>
                  <a:lnTo>
                    <a:pt x="2483739" y="596900"/>
                  </a:lnTo>
                  <a:lnTo>
                    <a:pt x="2522422" y="589077"/>
                  </a:lnTo>
                  <a:lnTo>
                    <a:pt x="2554033" y="567753"/>
                  </a:lnTo>
                  <a:lnTo>
                    <a:pt x="2575357" y="536142"/>
                  </a:lnTo>
                  <a:lnTo>
                    <a:pt x="2583179" y="497459"/>
                  </a:lnTo>
                  <a:lnTo>
                    <a:pt x="2583179" y="99440"/>
                  </a:lnTo>
                  <a:lnTo>
                    <a:pt x="2575357" y="60757"/>
                  </a:lnTo>
                  <a:lnTo>
                    <a:pt x="2554033" y="29146"/>
                  </a:lnTo>
                  <a:lnTo>
                    <a:pt x="2522422" y="7822"/>
                  </a:lnTo>
                  <a:lnTo>
                    <a:pt x="248373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459" y="1330960"/>
              <a:ext cx="2583180" cy="596900"/>
            </a:xfrm>
            <a:custGeom>
              <a:avLst/>
              <a:gdLst/>
              <a:ahLst/>
              <a:cxnLst/>
              <a:rect l="l" t="t" r="r" b="b"/>
              <a:pathLst>
                <a:path w="2583180" h="596900">
                  <a:moveTo>
                    <a:pt x="0" y="99440"/>
                  </a:moveTo>
                  <a:lnTo>
                    <a:pt x="7817" y="60757"/>
                  </a:lnTo>
                  <a:lnTo>
                    <a:pt x="29136" y="29146"/>
                  </a:lnTo>
                  <a:lnTo>
                    <a:pt x="60757" y="7822"/>
                  </a:lnTo>
                  <a:lnTo>
                    <a:pt x="99479" y="0"/>
                  </a:lnTo>
                  <a:lnTo>
                    <a:pt x="2483739" y="0"/>
                  </a:lnTo>
                  <a:lnTo>
                    <a:pt x="2522422" y="7822"/>
                  </a:lnTo>
                  <a:lnTo>
                    <a:pt x="2554033" y="29146"/>
                  </a:lnTo>
                  <a:lnTo>
                    <a:pt x="2575357" y="60757"/>
                  </a:lnTo>
                  <a:lnTo>
                    <a:pt x="2583179" y="99440"/>
                  </a:lnTo>
                  <a:lnTo>
                    <a:pt x="2583179" y="497459"/>
                  </a:lnTo>
                  <a:lnTo>
                    <a:pt x="2575357" y="536142"/>
                  </a:lnTo>
                  <a:lnTo>
                    <a:pt x="2554033" y="567753"/>
                  </a:lnTo>
                  <a:lnTo>
                    <a:pt x="2522422" y="589077"/>
                  </a:lnTo>
                  <a:lnTo>
                    <a:pt x="2483739" y="596900"/>
                  </a:lnTo>
                  <a:lnTo>
                    <a:pt x="99479" y="596900"/>
                  </a:lnTo>
                  <a:lnTo>
                    <a:pt x="60757" y="589077"/>
                  </a:lnTo>
                  <a:lnTo>
                    <a:pt x="29136" y="567753"/>
                  </a:lnTo>
                  <a:lnTo>
                    <a:pt x="7817" y="536142"/>
                  </a:lnTo>
                  <a:lnTo>
                    <a:pt x="0" y="497459"/>
                  </a:lnTo>
                  <a:lnTo>
                    <a:pt x="0" y="99440"/>
                  </a:lnTo>
                  <a:close/>
                </a:path>
              </a:pathLst>
            </a:custGeom>
            <a:ln w="19050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505392" y="1393507"/>
            <a:ext cx="163322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400" b="1" spc="-10" dirty="0">
                <a:solidFill>
                  <a:srgbClr val="2D75B6"/>
                </a:solidFill>
                <a:latin typeface="Calibri"/>
                <a:cs typeface="Calibri"/>
              </a:rPr>
              <a:t>ADOÇÃO</a:t>
            </a:r>
            <a:r>
              <a:rPr sz="1400" b="1" spc="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DE</a:t>
            </a:r>
            <a:r>
              <a:rPr sz="1400" b="1" spc="-35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ANIMAIS</a:t>
            </a:r>
            <a:endParaRPr sz="1400" dirty="0">
              <a:latin typeface="Calibri"/>
              <a:cs typeface="Calibri"/>
            </a:endParaRPr>
          </a:p>
          <a:p>
            <a:pPr marL="1270" algn="ctr">
              <a:spcBef>
                <a:spcPts val="5"/>
              </a:spcBef>
            </a:pPr>
            <a:r>
              <a:rPr lang="pt-BR" sz="1400" b="1" spc="-25" dirty="0">
                <a:latin typeface="Calibri"/>
                <a:cs typeface="Calibri"/>
              </a:rPr>
              <a:t>10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animais</a:t>
            </a:r>
          </a:p>
        </p:txBody>
      </p:sp>
      <p:graphicFrame>
        <p:nvGraphicFramePr>
          <p:cNvPr id="22" name="object 22"/>
          <p:cNvGraphicFramePr>
            <a:graphicFrameLocks noGrp="1"/>
          </p:cNvGraphicFramePr>
          <p:nvPr/>
        </p:nvGraphicFramePr>
        <p:xfrm>
          <a:off x="5167377" y="1539876"/>
          <a:ext cx="5333999" cy="41782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39235"/>
                <a:gridCol w="719454"/>
                <a:gridCol w="575310"/>
              </a:tblGrid>
              <a:tr h="27940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50" dirty="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Ações</a:t>
                      </a:r>
                      <a:r>
                        <a:rPr sz="13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Desenvolvidas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1º</a:t>
                      </a:r>
                      <a:r>
                        <a:rPr sz="13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Quadrimestre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3619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812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9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2020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2021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1524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217804">
                <a:tc>
                  <a:txBody>
                    <a:bodyPr/>
                    <a:lstStyle/>
                    <a:p>
                      <a:pPr marL="7620">
                        <a:lnSpc>
                          <a:spcPts val="13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Inspeções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 ambiente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trabalho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3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714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70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7620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Inspeções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sanitárias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Vigilância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Saúde Ambiental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349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8415" marB="0">
                    <a:solidFill>
                      <a:srgbClr val="FFF1CC"/>
                    </a:solidFill>
                  </a:tcPr>
                </a:tc>
              </a:tr>
              <a:tr h="356870">
                <a:tc>
                  <a:txBody>
                    <a:bodyPr/>
                    <a:lstStyle/>
                    <a:p>
                      <a:pPr marL="7620">
                        <a:lnSpc>
                          <a:spcPts val="1300"/>
                        </a:lnSpc>
                      </a:pP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pe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ç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õe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1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te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ndi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b="1" spc="-6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sz="1100" b="1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uni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ip</a:t>
                      </a:r>
                      <a:r>
                        <a:rPr sz="11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100" b="1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º</a:t>
                      </a:r>
                      <a:r>
                        <a:rPr sz="1100" b="1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21114</a:t>
                      </a:r>
                      <a:r>
                        <a:rPr sz="1100" b="1" spc="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/</a:t>
                      </a: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2020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“Covid-19”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97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1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8105" marB="0">
                    <a:solidFill>
                      <a:srgbClr val="FFF1CC"/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7620">
                        <a:lnSpc>
                          <a:spcPts val="118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Cadastro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Licenças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Sanitárias em Vigilância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Saúde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Ambiental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48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ts val="1295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1CC"/>
                    </a:solidFill>
                  </a:tcPr>
                </a:tc>
              </a:tr>
              <a:tr h="339090">
                <a:tc>
                  <a:txBody>
                    <a:bodyPr/>
                    <a:lstStyle/>
                    <a:p>
                      <a:pPr marL="7620">
                        <a:lnSpc>
                          <a:spcPts val="124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Atendimentos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Saúde do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Trabalhador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(médico,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psicológico,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enfermagem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assistência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social)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9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556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0485" marB="0">
                    <a:solidFill>
                      <a:srgbClr val="FFF1CC"/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7620">
                        <a:lnSpc>
                          <a:spcPts val="1265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Notificação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investigação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dos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acidentes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fatais*(</a:t>
                      </a:r>
                      <a:r>
                        <a:rPr sz="1125" spc="-7" baseline="33333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0</a:t>
                      </a:r>
                      <a:endParaRPr sz="1100" dirty="0">
                        <a:latin typeface="Calibri"/>
                        <a:cs typeface="Calibri"/>
                      </a:endParaRPr>
                    </a:p>
                  </a:txBody>
                  <a:tcPr marL="0" marR="0" marT="4445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F1CC"/>
                    </a:solidFill>
                  </a:tcPr>
                </a:tc>
              </a:tr>
              <a:tr h="335915">
                <a:tc>
                  <a:txBody>
                    <a:bodyPr/>
                    <a:lstStyle/>
                    <a:p>
                      <a:pPr marL="7620">
                        <a:lnSpc>
                          <a:spcPts val="1220"/>
                        </a:lnSpc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Nº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participantes em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atividades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educativas da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Vigilância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Saúde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7620">
                        <a:lnSpc>
                          <a:spcPct val="10000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Ambiental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56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71755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53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67310" marB="0">
                    <a:solidFill>
                      <a:srgbClr val="FFF1CC"/>
                    </a:solidFill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7620">
                        <a:lnSpc>
                          <a:spcPts val="127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Notificação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investigação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acidentes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com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menores(</a:t>
                      </a:r>
                      <a:r>
                        <a:rPr sz="1125" baseline="33333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8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1CC"/>
                    </a:solidFill>
                  </a:tcPr>
                </a:tc>
              </a:tr>
              <a:tr h="354330">
                <a:tc>
                  <a:txBody>
                    <a:bodyPr/>
                    <a:lstStyle/>
                    <a:p>
                      <a:pPr marL="7620" marR="95885">
                        <a:lnSpc>
                          <a:spcPts val="132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Digitação de notificação de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acidentes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doenças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(CAT, RAAT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SINAM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SENTINELA)**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1.419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67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1.682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85725" marB="0">
                    <a:solidFill>
                      <a:srgbClr val="FFF1CC"/>
                    </a:solidFill>
                  </a:tcPr>
                </a:tc>
              </a:tr>
              <a:tr h="226060"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Notificação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investigação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agravos em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trabalhadores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***(</a:t>
                      </a:r>
                      <a:r>
                        <a:rPr sz="1125" baseline="33333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100" b="1" spc="5" dirty="0">
                          <a:latin typeface="Calibri"/>
                          <a:cs typeface="Calibri"/>
                        </a:rPr>
                        <a:t>230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689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1CC"/>
                    </a:solidFill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 marL="7620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Análises</a:t>
                      </a:r>
                      <a:r>
                        <a:rPr sz="11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água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b="1" spc="5" dirty="0">
                          <a:latin typeface="Calibri"/>
                          <a:cs typeface="Calibri"/>
                        </a:rPr>
                        <a:t>300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310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9525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758190">
                <a:tc gridSpan="3"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Fonte: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Divisão de Saúde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do Trabalhador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Meio Ambiente.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*</a:t>
                      </a:r>
                      <a:r>
                        <a:rPr sz="800" spc="1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Todos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são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investigados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ct val="100000"/>
                        </a:lnSpc>
                      </a:pPr>
                      <a:r>
                        <a:rPr sz="800" dirty="0">
                          <a:latin typeface="Calibri"/>
                          <a:cs typeface="Calibri"/>
                        </a:rPr>
                        <a:t>**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Todos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são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digitados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no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EpiInfo</a:t>
                      </a:r>
                      <a:r>
                        <a:rPr sz="900" spc="-5" dirty="0">
                          <a:latin typeface="Calibri"/>
                          <a:cs typeface="Calibri"/>
                        </a:rPr>
                        <a:t>.</a:t>
                      </a:r>
                      <a:endParaRPr sz="900" dirty="0">
                        <a:latin typeface="Calibri"/>
                        <a:cs typeface="Calibri"/>
                      </a:endParaRPr>
                    </a:p>
                    <a:p>
                      <a:pPr marL="10160" marR="3200400" indent="22860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***São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os dados atualizados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até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dia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03/05/2021. </a:t>
                      </a:r>
                      <a:r>
                        <a:rPr sz="800" spc="-1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Ocupação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preenchida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é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100%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0160">
                        <a:lnSpc>
                          <a:spcPts val="900"/>
                        </a:lnSpc>
                      </a:pPr>
                      <a:r>
                        <a:rPr sz="800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e: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INAN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T</a:t>
                      </a: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3" name="object 23"/>
          <p:cNvSpPr/>
          <p:nvPr/>
        </p:nvSpPr>
        <p:spPr>
          <a:xfrm>
            <a:off x="1760220" y="2288539"/>
            <a:ext cx="3096260" cy="1277620"/>
          </a:xfrm>
          <a:custGeom>
            <a:avLst/>
            <a:gdLst/>
            <a:ahLst/>
            <a:cxnLst/>
            <a:rect l="l" t="t" r="r" b="b"/>
            <a:pathLst>
              <a:path w="3096260" h="1277620">
                <a:moveTo>
                  <a:pt x="0" y="212979"/>
                </a:moveTo>
                <a:lnTo>
                  <a:pt x="5624" y="164152"/>
                </a:lnTo>
                <a:lnTo>
                  <a:pt x="21643" y="119326"/>
                </a:lnTo>
                <a:lnTo>
                  <a:pt x="46781" y="79781"/>
                </a:lnTo>
                <a:lnTo>
                  <a:pt x="79758" y="46796"/>
                </a:lnTo>
                <a:lnTo>
                  <a:pt x="119295" y="21651"/>
                </a:lnTo>
                <a:lnTo>
                  <a:pt x="164116" y="5626"/>
                </a:lnTo>
                <a:lnTo>
                  <a:pt x="212940" y="0"/>
                </a:lnTo>
                <a:lnTo>
                  <a:pt x="2883281" y="0"/>
                </a:lnTo>
                <a:lnTo>
                  <a:pt x="2932107" y="5626"/>
                </a:lnTo>
                <a:lnTo>
                  <a:pt x="2976933" y="21651"/>
                </a:lnTo>
                <a:lnTo>
                  <a:pt x="3016478" y="46796"/>
                </a:lnTo>
                <a:lnTo>
                  <a:pt x="3049463" y="79781"/>
                </a:lnTo>
                <a:lnTo>
                  <a:pt x="3074608" y="119326"/>
                </a:lnTo>
                <a:lnTo>
                  <a:pt x="3090633" y="164152"/>
                </a:lnTo>
                <a:lnTo>
                  <a:pt x="3096260" y="212979"/>
                </a:lnTo>
                <a:lnTo>
                  <a:pt x="3096260" y="1064640"/>
                </a:lnTo>
                <a:lnTo>
                  <a:pt x="3090633" y="1113467"/>
                </a:lnTo>
                <a:lnTo>
                  <a:pt x="3074608" y="1158293"/>
                </a:lnTo>
                <a:lnTo>
                  <a:pt x="3049463" y="1197838"/>
                </a:lnTo>
                <a:lnTo>
                  <a:pt x="3016478" y="1230823"/>
                </a:lnTo>
                <a:lnTo>
                  <a:pt x="2976933" y="1255968"/>
                </a:lnTo>
                <a:lnTo>
                  <a:pt x="2932107" y="1271993"/>
                </a:lnTo>
                <a:lnTo>
                  <a:pt x="2883281" y="1277620"/>
                </a:lnTo>
                <a:lnTo>
                  <a:pt x="212940" y="1277620"/>
                </a:lnTo>
                <a:lnTo>
                  <a:pt x="164116" y="1271993"/>
                </a:lnTo>
                <a:lnTo>
                  <a:pt x="119295" y="1255968"/>
                </a:lnTo>
                <a:lnTo>
                  <a:pt x="79758" y="1230823"/>
                </a:lnTo>
                <a:lnTo>
                  <a:pt x="46781" y="1197838"/>
                </a:lnTo>
                <a:lnTo>
                  <a:pt x="21643" y="1158293"/>
                </a:lnTo>
                <a:lnTo>
                  <a:pt x="5624" y="1113467"/>
                </a:lnTo>
                <a:lnTo>
                  <a:pt x="0" y="1064640"/>
                </a:lnTo>
                <a:lnTo>
                  <a:pt x="0" y="212979"/>
                </a:lnTo>
                <a:close/>
              </a:path>
            </a:pathLst>
          </a:custGeom>
          <a:ln w="19049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901825" y="2478024"/>
            <a:ext cx="2150110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0085">
              <a:spcBef>
                <a:spcPts val="100"/>
              </a:spcBef>
            </a:pPr>
            <a:r>
              <a:rPr sz="1400" b="1" spc="-20" dirty="0">
                <a:solidFill>
                  <a:srgbClr val="2D75B6"/>
                </a:solidFill>
                <a:latin typeface="Calibri"/>
                <a:cs typeface="Calibri"/>
              </a:rPr>
              <a:t>AÇÕES EDUCATIVAS</a:t>
            </a:r>
            <a:endParaRPr sz="1400" dirty="0">
              <a:latin typeface="Calibri"/>
              <a:cs typeface="Calibri"/>
            </a:endParaRPr>
          </a:p>
          <a:p>
            <a:pPr marL="299720" indent="-287020"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lang="pt-BR" sz="1400" b="1" spc="-5" dirty="0">
                <a:latin typeface="Calibri"/>
                <a:cs typeface="Calibri"/>
              </a:rPr>
              <a:t>4</a:t>
            </a:r>
            <a:r>
              <a:rPr sz="1400" b="1" spc="-5" dirty="0">
                <a:latin typeface="Calibri"/>
                <a:cs typeface="Calibri"/>
              </a:rPr>
              <a:t>9 </a:t>
            </a:r>
            <a:r>
              <a:rPr sz="1400" spc="-10" dirty="0">
                <a:latin typeface="Calibri"/>
                <a:cs typeface="Calibri"/>
              </a:rPr>
              <a:t>vistorias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e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orientações</a:t>
            </a:r>
            <a:endParaRPr sz="1400" dirty="0">
              <a:latin typeface="Calibri"/>
              <a:cs typeface="Calibri"/>
            </a:endParaRPr>
          </a:p>
          <a:p>
            <a:pPr marL="299720" indent="-287020"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lang="pt-BR" sz="1400" b="1" spc="-25" dirty="0">
                <a:latin typeface="Calibri"/>
                <a:cs typeface="Calibri"/>
              </a:rPr>
              <a:t>11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palestra</a:t>
            </a:r>
            <a:endParaRPr sz="1400" dirty="0">
              <a:latin typeface="Calibri"/>
              <a:cs typeface="Calibri"/>
            </a:endParaRPr>
          </a:p>
          <a:p>
            <a:pPr marL="299720" indent="-287020">
              <a:buFont typeface="Wingdings"/>
              <a:buChar char=""/>
              <a:tabLst>
                <a:tab pos="299085" algn="l"/>
                <a:tab pos="299720" algn="l"/>
              </a:tabLst>
            </a:pPr>
            <a:r>
              <a:rPr lang="pt-BR" sz="1400" b="1" spc="5" dirty="0">
                <a:latin typeface="Calibri"/>
                <a:cs typeface="Calibri"/>
              </a:rPr>
              <a:t>4.467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pessoas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orientadas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767840" y="3845559"/>
            <a:ext cx="3096260" cy="1097280"/>
          </a:xfrm>
          <a:custGeom>
            <a:avLst/>
            <a:gdLst/>
            <a:ahLst/>
            <a:cxnLst/>
            <a:rect l="l" t="t" r="r" b="b"/>
            <a:pathLst>
              <a:path w="3096260" h="1097279">
                <a:moveTo>
                  <a:pt x="0" y="182879"/>
                </a:moveTo>
                <a:lnTo>
                  <a:pt x="6532" y="134276"/>
                </a:lnTo>
                <a:lnTo>
                  <a:pt x="24968" y="90593"/>
                </a:lnTo>
                <a:lnTo>
                  <a:pt x="53563" y="53578"/>
                </a:lnTo>
                <a:lnTo>
                  <a:pt x="90576" y="24976"/>
                </a:lnTo>
                <a:lnTo>
                  <a:pt x="134262" y="6535"/>
                </a:lnTo>
                <a:lnTo>
                  <a:pt x="182880" y="0"/>
                </a:lnTo>
                <a:lnTo>
                  <a:pt x="2913380" y="0"/>
                </a:lnTo>
                <a:lnTo>
                  <a:pt x="2961983" y="6535"/>
                </a:lnTo>
                <a:lnTo>
                  <a:pt x="3005666" y="24976"/>
                </a:lnTo>
                <a:lnTo>
                  <a:pt x="3042681" y="53578"/>
                </a:lnTo>
                <a:lnTo>
                  <a:pt x="3071283" y="90593"/>
                </a:lnTo>
                <a:lnTo>
                  <a:pt x="3089724" y="134276"/>
                </a:lnTo>
                <a:lnTo>
                  <a:pt x="3096260" y="182879"/>
                </a:lnTo>
                <a:lnTo>
                  <a:pt x="3096260" y="914400"/>
                </a:lnTo>
                <a:lnTo>
                  <a:pt x="3089724" y="963003"/>
                </a:lnTo>
                <a:lnTo>
                  <a:pt x="3071283" y="1006686"/>
                </a:lnTo>
                <a:lnTo>
                  <a:pt x="3042681" y="1043701"/>
                </a:lnTo>
                <a:lnTo>
                  <a:pt x="3005666" y="1072303"/>
                </a:lnTo>
                <a:lnTo>
                  <a:pt x="2961983" y="1090744"/>
                </a:lnTo>
                <a:lnTo>
                  <a:pt x="2913380" y="1097279"/>
                </a:lnTo>
                <a:lnTo>
                  <a:pt x="182880" y="1097279"/>
                </a:lnTo>
                <a:lnTo>
                  <a:pt x="134262" y="1090744"/>
                </a:lnTo>
                <a:lnTo>
                  <a:pt x="90576" y="1072303"/>
                </a:lnTo>
                <a:lnTo>
                  <a:pt x="53563" y="1043701"/>
                </a:lnTo>
                <a:lnTo>
                  <a:pt x="24968" y="1006686"/>
                </a:lnTo>
                <a:lnTo>
                  <a:pt x="6532" y="963003"/>
                </a:lnTo>
                <a:lnTo>
                  <a:pt x="0" y="914400"/>
                </a:lnTo>
                <a:lnTo>
                  <a:pt x="0" y="182879"/>
                </a:lnTo>
                <a:close/>
              </a:path>
            </a:pathLst>
          </a:custGeom>
          <a:ln w="19050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071369" y="4159631"/>
            <a:ext cx="248793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ESTERILIZAÇÃO DE</a:t>
            </a:r>
            <a:r>
              <a:rPr sz="1400" b="1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CÃES</a:t>
            </a:r>
            <a:r>
              <a:rPr sz="1400" b="1" spc="-2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2D75B6"/>
                </a:solidFill>
                <a:latin typeface="Calibri"/>
                <a:cs typeface="Calibri"/>
              </a:rPr>
              <a:t>E</a:t>
            </a:r>
            <a:r>
              <a:rPr sz="1400" b="1" spc="-10" dirty="0">
                <a:solidFill>
                  <a:srgbClr val="2D75B6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GATOS</a:t>
            </a:r>
            <a:r>
              <a:rPr lang="pt-BR" sz="1400" b="1" spc="-5" dirty="0">
                <a:solidFill>
                  <a:srgbClr val="2D75B6"/>
                </a:solidFill>
                <a:latin typeface="Calibri"/>
                <a:cs typeface="Calibri"/>
              </a:rPr>
              <a:t>         CCZ E CASTRA MÓVEL</a:t>
            </a:r>
            <a:endParaRPr sz="1400" dirty="0">
              <a:latin typeface="Calibri"/>
              <a:cs typeface="Calibri"/>
            </a:endParaRPr>
          </a:p>
          <a:p>
            <a:pPr marL="268605"/>
            <a:r>
              <a:rPr sz="1400" b="1" spc="-10" dirty="0">
                <a:latin typeface="Calibri"/>
                <a:cs typeface="Calibri"/>
              </a:rPr>
              <a:t>1.</a:t>
            </a:r>
            <a:r>
              <a:rPr lang="pt-BR" sz="1400" b="1" spc="-10" dirty="0">
                <a:latin typeface="Calibri"/>
                <a:cs typeface="Calibri"/>
              </a:rPr>
              <a:t>586</a:t>
            </a:r>
            <a:r>
              <a:rPr sz="1400" b="1" spc="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animais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esterilizados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510982" y="5493642"/>
            <a:ext cx="3622040" cy="861959"/>
          </a:xfrm>
          <a:custGeom>
            <a:avLst/>
            <a:gdLst/>
            <a:ahLst/>
            <a:cxnLst/>
            <a:rect l="l" t="t" r="r" b="b"/>
            <a:pathLst>
              <a:path w="3253740" h="680720">
                <a:moveTo>
                  <a:pt x="0" y="113411"/>
                </a:moveTo>
                <a:lnTo>
                  <a:pt x="8916" y="69276"/>
                </a:lnTo>
                <a:lnTo>
                  <a:pt x="33231" y="33226"/>
                </a:lnTo>
                <a:lnTo>
                  <a:pt x="69292" y="8915"/>
                </a:lnTo>
                <a:lnTo>
                  <a:pt x="113449" y="0"/>
                </a:lnTo>
                <a:lnTo>
                  <a:pt x="3140329" y="0"/>
                </a:lnTo>
                <a:lnTo>
                  <a:pt x="3184463" y="8915"/>
                </a:lnTo>
                <a:lnTo>
                  <a:pt x="3220513" y="33226"/>
                </a:lnTo>
                <a:lnTo>
                  <a:pt x="3244824" y="69276"/>
                </a:lnTo>
                <a:lnTo>
                  <a:pt x="3253740" y="113411"/>
                </a:lnTo>
                <a:lnTo>
                  <a:pt x="3253740" y="567270"/>
                </a:lnTo>
                <a:lnTo>
                  <a:pt x="3244824" y="611427"/>
                </a:lnTo>
                <a:lnTo>
                  <a:pt x="3220513" y="647488"/>
                </a:lnTo>
                <a:lnTo>
                  <a:pt x="3184463" y="671803"/>
                </a:lnTo>
                <a:lnTo>
                  <a:pt x="3140329" y="680720"/>
                </a:lnTo>
                <a:lnTo>
                  <a:pt x="113449" y="680720"/>
                </a:lnTo>
                <a:lnTo>
                  <a:pt x="69292" y="671803"/>
                </a:lnTo>
                <a:lnTo>
                  <a:pt x="33231" y="647488"/>
                </a:lnTo>
                <a:lnTo>
                  <a:pt x="8916" y="611427"/>
                </a:lnTo>
                <a:lnTo>
                  <a:pt x="0" y="567270"/>
                </a:lnTo>
                <a:lnTo>
                  <a:pt x="0" y="113411"/>
                </a:lnTo>
                <a:close/>
              </a:path>
            </a:pathLst>
          </a:custGeom>
          <a:ln w="19049">
            <a:solidFill>
              <a:srgbClr val="375F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325369" y="5481003"/>
            <a:ext cx="198120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400" b="1" spc="-10" dirty="0">
                <a:solidFill>
                  <a:srgbClr val="2D75B6"/>
                </a:solidFill>
                <a:latin typeface="Calibri"/>
                <a:cs typeface="Calibri"/>
              </a:rPr>
              <a:t>VACINAÇÃO </a:t>
            </a:r>
            <a:r>
              <a:rPr sz="1400" b="1" spc="-5" dirty="0">
                <a:solidFill>
                  <a:srgbClr val="2D75B6"/>
                </a:solidFill>
                <a:latin typeface="Calibri"/>
                <a:cs typeface="Calibri"/>
              </a:rPr>
              <a:t>ANTIRRÁBICA</a:t>
            </a:r>
            <a:endParaRPr sz="1400" dirty="0">
              <a:latin typeface="Calibri"/>
              <a:cs typeface="Calibri"/>
            </a:endParaRPr>
          </a:p>
          <a:p>
            <a:pPr marL="2540" algn="ctr"/>
            <a:r>
              <a:rPr lang="pt-BR" sz="1400" b="1" spc="15" dirty="0" smtClean="0">
                <a:latin typeface="Calibri"/>
                <a:cs typeface="Calibri"/>
              </a:rPr>
              <a:t>2.235</a:t>
            </a:r>
            <a:r>
              <a:rPr sz="1400" b="1" spc="15" dirty="0" smtClean="0">
                <a:latin typeface="Calibri"/>
                <a:cs typeface="Calibri"/>
              </a:rPr>
              <a:t> </a:t>
            </a:r>
            <a:r>
              <a:rPr sz="1400" dirty="0" err="1">
                <a:latin typeface="Calibri"/>
                <a:cs typeface="Calibri"/>
              </a:rPr>
              <a:t>animais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 err="1">
                <a:latin typeface="Calibri"/>
                <a:cs typeface="Calibri"/>
              </a:rPr>
              <a:t>vacinados</a:t>
            </a:r>
            <a:r>
              <a:rPr lang="pt-BR" sz="1400" dirty="0">
                <a:latin typeface="Calibri"/>
                <a:cs typeface="Calibri"/>
              </a:rPr>
              <a:t> no </a:t>
            </a:r>
            <a:r>
              <a:rPr lang="pt-BR" sz="1400" dirty="0" err="1">
                <a:latin typeface="Calibri"/>
                <a:cs typeface="Calibri"/>
              </a:rPr>
              <a:t>ccz</a:t>
            </a:r>
            <a:r>
              <a:rPr lang="pt-BR" sz="1400" dirty="0">
                <a:latin typeface="Calibri"/>
                <a:cs typeface="Calibri"/>
              </a:rPr>
              <a:t> e clínicas articulares 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5005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9175" y="482866"/>
            <a:ext cx="6588759" cy="383540"/>
          </a:xfrm>
          <a:custGeom>
            <a:avLst/>
            <a:gdLst/>
            <a:ahLst/>
            <a:cxnLst/>
            <a:rect l="l" t="t" r="r" b="b"/>
            <a:pathLst>
              <a:path w="6588759" h="383540">
                <a:moveTo>
                  <a:pt x="0" y="383540"/>
                </a:moveTo>
                <a:lnTo>
                  <a:pt x="6588759" y="383540"/>
                </a:lnTo>
                <a:lnTo>
                  <a:pt x="6588759" y="0"/>
                </a:lnTo>
                <a:lnTo>
                  <a:pt x="0" y="0"/>
                </a:lnTo>
                <a:lnTo>
                  <a:pt x="0" y="38354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66587" y="472304"/>
            <a:ext cx="398081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200" b="1" spc="-5" dirty="0">
                <a:latin typeface="Trebuchet MS"/>
                <a:cs typeface="Trebuchet MS"/>
              </a:rPr>
              <a:t>Proteção </a:t>
            </a:r>
            <a:r>
              <a:rPr sz="2200" b="1" dirty="0">
                <a:latin typeface="Trebuchet MS"/>
                <a:cs typeface="Trebuchet MS"/>
              </a:rPr>
              <a:t>à</a:t>
            </a:r>
            <a:r>
              <a:rPr sz="2200" b="1" spc="-5" dirty="0">
                <a:latin typeface="Trebuchet MS"/>
                <a:cs typeface="Trebuchet MS"/>
              </a:rPr>
              <a:t> Saúde</a:t>
            </a:r>
            <a:r>
              <a:rPr sz="2200" b="1" spc="-10" dirty="0">
                <a:latin typeface="Trebuchet MS"/>
                <a:cs typeface="Trebuchet MS"/>
              </a:rPr>
              <a:t> </a:t>
            </a:r>
            <a:r>
              <a:rPr sz="2200" b="1" dirty="0">
                <a:latin typeface="Trebuchet MS"/>
                <a:cs typeface="Trebuchet MS"/>
              </a:rPr>
              <a:t>e</a:t>
            </a:r>
            <a:r>
              <a:rPr sz="2200" b="1" spc="-15" dirty="0">
                <a:latin typeface="Trebuchet MS"/>
                <a:cs typeface="Trebuchet MS"/>
              </a:rPr>
              <a:t> </a:t>
            </a:r>
            <a:r>
              <a:rPr sz="2200" b="1" spc="-10" dirty="0">
                <a:latin typeface="Trebuchet MS"/>
                <a:cs typeface="Trebuchet MS"/>
              </a:rPr>
              <a:t>Vigilâncias</a:t>
            </a:r>
            <a:endParaRPr sz="22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24001" y="2540"/>
            <a:ext cx="7401559" cy="523240"/>
          </a:xfrm>
          <a:custGeom>
            <a:avLst/>
            <a:gdLst/>
            <a:ahLst/>
            <a:cxnLst/>
            <a:rect l="l" t="t" r="r" b="b"/>
            <a:pathLst>
              <a:path w="7401559" h="523240">
                <a:moveTo>
                  <a:pt x="7401559" y="0"/>
                </a:moveTo>
                <a:lnTo>
                  <a:pt x="0" y="0"/>
                </a:lnTo>
                <a:lnTo>
                  <a:pt x="0" y="523240"/>
                </a:lnTo>
                <a:lnTo>
                  <a:pt x="7401559" y="523240"/>
                </a:lnTo>
                <a:lnTo>
                  <a:pt x="7401559" y="0"/>
                </a:lnTo>
                <a:close/>
              </a:path>
            </a:pathLst>
          </a:custGeom>
          <a:solidFill>
            <a:srgbClr val="B4C6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597216" y="11993"/>
            <a:ext cx="5244252" cy="1120820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5" dirty="0"/>
              <a:t>Relatório</a:t>
            </a:r>
            <a:r>
              <a:rPr sz="3600" spc="-60" dirty="0"/>
              <a:t> </a:t>
            </a:r>
            <a:r>
              <a:rPr sz="3600" spc="-10" dirty="0"/>
              <a:t>Detalhado</a:t>
            </a:r>
            <a:r>
              <a:rPr sz="3600" spc="5" dirty="0"/>
              <a:t> </a:t>
            </a:r>
            <a:r>
              <a:rPr sz="3600" dirty="0"/>
              <a:t>-</a:t>
            </a:r>
            <a:r>
              <a:rPr sz="3600" spc="5" dirty="0"/>
              <a:t> </a:t>
            </a:r>
            <a:r>
              <a:rPr lang="pt-BR" sz="3600" spc="5" dirty="0"/>
              <a:t>3</a:t>
            </a:r>
            <a:r>
              <a:rPr sz="3600" dirty="0" smtClean="0"/>
              <a:t>º </a:t>
            </a:r>
            <a:r>
              <a:rPr sz="3600" spc="-5" dirty="0"/>
              <a:t>Quadrimestre</a:t>
            </a:r>
            <a:r>
              <a:rPr sz="3600" spc="-15" dirty="0"/>
              <a:t> </a:t>
            </a:r>
            <a:r>
              <a:rPr sz="3600" dirty="0"/>
              <a:t>2021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251577" y="1158626"/>
            <a:ext cx="291719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Chikungunya,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Zika</a:t>
            </a:r>
            <a:r>
              <a:rPr sz="1400" b="1" spc="10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vírus, </a:t>
            </a:r>
            <a:r>
              <a:rPr sz="1400" b="1" spc="-10" dirty="0">
                <a:latin typeface="Calibri"/>
                <a:cs typeface="Calibri"/>
              </a:rPr>
              <a:t>Febre</a:t>
            </a:r>
            <a:r>
              <a:rPr sz="1400" b="1" spc="-2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Amarela</a:t>
            </a:r>
            <a:endParaRPr sz="1400" dirty="0">
              <a:latin typeface="Calibri"/>
              <a:cs typeface="Calibri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260039"/>
              </p:ext>
            </p:extLst>
          </p:nvPr>
        </p:nvGraphicFramePr>
        <p:xfrm>
          <a:off x="1700529" y="1367920"/>
          <a:ext cx="4636769" cy="1863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52220"/>
                <a:gridCol w="1017905"/>
                <a:gridCol w="720089"/>
                <a:gridCol w="791845"/>
                <a:gridCol w="854710"/>
              </a:tblGrid>
              <a:tr h="191770">
                <a:tc rowSpan="2">
                  <a:txBody>
                    <a:bodyPr/>
                    <a:lstStyle/>
                    <a:p>
                      <a:pPr marL="261620" marR="254000" indent="40640">
                        <a:lnSpc>
                          <a:spcPct val="100000"/>
                        </a:lnSpc>
                        <a:spcBef>
                          <a:spcPts val="755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SITUAÇÃO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S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543560">
                        <a:lnSpc>
                          <a:spcPts val="1415"/>
                        </a:lnSpc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1º</a:t>
                      </a:r>
                      <a:r>
                        <a:rPr sz="1200" b="1" spc="2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quadrimestre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2021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752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8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15" dirty="0">
                          <a:latin typeface="Calibri"/>
                          <a:cs typeface="Calibri"/>
                        </a:rPr>
                        <a:t>CHIKUNGUNYA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L="168275" marR="156210" indent="48260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ZIKA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IRUS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L="81915" marR="71120" indent="118745">
                        <a:lnSpc>
                          <a:spcPct val="10000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FEBRE </a:t>
                      </a:r>
                      <a:r>
                        <a:rPr sz="1200" b="1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AMA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A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DENGUE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91440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5590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Notificados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65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895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4765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D966"/>
                    </a:solidFill>
                  </a:tcPr>
                </a:tc>
              </a:tr>
              <a:tr h="220979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Descartados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281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solidFill>
                      <a:srgbClr val="FFD966"/>
                    </a:solidFill>
                  </a:tcPr>
                </a:tc>
              </a:tr>
              <a:tr h="201295">
                <a:tc>
                  <a:txBody>
                    <a:bodyPr/>
                    <a:lstStyle/>
                    <a:p>
                      <a:pPr marL="9525">
                        <a:lnSpc>
                          <a:spcPts val="138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Importados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3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ts val="13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36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18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D966"/>
                    </a:solidFill>
                  </a:tcPr>
                </a:tc>
              </a:tr>
              <a:tr h="192405">
                <a:tc>
                  <a:txBody>
                    <a:bodyPr/>
                    <a:lstStyle/>
                    <a:p>
                      <a:pPr marL="9525">
                        <a:lnSpc>
                          <a:spcPts val="131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Autóctones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9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9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ts val="1290"/>
                        </a:lnSpc>
                      </a:pPr>
                      <a:r>
                        <a:rPr sz="1200" b="1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290"/>
                        </a:lnSpc>
                      </a:pPr>
                      <a:r>
                        <a:rPr sz="1200" b="1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FD966"/>
                    </a:solidFill>
                  </a:tcPr>
                </a:tc>
              </a:tr>
              <a:tr h="172085">
                <a:tc>
                  <a:txBody>
                    <a:bodyPr/>
                    <a:lstStyle/>
                    <a:p>
                      <a:pPr marL="9525">
                        <a:lnSpc>
                          <a:spcPts val="126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Investigação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5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ts val="12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ts val="12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260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  <a:tr h="253365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Outros</a:t>
                      </a:r>
                      <a:r>
                        <a:rPr sz="12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Municípios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BE3D5"/>
                    </a:solidFill>
                  </a:tcPr>
                </a:tc>
                <a:tc>
                  <a:txBody>
                    <a:bodyPr/>
                    <a:lstStyle/>
                    <a:p>
                      <a:pPr marR="31178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E1EEDA"/>
                    </a:solidFill>
                  </a:tcPr>
                </a:tc>
                <a:tc>
                  <a:txBody>
                    <a:bodyPr/>
                    <a:lstStyle/>
                    <a:p>
                      <a:pPr marR="347345" algn="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4D5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4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1114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1565235" y="3228189"/>
            <a:ext cx="2072639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-5" dirty="0">
                <a:latin typeface="Calibri"/>
                <a:cs typeface="Calibri"/>
              </a:rPr>
              <a:t>Fonte: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DVE/SBC,</a:t>
            </a:r>
            <a:r>
              <a:rPr sz="800" spc="-3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*dados</a:t>
            </a:r>
            <a:r>
              <a:rPr sz="800" spc="2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preliminares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10" dirty="0">
                <a:latin typeface="Calibri"/>
                <a:cs typeface="Calibri"/>
              </a:rPr>
              <a:t>04/05/2021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03539" y="1081498"/>
            <a:ext cx="348424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10" dirty="0">
                <a:latin typeface="Calibri"/>
                <a:cs typeface="Calibri"/>
              </a:rPr>
              <a:t>Imóveis</a:t>
            </a:r>
            <a:r>
              <a:rPr sz="1400" b="1" spc="-3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trabalhados</a:t>
            </a:r>
            <a:r>
              <a:rPr sz="1400" b="1" spc="-50" dirty="0">
                <a:latin typeface="Calibri"/>
                <a:cs typeface="Calibri"/>
              </a:rPr>
              <a:t> </a:t>
            </a:r>
            <a:r>
              <a:rPr sz="1400" b="1" spc="-25" dirty="0">
                <a:latin typeface="Calibri"/>
                <a:cs typeface="Calibri"/>
              </a:rPr>
              <a:t>para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10" dirty="0">
                <a:latin typeface="Calibri"/>
                <a:cs typeface="Calibri"/>
              </a:rPr>
              <a:t>prevenção</a:t>
            </a:r>
            <a:r>
              <a:rPr sz="1400" b="1" spc="-65" dirty="0">
                <a:latin typeface="Calibri"/>
                <a:cs typeface="Calibri"/>
              </a:rPr>
              <a:t> </a:t>
            </a:r>
            <a:r>
              <a:rPr sz="1400" b="1" dirty="0">
                <a:latin typeface="Calibri"/>
                <a:cs typeface="Calibri"/>
              </a:rPr>
              <a:t>da</a:t>
            </a:r>
            <a:r>
              <a:rPr sz="1400" b="1" spc="-145" dirty="0">
                <a:latin typeface="Calibri"/>
                <a:cs typeface="Calibri"/>
              </a:rPr>
              <a:t> </a:t>
            </a:r>
            <a:r>
              <a:rPr sz="1400" b="1" spc="-5" dirty="0">
                <a:latin typeface="Calibri"/>
                <a:cs typeface="Calibri"/>
              </a:rPr>
              <a:t>Dengue</a:t>
            </a:r>
            <a:endParaRPr sz="1400" dirty="0">
              <a:latin typeface="Calibri"/>
              <a:cs typeface="Calibri"/>
            </a:endParaRPr>
          </a:p>
        </p:txBody>
      </p:sp>
      <p:graphicFrame>
        <p:nvGraphicFramePr>
          <p:cNvPr id="10" name="object 10"/>
          <p:cNvGraphicFramePr>
            <a:graphicFrameLocks noGrp="1"/>
          </p:cNvGraphicFramePr>
          <p:nvPr>
            <p:extLst/>
          </p:nvPr>
        </p:nvGraphicFramePr>
        <p:xfrm>
          <a:off x="6718046" y="1298195"/>
          <a:ext cx="3773170" cy="2803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6000"/>
                <a:gridCol w="1487170"/>
              </a:tblGrid>
              <a:tr h="196850">
                <a:tc rowSpan="2"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Ações</a:t>
                      </a:r>
                      <a:r>
                        <a:rPr sz="1200" b="1" spc="-5" dirty="0">
                          <a:latin typeface="Calibri"/>
                          <a:cs typeface="Calibri"/>
                        </a:rPr>
                        <a:t> Realizadas</a:t>
                      </a:r>
                      <a:r>
                        <a:rPr sz="1200" b="1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At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Básica</a:t>
                      </a:r>
                      <a:r>
                        <a:rPr sz="1200" b="1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CCZ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908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2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5"/>
                        </a:lnSpc>
                        <a:tabLst>
                          <a:tab pos="1487170" algn="l"/>
                        </a:tabLst>
                      </a:pP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 </a:t>
                      </a:r>
                      <a:r>
                        <a:rPr sz="1200" b="1" u="sng" spc="10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1200" b="1" u="sng" spc="10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lang="pt-BR" sz="1200" b="1" u="sng" spc="105" baseline="0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 2</a:t>
                      </a:r>
                      <a:r>
                        <a:rPr sz="1200" b="1" u="sng" spc="-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Arial"/>
                          <a:cs typeface="Arial"/>
                        </a:rPr>
                        <a:t>°</a:t>
                      </a:r>
                      <a:r>
                        <a:rPr sz="1200" b="1" u="sng" spc="-15" dirty="0" smtClean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QUADRIMESTRE</a:t>
                      </a:r>
                      <a:r>
                        <a:rPr sz="12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	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E2D4"/>
                    </a:solidFill>
                  </a:tcPr>
                </a:tc>
              </a:tr>
              <a:tr h="26098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0805" marB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2D4"/>
                    </a:solidFill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22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2021*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2D4"/>
                    </a:solidFill>
                  </a:tcPr>
                </a:tc>
              </a:tr>
              <a:tr h="237490">
                <a:tc>
                  <a:txBody>
                    <a:bodyPr/>
                    <a:lstStyle/>
                    <a:p>
                      <a:pPr marL="11430">
                        <a:lnSpc>
                          <a:spcPts val="1405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Casa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Casa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405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78.532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E2D4"/>
                    </a:solidFill>
                  </a:tcPr>
                </a:tc>
              </a:tr>
              <a:tr h="315595"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Bloqueios</a:t>
                      </a:r>
                      <a:r>
                        <a:rPr sz="12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casos</a:t>
                      </a:r>
                      <a:r>
                        <a:rPr sz="12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suspeitos*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6.056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2D4"/>
                    </a:solidFill>
                  </a:tcPr>
                </a:tc>
              </a:tr>
              <a:tr h="229870">
                <a:tc gridSpan="2">
                  <a:txBody>
                    <a:bodyPr/>
                    <a:lstStyle/>
                    <a:p>
                      <a:pPr marL="11430">
                        <a:lnSpc>
                          <a:spcPts val="1415"/>
                        </a:lnSpc>
                        <a:spcBef>
                          <a:spcPts val="300"/>
                        </a:spcBef>
                        <a:tabLst>
                          <a:tab pos="3773170" algn="l"/>
                        </a:tabLst>
                      </a:pPr>
                      <a:r>
                        <a:rPr sz="1200" b="1" u="sng" spc="-1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Ações</a:t>
                      </a:r>
                      <a:r>
                        <a:rPr sz="1200" b="1" u="sng" spc="-1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Realizadas</a:t>
                      </a:r>
                      <a:r>
                        <a:rPr sz="1200" b="1" u="sng" spc="-50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u="sng" dirty="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cs typeface="Calibri"/>
                        </a:rPr>
                        <a:t>CCZ	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3810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AE2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22885"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Imóveis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Especiais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19685" marB="0"/>
                </a:tc>
                <a:tc>
                  <a:txBody>
                    <a:bodyPr/>
                    <a:lstStyle/>
                    <a:p>
                      <a:pPr marL="14604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197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AE2D4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11430">
                        <a:lnSpc>
                          <a:spcPts val="124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Pontos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Estratégicos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24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206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AE2D4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Focos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9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71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FAE2D4"/>
                    </a:solidFill>
                  </a:tcPr>
                </a:tc>
              </a:tr>
              <a:tr h="325120">
                <a:tc>
                  <a:txBody>
                    <a:bodyPr/>
                    <a:lstStyle/>
                    <a:p>
                      <a:pPr marL="11430">
                        <a:lnSpc>
                          <a:spcPts val="119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Larvas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Aedes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aegypti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335" algn="ctr">
                        <a:lnSpc>
                          <a:spcPts val="1190"/>
                        </a:lnSpc>
                      </a:pPr>
                      <a:r>
                        <a:rPr lang="pt-BR" sz="1200" dirty="0" smtClean="0">
                          <a:latin typeface="Calibri"/>
                          <a:cs typeface="Calibri"/>
                        </a:rPr>
                        <a:t>362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AE2D4"/>
                    </a:solidFill>
                  </a:tcPr>
                </a:tc>
              </a:tr>
            </a:tbl>
          </a:graphicData>
        </a:graphic>
      </p:graphicFrame>
      <p:grpSp>
        <p:nvGrpSpPr>
          <p:cNvPr id="11" name="object 11"/>
          <p:cNvGrpSpPr/>
          <p:nvPr/>
        </p:nvGrpSpPr>
        <p:grpSpPr>
          <a:xfrm>
            <a:off x="1633696" y="3368408"/>
            <a:ext cx="2611120" cy="523875"/>
            <a:chOff x="109696" y="3368407"/>
            <a:chExt cx="2611120" cy="523875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9696" y="3368407"/>
              <a:ext cx="2610675" cy="48999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8780" y="3390836"/>
              <a:ext cx="2029968" cy="500951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76529" y="3415030"/>
              <a:ext cx="2481580" cy="360680"/>
            </a:xfrm>
            <a:custGeom>
              <a:avLst/>
              <a:gdLst/>
              <a:ahLst/>
              <a:cxnLst/>
              <a:rect l="l" t="t" r="r" b="b"/>
              <a:pathLst>
                <a:path w="2481580" h="360679">
                  <a:moveTo>
                    <a:pt x="2421509" y="0"/>
                  </a:moveTo>
                  <a:lnTo>
                    <a:pt x="60109" y="0"/>
                  </a:lnTo>
                  <a:lnTo>
                    <a:pt x="36711" y="4724"/>
                  </a:lnTo>
                  <a:lnTo>
                    <a:pt x="17605" y="17605"/>
                  </a:lnTo>
                  <a:lnTo>
                    <a:pt x="4723" y="36701"/>
                  </a:lnTo>
                  <a:lnTo>
                    <a:pt x="0" y="60071"/>
                  </a:lnTo>
                  <a:lnTo>
                    <a:pt x="0" y="300609"/>
                  </a:lnTo>
                  <a:lnTo>
                    <a:pt x="4723" y="323978"/>
                  </a:lnTo>
                  <a:lnTo>
                    <a:pt x="17605" y="343074"/>
                  </a:lnTo>
                  <a:lnTo>
                    <a:pt x="36711" y="355955"/>
                  </a:lnTo>
                  <a:lnTo>
                    <a:pt x="60109" y="360680"/>
                  </a:lnTo>
                  <a:lnTo>
                    <a:pt x="2421509" y="360680"/>
                  </a:lnTo>
                  <a:lnTo>
                    <a:pt x="2444878" y="355955"/>
                  </a:lnTo>
                  <a:lnTo>
                    <a:pt x="2463974" y="343074"/>
                  </a:lnTo>
                  <a:lnTo>
                    <a:pt x="2476855" y="323978"/>
                  </a:lnTo>
                  <a:lnTo>
                    <a:pt x="2481580" y="300609"/>
                  </a:lnTo>
                  <a:lnTo>
                    <a:pt x="2481580" y="60071"/>
                  </a:lnTo>
                  <a:lnTo>
                    <a:pt x="2476855" y="36701"/>
                  </a:lnTo>
                  <a:lnTo>
                    <a:pt x="2463974" y="17605"/>
                  </a:lnTo>
                  <a:lnTo>
                    <a:pt x="2444878" y="4724"/>
                  </a:lnTo>
                  <a:lnTo>
                    <a:pt x="2421509" y="0"/>
                  </a:lnTo>
                  <a:close/>
                </a:path>
              </a:pathLst>
            </a:custGeom>
            <a:solidFill>
              <a:srgbClr val="FD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76529" y="3415030"/>
              <a:ext cx="2481580" cy="360680"/>
            </a:xfrm>
            <a:custGeom>
              <a:avLst/>
              <a:gdLst/>
              <a:ahLst/>
              <a:cxnLst/>
              <a:rect l="l" t="t" r="r" b="b"/>
              <a:pathLst>
                <a:path w="2481580" h="360679">
                  <a:moveTo>
                    <a:pt x="0" y="60071"/>
                  </a:moveTo>
                  <a:lnTo>
                    <a:pt x="4723" y="36701"/>
                  </a:lnTo>
                  <a:lnTo>
                    <a:pt x="17605" y="17605"/>
                  </a:lnTo>
                  <a:lnTo>
                    <a:pt x="36711" y="4724"/>
                  </a:lnTo>
                  <a:lnTo>
                    <a:pt x="60109" y="0"/>
                  </a:lnTo>
                  <a:lnTo>
                    <a:pt x="2421509" y="0"/>
                  </a:lnTo>
                  <a:lnTo>
                    <a:pt x="2444878" y="4724"/>
                  </a:lnTo>
                  <a:lnTo>
                    <a:pt x="2463974" y="17605"/>
                  </a:lnTo>
                  <a:lnTo>
                    <a:pt x="2476855" y="36701"/>
                  </a:lnTo>
                  <a:lnTo>
                    <a:pt x="2481580" y="60071"/>
                  </a:lnTo>
                  <a:lnTo>
                    <a:pt x="2481580" y="300609"/>
                  </a:lnTo>
                  <a:lnTo>
                    <a:pt x="2476855" y="323978"/>
                  </a:lnTo>
                  <a:lnTo>
                    <a:pt x="2463974" y="343074"/>
                  </a:lnTo>
                  <a:lnTo>
                    <a:pt x="2444878" y="355955"/>
                  </a:lnTo>
                  <a:lnTo>
                    <a:pt x="2421509" y="360680"/>
                  </a:lnTo>
                  <a:lnTo>
                    <a:pt x="60109" y="360680"/>
                  </a:lnTo>
                  <a:lnTo>
                    <a:pt x="36711" y="355955"/>
                  </a:lnTo>
                  <a:lnTo>
                    <a:pt x="17605" y="343074"/>
                  </a:lnTo>
                  <a:lnTo>
                    <a:pt x="4723" y="323978"/>
                  </a:lnTo>
                  <a:lnTo>
                    <a:pt x="0" y="300609"/>
                  </a:lnTo>
                  <a:lnTo>
                    <a:pt x="0" y="60071"/>
                  </a:lnTo>
                  <a:close/>
                </a:path>
              </a:pathLst>
            </a:custGeom>
            <a:ln w="380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082801" y="3465195"/>
            <a:ext cx="171513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1400" b="1" spc="-5" dirty="0">
                <a:latin typeface="Calibri"/>
                <a:cs typeface="Calibri"/>
              </a:rPr>
              <a:t>VIGILÂNCIA</a:t>
            </a:r>
            <a:r>
              <a:rPr sz="1400" b="1" spc="-60" dirty="0">
                <a:latin typeface="Calibri"/>
                <a:cs typeface="Calibri"/>
              </a:rPr>
              <a:t> </a:t>
            </a:r>
            <a:r>
              <a:rPr sz="1400" b="1" spc="-20" dirty="0">
                <a:latin typeface="Calibri"/>
                <a:cs typeface="Calibri"/>
              </a:rPr>
              <a:t>SANITÁRIA</a:t>
            </a:r>
            <a:endParaRPr sz="1400">
              <a:latin typeface="Calibri"/>
              <a:cs typeface="Calibri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760537" y="3930651"/>
          <a:ext cx="5805170" cy="23907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2110"/>
                <a:gridCol w="904875"/>
                <a:gridCol w="718185"/>
              </a:tblGrid>
              <a:tr h="332105">
                <a:tc>
                  <a:txBody>
                    <a:bodyPr/>
                    <a:lstStyle/>
                    <a:p>
                      <a:pPr marL="9525">
                        <a:lnSpc>
                          <a:spcPts val="1430"/>
                        </a:lnSpc>
                        <a:spcBef>
                          <a:spcPts val="1085"/>
                        </a:spcBef>
                      </a:pPr>
                      <a:r>
                        <a:rPr sz="1300" b="1" spc="-5" dirty="0">
                          <a:latin typeface="Calibri"/>
                          <a:cs typeface="Calibri"/>
                        </a:rPr>
                        <a:t>Ações</a:t>
                      </a:r>
                      <a:r>
                        <a:rPr sz="1300" b="1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Desenvolvidas</a:t>
                      </a:r>
                      <a:endParaRPr sz="1300" dirty="0">
                        <a:latin typeface="Calibri"/>
                        <a:cs typeface="Calibri"/>
                      </a:endParaRPr>
                    </a:p>
                  </a:txBody>
                  <a:tcPr marL="0" marR="0" marT="137795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0353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b="1" spc="-5" dirty="0">
                          <a:latin typeface="Calibri"/>
                          <a:cs typeface="Calibri"/>
                        </a:rPr>
                        <a:t>1º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10" dirty="0">
                          <a:latin typeface="Calibri"/>
                          <a:cs typeface="Calibri"/>
                        </a:rPr>
                        <a:t>Quadrimestre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T w="6350">
                      <a:solidFill>
                        <a:srgbClr val="000000"/>
                      </a:solidFill>
                      <a:prstDash val="solid"/>
                    </a:lnT>
                    <a:solidFill>
                      <a:srgbClr val="FFF1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49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L="354965">
                        <a:lnSpc>
                          <a:spcPts val="107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2020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  <a:tc>
                  <a:txBody>
                    <a:bodyPr/>
                    <a:lstStyle/>
                    <a:p>
                      <a:pPr marR="162560" algn="r">
                        <a:lnSpc>
                          <a:spcPts val="107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2021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1CC"/>
                    </a:solidFill>
                  </a:tcPr>
                </a:tc>
              </a:tr>
              <a:tr h="213995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Inspeções sanitárias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1.024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846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T w="635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  <a:tr h="198755">
                <a:tc>
                  <a:txBody>
                    <a:bodyPr/>
                    <a:lstStyle/>
                    <a:p>
                      <a:pPr marL="6985">
                        <a:lnSpc>
                          <a:spcPts val="1320"/>
                        </a:lnSpc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Ações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legais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controle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risco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saúde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AIF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AIP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217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295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98755">
                <a:tc>
                  <a:txBody>
                    <a:bodyPr/>
                    <a:lstStyle/>
                    <a:p>
                      <a:pPr marL="6985">
                        <a:lnSpc>
                          <a:spcPts val="1320"/>
                        </a:lnSpc>
                      </a:pPr>
                      <a:r>
                        <a:rPr sz="1200" spc="-10" dirty="0">
                          <a:latin typeface="Calibri"/>
                          <a:cs typeface="Calibri"/>
                        </a:rPr>
                        <a:t>Cadastro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Licenças</a:t>
                      </a:r>
                      <a:r>
                        <a:rPr sz="1200" spc="254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Sanitárias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191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391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01930">
                <a:tc>
                  <a:txBody>
                    <a:bodyPr/>
                    <a:lstStyle/>
                    <a:p>
                      <a:pPr marL="6985">
                        <a:lnSpc>
                          <a:spcPts val="1320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Laudo</a:t>
                      </a:r>
                      <a:r>
                        <a:rPr sz="12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técnico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avaliação </a:t>
                      </a:r>
                      <a:r>
                        <a:rPr sz="1200" spc="-40" dirty="0">
                          <a:latin typeface="Calibri"/>
                          <a:cs typeface="Calibri"/>
                        </a:rPr>
                        <a:t>(LTA)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–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análise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 aprovação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155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1940">
                        <a:lnSpc>
                          <a:spcPts val="1330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151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186055">
                <a:tc>
                  <a:txBody>
                    <a:bodyPr/>
                    <a:lstStyle/>
                    <a:p>
                      <a:pPr marL="6985">
                        <a:lnSpc>
                          <a:spcPts val="1345"/>
                        </a:lnSpc>
                      </a:pPr>
                      <a:r>
                        <a:rPr sz="1200" dirty="0">
                          <a:latin typeface="Calibri"/>
                          <a:cs typeface="Calibri"/>
                        </a:rPr>
                        <a:t>Nº de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 participantes</a:t>
                      </a:r>
                      <a:r>
                        <a:rPr sz="12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em</a:t>
                      </a:r>
                      <a:r>
                        <a:rPr sz="12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atividades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educativas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(setor</a:t>
                      </a:r>
                      <a:r>
                        <a:rPr sz="12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produtivo)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93065">
                        <a:lnSpc>
                          <a:spcPts val="1355"/>
                        </a:lnSpc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402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algn="ctr">
                        <a:lnSpc>
                          <a:spcPts val="1355"/>
                        </a:lnSpc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Inspeções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em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estabelecimentos</a:t>
                      </a:r>
                      <a:r>
                        <a:rPr sz="12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livres</a:t>
                      </a:r>
                      <a:r>
                        <a:rPr sz="12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2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tabaco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98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1.296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8255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5104">
                <a:tc>
                  <a:txBody>
                    <a:bodyPr/>
                    <a:lstStyle/>
                    <a:p>
                      <a:pPr marL="698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1200" spc="-5" dirty="0">
                          <a:latin typeface="Calibri"/>
                          <a:cs typeface="Calibri"/>
                        </a:rPr>
                        <a:t>Inspeções</a:t>
                      </a:r>
                      <a:r>
                        <a:rPr sz="12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do</a:t>
                      </a:r>
                      <a:r>
                        <a:rPr sz="12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Projeto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10" dirty="0">
                          <a:latin typeface="Calibri"/>
                          <a:cs typeface="Calibri"/>
                        </a:rPr>
                        <a:t>COVID</a:t>
                      </a:r>
                      <a:r>
                        <a:rPr sz="12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spc="-5" dirty="0">
                          <a:latin typeface="Calibri"/>
                          <a:cs typeface="Calibri"/>
                        </a:rPr>
                        <a:t>19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10489"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0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140335" algn="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10" dirty="0">
                          <a:latin typeface="Calibri"/>
                          <a:cs typeface="Calibri"/>
                        </a:rPr>
                        <a:t>1.543</a:t>
                      </a:r>
                      <a:endParaRPr sz="12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  <a:tr h="499745">
                <a:tc gridSpan="3"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Fonte:</a:t>
                      </a:r>
                      <a:r>
                        <a:rPr sz="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DPSV/VISA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9525" marR="69215">
                        <a:lnSpc>
                          <a:spcPct val="100000"/>
                        </a:lnSpc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Obs.: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Todos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os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treinamentos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foram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cancelados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partir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09/03/2020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devido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à</a:t>
                      </a:r>
                      <a:r>
                        <a:rPr sz="8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pandemia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Covid-19</a:t>
                      </a:r>
                      <a:r>
                        <a:rPr sz="800" spc="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acordo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com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o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Decreto</a:t>
                      </a:r>
                      <a:r>
                        <a:rPr sz="8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Municipal</a:t>
                      </a:r>
                      <a:r>
                        <a:rPr sz="800" spc="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nº </a:t>
                      </a:r>
                      <a:r>
                        <a:rPr sz="8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21114</a:t>
                      </a:r>
                      <a:r>
                        <a:rPr sz="8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22/03/2020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9525">
                        <a:lnSpc>
                          <a:spcPts val="900"/>
                        </a:lnSpc>
                        <a:spcBef>
                          <a:spcPts val="5"/>
                        </a:spcBef>
                      </a:pPr>
                      <a:r>
                        <a:rPr sz="800" spc="-5" dirty="0">
                          <a:latin typeface="Calibri"/>
                          <a:cs typeface="Calibri"/>
                        </a:rPr>
                        <a:t>Obs: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as ações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relacionadas</a:t>
                      </a:r>
                      <a:r>
                        <a:rPr sz="8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aos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estabelecimentos</a:t>
                      </a:r>
                      <a:r>
                        <a:rPr sz="800" spc="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“livres</a:t>
                      </a:r>
                      <a:r>
                        <a:rPr sz="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tabaco”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estavam</a:t>
                      </a:r>
                      <a:r>
                        <a:rPr sz="8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5" dirty="0">
                          <a:latin typeface="Calibri"/>
                          <a:cs typeface="Calibri"/>
                        </a:rPr>
                        <a:t>suspensas até</a:t>
                      </a:r>
                      <a:r>
                        <a:rPr sz="8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800" spc="-10" dirty="0">
                          <a:latin typeface="Calibri"/>
                          <a:cs typeface="Calibri"/>
                        </a:rPr>
                        <a:t>set/2020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6350" marB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8" name="object 18"/>
          <p:cNvSpPr/>
          <p:nvPr/>
        </p:nvSpPr>
        <p:spPr>
          <a:xfrm>
            <a:off x="5981572" y="4223384"/>
            <a:ext cx="1584960" cy="0"/>
          </a:xfrm>
          <a:custGeom>
            <a:avLst/>
            <a:gdLst/>
            <a:ahLst/>
            <a:cxnLst/>
            <a:rect l="l" t="t" r="r" b="b"/>
            <a:pathLst>
              <a:path w="1584960">
                <a:moveTo>
                  <a:pt x="0" y="0"/>
                </a:moveTo>
                <a:lnTo>
                  <a:pt x="158445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6224375" y="410835"/>
            <a:ext cx="2618104" cy="588931"/>
            <a:chOff x="4488179" y="500380"/>
            <a:chExt cx="2398395" cy="607695"/>
          </a:xfrm>
        </p:grpSpPr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488179" y="510540"/>
              <a:ext cx="2398268" cy="526288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08219" y="500380"/>
              <a:ext cx="1753107" cy="607568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573269" y="575310"/>
              <a:ext cx="2232660" cy="360680"/>
            </a:xfrm>
            <a:custGeom>
              <a:avLst/>
              <a:gdLst/>
              <a:ahLst/>
              <a:cxnLst/>
              <a:rect l="l" t="t" r="r" b="b"/>
              <a:pathLst>
                <a:path w="2232659" h="360680">
                  <a:moveTo>
                    <a:pt x="2172588" y="0"/>
                  </a:moveTo>
                  <a:lnTo>
                    <a:pt x="60070" y="0"/>
                  </a:lnTo>
                  <a:lnTo>
                    <a:pt x="36701" y="4724"/>
                  </a:lnTo>
                  <a:lnTo>
                    <a:pt x="17605" y="17605"/>
                  </a:lnTo>
                  <a:lnTo>
                    <a:pt x="4724" y="36701"/>
                  </a:lnTo>
                  <a:lnTo>
                    <a:pt x="0" y="60070"/>
                  </a:lnTo>
                  <a:lnTo>
                    <a:pt x="0" y="300609"/>
                  </a:lnTo>
                  <a:lnTo>
                    <a:pt x="4724" y="323978"/>
                  </a:lnTo>
                  <a:lnTo>
                    <a:pt x="17605" y="343074"/>
                  </a:lnTo>
                  <a:lnTo>
                    <a:pt x="36701" y="355955"/>
                  </a:lnTo>
                  <a:lnTo>
                    <a:pt x="60070" y="360679"/>
                  </a:lnTo>
                  <a:lnTo>
                    <a:pt x="2172588" y="360679"/>
                  </a:lnTo>
                  <a:lnTo>
                    <a:pt x="2195958" y="355955"/>
                  </a:lnTo>
                  <a:lnTo>
                    <a:pt x="2215054" y="343074"/>
                  </a:lnTo>
                  <a:lnTo>
                    <a:pt x="2227935" y="323978"/>
                  </a:lnTo>
                  <a:lnTo>
                    <a:pt x="2232659" y="300609"/>
                  </a:lnTo>
                  <a:lnTo>
                    <a:pt x="2232659" y="60070"/>
                  </a:lnTo>
                  <a:lnTo>
                    <a:pt x="2227935" y="36701"/>
                  </a:lnTo>
                  <a:lnTo>
                    <a:pt x="2215054" y="17605"/>
                  </a:lnTo>
                  <a:lnTo>
                    <a:pt x="2195958" y="4724"/>
                  </a:lnTo>
                  <a:lnTo>
                    <a:pt x="2172588" y="0"/>
                  </a:lnTo>
                  <a:close/>
                </a:path>
              </a:pathLst>
            </a:custGeom>
            <a:solidFill>
              <a:srgbClr val="FDDEC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573269" y="575310"/>
              <a:ext cx="2232660" cy="360680"/>
            </a:xfrm>
            <a:custGeom>
              <a:avLst/>
              <a:gdLst/>
              <a:ahLst/>
              <a:cxnLst/>
              <a:rect l="l" t="t" r="r" b="b"/>
              <a:pathLst>
                <a:path w="2232659" h="360680">
                  <a:moveTo>
                    <a:pt x="0" y="60070"/>
                  </a:moveTo>
                  <a:lnTo>
                    <a:pt x="4724" y="36701"/>
                  </a:lnTo>
                  <a:lnTo>
                    <a:pt x="17605" y="17605"/>
                  </a:lnTo>
                  <a:lnTo>
                    <a:pt x="36701" y="4724"/>
                  </a:lnTo>
                  <a:lnTo>
                    <a:pt x="60070" y="0"/>
                  </a:lnTo>
                  <a:lnTo>
                    <a:pt x="2172588" y="0"/>
                  </a:lnTo>
                  <a:lnTo>
                    <a:pt x="2195958" y="4724"/>
                  </a:lnTo>
                  <a:lnTo>
                    <a:pt x="2215054" y="17605"/>
                  </a:lnTo>
                  <a:lnTo>
                    <a:pt x="2227935" y="36701"/>
                  </a:lnTo>
                  <a:lnTo>
                    <a:pt x="2232659" y="60070"/>
                  </a:lnTo>
                  <a:lnTo>
                    <a:pt x="2232659" y="300609"/>
                  </a:lnTo>
                  <a:lnTo>
                    <a:pt x="2227935" y="323978"/>
                  </a:lnTo>
                  <a:lnTo>
                    <a:pt x="2215054" y="343074"/>
                  </a:lnTo>
                  <a:lnTo>
                    <a:pt x="2195958" y="355955"/>
                  </a:lnTo>
                  <a:lnTo>
                    <a:pt x="2172588" y="360679"/>
                  </a:lnTo>
                  <a:lnTo>
                    <a:pt x="60070" y="360679"/>
                  </a:lnTo>
                  <a:lnTo>
                    <a:pt x="36701" y="355955"/>
                  </a:lnTo>
                  <a:lnTo>
                    <a:pt x="17605" y="343074"/>
                  </a:lnTo>
                  <a:lnTo>
                    <a:pt x="4724" y="323978"/>
                  </a:lnTo>
                  <a:lnTo>
                    <a:pt x="0" y="300609"/>
                  </a:lnTo>
                  <a:lnTo>
                    <a:pt x="0" y="6007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6524625" y="588645"/>
            <a:ext cx="155638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b="1" spc="-10" dirty="0">
                <a:latin typeface="Calibri"/>
                <a:cs typeface="Calibri"/>
              </a:rPr>
              <a:t>ARBOVIROSES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298594" y="4136680"/>
            <a:ext cx="1851025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800" spc="-10" dirty="0">
                <a:latin typeface="Arial"/>
                <a:cs typeface="Arial"/>
              </a:rPr>
              <a:t>Fonte:</a:t>
            </a:r>
            <a:r>
              <a:rPr sz="800" spc="60" dirty="0">
                <a:latin typeface="Arial"/>
                <a:cs typeface="Arial"/>
              </a:rPr>
              <a:t> </a:t>
            </a:r>
            <a:r>
              <a:rPr sz="800" dirty="0">
                <a:latin typeface="Arial"/>
                <a:cs typeface="Arial"/>
              </a:rPr>
              <a:t>DPSV/CCZ</a:t>
            </a:r>
            <a:r>
              <a:rPr sz="800" spc="409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*Dados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preliminares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647793" y="4337176"/>
            <a:ext cx="2880360" cy="2379980"/>
          </a:xfrm>
          <a:custGeom>
            <a:avLst/>
            <a:gdLst/>
            <a:ahLst/>
            <a:cxnLst/>
            <a:rect l="l" t="t" r="r" b="b"/>
            <a:pathLst>
              <a:path w="2880359" h="2379979">
                <a:moveTo>
                  <a:pt x="0" y="396621"/>
                </a:moveTo>
                <a:lnTo>
                  <a:pt x="2667" y="350361"/>
                </a:lnTo>
                <a:lnTo>
                  <a:pt x="10473" y="305670"/>
                </a:lnTo>
                <a:lnTo>
                  <a:pt x="23119" y="262846"/>
                </a:lnTo>
                <a:lnTo>
                  <a:pt x="40308" y="222185"/>
                </a:lnTo>
                <a:lnTo>
                  <a:pt x="61742" y="183985"/>
                </a:lnTo>
                <a:lnTo>
                  <a:pt x="87124" y="148543"/>
                </a:lnTo>
                <a:lnTo>
                  <a:pt x="116157" y="116157"/>
                </a:lnTo>
                <a:lnTo>
                  <a:pt x="148543" y="87124"/>
                </a:lnTo>
                <a:lnTo>
                  <a:pt x="183985" y="61742"/>
                </a:lnTo>
                <a:lnTo>
                  <a:pt x="222185" y="40308"/>
                </a:lnTo>
                <a:lnTo>
                  <a:pt x="262846" y="23119"/>
                </a:lnTo>
                <a:lnTo>
                  <a:pt x="305670" y="10473"/>
                </a:lnTo>
                <a:lnTo>
                  <a:pt x="350361" y="2667"/>
                </a:lnTo>
                <a:lnTo>
                  <a:pt x="396620" y="0"/>
                </a:lnTo>
                <a:lnTo>
                  <a:pt x="2483739" y="0"/>
                </a:lnTo>
                <a:lnTo>
                  <a:pt x="2529998" y="2667"/>
                </a:lnTo>
                <a:lnTo>
                  <a:pt x="2574689" y="10473"/>
                </a:lnTo>
                <a:lnTo>
                  <a:pt x="2617513" y="23119"/>
                </a:lnTo>
                <a:lnTo>
                  <a:pt x="2658174" y="40308"/>
                </a:lnTo>
                <a:lnTo>
                  <a:pt x="2696374" y="61742"/>
                </a:lnTo>
                <a:lnTo>
                  <a:pt x="2731816" y="87124"/>
                </a:lnTo>
                <a:lnTo>
                  <a:pt x="2764202" y="116157"/>
                </a:lnTo>
                <a:lnTo>
                  <a:pt x="2793235" y="148543"/>
                </a:lnTo>
                <a:lnTo>
                  <a:pt x="2818617" y="183985"/>
                </a:lnTo>
                <a:lnTo>
                  <a:pt x="2840051" y="222185"/>
                </a:lnTo>
                <a:lnTo>
                  <a:pt x="2857240" y="262846"/>
                </a:lnTo>
                <a:lnTo>
                  <a:pt x="2869886" y="305670"/>
                </a:lnTo>
                <a:lnTo>
                  <a:pt x="2877692" y="350361"/>
                </a:lnTo>
                <a:lnTo>
                  <a:pt x="2880360" y="396621"/>
                </a:lnTo>
                <a:lnTo>
                  <a:pt x="2880360" y="1983308"/>
                </a:lnTo>
                <a:lnTo>
                  <a:pt x="2877692" y="2029568"/>
                </a:lnTo>
                <a:lnTo>
                  <a:pt x="2869886" y="2074261"/>
                </a:lnTo>
                <a:lnTo>
                  <a:pt x="2857240" y="2117088"/>
                </a:lnTo>
                <a:lnTo>
                  <a:pt x="2840051" y="2157754"/>
                </a:lnTo>
                <a:lnTo>
                  <a:pt x="2818617" y="2195958"/>
                </a:lnTo>
                <a:lnTo>
                  <a:pt x="2793235" y="2231405"/>
                </a:lnTo>
                <a:lnTo>
                  <a:pt x="2764202" y="2263797"/>
                </a:lnTo>
                <a:lnTo>
                  <a:pt x="2731816" y="2292835"/>
                </a:lnTo>
                <a:lnTo>
                  <a:pt x="2696374" y="2318222"/>
                </a:lnTo>
                <a:lnTo>
                  <a:pt x="2658174" y="2339661"/>
                </a:lnTo>
                <a:lnTo>
                  <a:pt x="2617513" y="2356854"/>
                </a:lnTo>
                <a:lnTo>
                  <a:pt x="2574689" y="2369503"/>
                </a:lnTo>
                <a:lnTo>
                  <a:pt x="2529998" y="2377311"/>
                </a:lnTo>
                <a:lnTo>
                  <a:pt x="2483739" y="2379980"/>
                </a:lnTo>
                <a:lnTo>
                  <a:pt x="396620" y="2379980"/>
                </a:lnTo>
                <a:lnTo>
                  <a:pt x="350361" y="2377311"/>
                </a:lnTo>
                <a:lnTo>
                  <a:pt x="305670" y="2369503"/>
                </a:lnTo>
                <a:lnTo>
                  <a:pt x="262846" y="2356854"/>
                </a:lnTo>
                <a:lnTo>
                  <a:pt x="222185" y="2339661"/>
                </a:lnTo>
                <a:lnTo>
                  <a:pt x="183985" y="2318222"/>
                </a:lnTo>
                <a:lnTo>
                  <a:pt x="148543" y="2292835"/>
                </a:lnTo>
                <a:lnTo>
                  <a:pt x="116157" y="2263797"/>
                </a:lnTo>
                <a:lnTo>
                  <a:pt x="87124" y="2231405"/>
                </a:lnTo>
                <a:lnTo>
                  <a:pt x="61742" y="2195958"/>
                </a:lnTo>
                <a:lnTo>
                  <a:pt x="40308" y="2157754"/>
                </a:lnTo>
                <a:lnTo>
                  <a:pt x="23119" y="2117088"/>
                </a:lnTo>
                <a:lnTo>
                  <a:pt x="10473" y="2074261"/>
                </a:lnTo>
                <a:lnTo>
                  <a:pt x="2667" y="2029568"/>
                </a:lnTo>
                <a:lnTo>
                  <a:pt x="0" y="1983308"/>
                </a:lnTo>
                <a:lnTo>
                  <a:pt x="0" y="396621"/>
                </a:lnTo>
                <a:close/>
              </a:path>
            </a:pathLst>
          </a:custGeom>
          <a:ln w="19050">
            <a:solidFill>
              <a:srgbClr val="41709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7841468" y="4511635"/>
            <a:ext cx="2493010" cy="194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sz="1400" b="1" spc="-20" dirty="0">
                <a:solidFill>
                  <a:srgbClr val="006FC0"/>
                </a:solidFill>
                <a:latin typeface="Calibri"/>
                <a:cs typeface="Calibri"/>
              </a:rPr>
              <a:t>AÇÕES</a:t>
            </a:r>
            <a:endParaRPr sz="1400" dirty="0">
              <a:latin typeface="Calibri"/>
              <a:cs typeface="Calibri"/>
            </a:endParaRPr>
          </a:p>
          <a:p>
            <a:pPr>
              <a:spcBef>
                <a:spcPts val="35"/>
              </a:spcBef>
            </a:pPr>
            <a:endParaRPr sz="1350" dirty="0">
              <a:latin typeface="Calibri"/>
              <a:cs typeface="Calibri"/>
            </a:endParaRPr>
          </a:p>
          <a:p>
            <a:pPr marL="185420" marR="6350" indent="-172720" algn="just">
              <a:buFont typeface="Wingdings"/>
              <a:buChar char=""/>
              <a:tabLst>
                <a:tab pos="185420" algn="l"/>
              </a:tabLst>
            </a:pPr>
            <a:r>
              <a:rPr sz="1400" b="1" spc="-10" dirty="0">
                <a:latin typeface="Calibri"/>
                <a:cs typeface="Calibri"/>
              </a:rPr>
              <a:t>Atualização do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Plano 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de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Ação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 Municipal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de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Controle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5" dirty="0">
                <a:solidFill>
                  <a:srgbClr val="FF0000"/>
                </a:solidFill>
                <a:latin typeface="Calibri"/>
                <a:cs typeface="Calibri"/>
              </a:rPr>
              <a:t>da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Dengue;</a:t>
            </a:r>
            <a:endParaRPr sz="1400" dirty="0">
              <a:latin typeface="Calibri"/>
              <a:cs typeface="Calibri"/>
            </a:endParaRPr>
          </a:p>
          <a:p>
            <a:pPr>
              <a:spcBef>
                <a:spcPts val="35"/>
              </a:spcBef>
              <a:buFont typeface="Wingdings"/>
              <a:buChar char=""/>
            </a:pPr>
            <a:endParaRPr sz="1350" dirty="0">
              <a:latin typeface="Calibri"/>
              <a:cs typeface="Calibri"/>
            </a:endParaRPr>
          </a:p>
          <a:p>
            <a:pPr marL="185420" marR="5080" indent="-172720" algn="just">
              <a:buFont typeface="Wingdings"/>
              <a:buChar char=""/>
              <a:tabLst>
                <a:tab pos="185420" algn="l"/>
              </a:tabLst>
            </a:pPr>
            <a:r>
              <a:rPr sz="1400" b="1" spc="-5" dirty="0">
                <a:latin typeface="Calibri"/>
                <a:cs typeface="Calibri"/>
              </a:rPr>
              <a:t>Criação</a:t>
            </a:r>
            <a:r>
              <a:rPr sz="1400" b="1" dirty="0">
                <a:latin typeface="Calibri"/>
                <a:cs typeface="Calibri"/>
              </a:rPr>
              <a:t> de</a:t>
            </a:r>
            <a:r>
              <a:rPr sz="1400" b="1" spc="5" dirty="0"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Plano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de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Ação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 Municipal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de</a:t>
            </a:r>
            <a:r>
              <a:rPr sz="14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Calibri"/>
                <a:cs typeface="Calibri"/>
              </a:rPr>
              <a:t>Manejo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 e </a:t>
            </a:r>
            <a:r>
              <a:rPr sz="1400" b="1" spc="-3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Controle</a:t>
            </a:r>
            <a:r>
              <a:rPr sz="1400" b="1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de</a:t>
            </a:r>
            <a:r>
              <a:rPr sz="1400" b="1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400" b="1" dirty="0">
                <a:solidFill>
                  <a:srgbClr val="FF0000"/>
                </a:solidFill>
                <a:latin typeface="Calibri"/>
                <a:cs typeface="Calibri"/>
              </a:rPr>
              <a:t>Escorpião.</a:t>
            </a:r>
            <a:endParaRPr sz="1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8805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492</Words>
  <Application>Microsoft Office PowerPoint</Application>
  <PresentationFormat>Widescreen</PresentationFormat>
  <Paragraphs>153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Trebuchet MS</vt:lpstr>
      <vt:lpstr>Wingdings</vt:lpstr>
      <vt:lpstr>Tema do Office</vt:lpstr>
      <vt:lpstr>Relatório Detalhado - 3º Quadrimestre 2021</vt:lpstr>
      <vt:lpstr>Relatório Detalhado - 3º Quadrimestre 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Ronaldo Novaes de Sousa</dc:creator>
  <cp:lastModifiedBy>Cristiane Marcusso</cp:lastModifiedBy>
  <cp:revision>2</cp:revision>
  <dcterms:created xsi:type="dcterms:W3CDTF">2021-12-26T20:40:33Z</dcterms:created>
  <dcterms:modified xsi:type="dcterms:W3CDTF">2022-02-11T15:36:03Z</dcterms:modified>
</cp:coreProperties>
</file>