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13017"/>
            <a:ext cx="8986520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0860" y="0"/>
            <a:ext cx="990600" cy="109473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999730" y="19050"/>
            <a:ext cx="1130300" cy="1165860"/>
          </a:xfrm>
          <a:custGeom>
            <a:avLst/>
            <a:gdLst/>
            <a:ahLst/>
            <a:cxnLst/>
            <a:rect l="l" t="t" r="r" b="b"/>
            <a:pathLst>
              <a:path w="1130300" h="1165860">
                <a:moveTo>
                  <a:pt x="1130300" y="0"/>
                </a:moveTo>
                <a:lnTo>
                  <a:pt x="0" y="0"/>
                </a:lnTo>
                <a:lnTo>
                  <a:pt x="0" y="1165860"/>
                </a:lnTo>
                <a:lnTo>
                  <a:pt x="1130300" y="1165860"/>
                </a:lnTo>
                <a:lnTo>
                  <a:pt x="1130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99730" y="19050"/>
            <a:ext cx="1130300" cy="1165860"/>
          </a:xfrm>
          <a:custGeom>
            <a:avLst/>
            <a:gdLst/>
            <a:ahLst/>
            <a:cxnLst/>
            <a:rect l="l" t="t" r="r" b="b"/>
            <a:pathLst>
              <a:path w="1130300" h="1165860">
                <a:moveTo>
                  <a:pt x="0" y="1165860"/>
                </a:moveTo>
                <a:lnTo>
                  <a:pt x="1130300" y="1165860"/>
                </a:lnTo>
                <a:lnTo>
                  <a:pt x="1130300" y="0"/>
                </a:lnTo>
                <a:lnTo>
                  <a:pt x="0" y="0"/>
                </a:lnTo>
                <a:lnTo>
                  <a:pt x="0" y="11658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1119" y="5382259"/>
            <a:ext cx="8966200" cy="894080"/>
          </a:xfrm>
          <a:custGeom>
            <a:avLst/>
            <a:gdLst/>
            <a:ahLst/>
            <a:cxnLst/>
            <a:rect l="l" t="t" r="r" b="b"/>
            <a:pathLst>
              <a:path w="8966200" h="894079">
                <a:moveTo>
                  <a:pt x="8966200" y="0"/>
                </a:moveTo>
                <a:lnTo>
                  <a:pt x="0" y="0"/>
                </a:lnTo>
                <a:lnTo>
                  <a:pt x="0" y="894079"/>
                </a:lnTo>
                <a:lnTo>
                  <a:pt x="8966200" y="894079"/>
                </a:lnTo>
                <a:lnTo>
                  <a:pt x="896620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0860" y="0"/>
            <a:ext cx="990600" cy="1094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9842"/>
            <a:ext cx="6393180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112" y="1697101"/>
            <a:ext cx="8363584" cy="4594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aude@saobernardo.sp.gov.br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n.com/tv/CODmohdJWKA/?igshid=4e25mwuw039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719" y="3298517"/>
            <a:ext cx="6129020" cy="2925445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2233295">
              <a:lnSpc>
                <a:spcPct val="100000"/>
              </a:lnSpc>
              <a:spcBef>
                <a:spcPts val="1995"/>
              </a:spcBef>
            </a:pPr>
            <a:r>
              <a:rPr sz="2800" b="1" spc="-30" dirty="0">
                <a:solidFill>
                  <a:srgbClr val="585858"/>
                </a:solidFill>
                <a:latin typeface="Calibri"/>
                <a:cs typeface="Calibri"/>
              </a:rPr>
              <a:t>SECRETARIA</a:t>
            </a:r>
            <a:r>
              <a:rPr sz="2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8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585858"/>
                </a:solidFill>
                <a:latin typeface="Calibri"/>
                <a:cs typeface="Calibri"/>
              </a:rPr>
              <a:t>SAÚDE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1360"/>
              </a:spcBef>
            </a:pPr>
            <a:r>
              <a:rPr sz="2000" b="1" spc="-80" dirty="0">
                <a:latin typeface="Trebuchet MS"/>
                <a:cs typeface="Trebuchet MS"/>
              </a:rPr>
              <a:t>RELATÓRIO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spc="-80" dirty="0">
                <a:latin typeface="Trebuchet MS"/>
                <a:cs typeface="Trebuchet MS"/>
              </a:rPr>
              <a:t>DETALHADO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20" dirty="0">
                <a:latin typeface="Trebuchet MS"/>
                <a:cs typeface="Trebuchet MS"/>
              </a:rPr>
              <a:t>DO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QUADRIMESTRE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ANTERIOR</a:t>
            </a:r>
            <a:endParaRPr sz="2000">
              <a:latin typeface="Trebuchet MS"/>
              <a:cs typeface="Trebuchet MS"/>
            </a:endParaRPr>
          </a:p>
          <a:p>
            <a:pPr marL="12700" marR="2453005">
              <a:lnSpc>
                <a:spcPts val="2160"/>
              </a:lnSpc>
              <a:spcBef>
                <a:spcPts val="150"/>
              </a:spcBef>
            </a:pPr>
            <a:r>
              <a:rPr sz="2000" b="1" spc="-5" dirty="0">
                <a:latin typeface="Trebuchet MS"/>
                <a:cs typeface="Trebuchet MS"/>
              </a:rPr>
              <a:t>CONS</a:t>
            </a:r>
            <a:r>
              <a:rPr sz="2000" b="1" spc="-220" dirty="0">
                <a:latin typeface="Trebuchet MS"/>
                <a:cs typeface="Trebuchet MS"/>
              </a:rPr>
              <a:t>E</a:t>
            </a:r>
            <a:r>
              <a:rPr sz="2000" b="1" spc="-210" dirty="0">
                <a:latin typeface="Trebuchet MS"/>
                <a:cs typeface="Trebuchet MS"/>
              </a:rPr>
              <a:t>L</a:t>
            </a:r>
            <a:r>
              <a:rPr sz="2000" b="1" spc="-110" dirty="0">
                <a:latin typeface="Trebuchet MS"/>
                <a:cs typeface="Trebuchet MS"/>
              </a:rPr>
              <a:t>H</a:t>
            </a:r>
            <a:r>
              <a:rPr sz="2000" b="1" spc="70" dirty="0">
                <a:latin typeface="Trebuchet MS"/>
                <a:cs typeface="Trebuchet MS"/>
              </a:rPr>
              <a:t>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</a:t>
            </a:r>
            <a:r>
              <a:rPr sz="2000" b="1" spc="-15" dirty="0">
                <a:latin typeface="Trebuchet MS"/>
                <a:cs typeface="Trebuchet MS"/>
              </a:rPr>
              <a:t>U</a:t>
            </a:r>
            <a:r>
              <a:rPr sz="2000" b="1" spc="-25" dirty="0">
                <a:latin typeface="Trebuchet MS"/>
                <a:cs typeface="Trebuchet MS"/>
              </a:rPr>
              <a:t>NICI</a:t>
            </a:r>
            <a:r>
              <a:rPr sz="2000" b="1" spc="-260" dirty="0">
                <a:latin typeface="Trebuchet MS"/>
                <a:cs typeface="Trebuchet MS"/>
              </a:rPr>
              <a:t>P</a:t>
            </a:r>
            <a:r>
              <a:rPr sz="2000" b="1" spc="-75" dirty="0">
                <a:latin typeface="Trebuchet MS"/>
                <a:cs typeface="Trebuchet MS"/>
              </a:rPr>
              <a:t>AL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D</a:t>
            </a:r>
            <a:r>
              <a:rPr sz="2000" b="1" spc="-180" dirty="0">
                <a:latin typeface="Trebuchet MS"/>
                <a:cs typeface="Trebuchet MS"/>
              </a:rPr>
              <a:t>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S</a:t>
            </a:r>
            <a:r>
              <a:rPr sz="2000" b="1" spc="10" dirty="0">
                <a:latin typeface="Trebuchet MS"/>
                <a:cs typeface="Trebuchet MS"/>
              </a:rPr>
              <a:t>A</a:t>
            </a:r>
            <a:r>
              <a:rPr sz="2000" b="1" dirty="0">
                <a:latin typeface="Trebuchet MS"/>
                <a:cs typeface="Trebuchet MS"/>
              </a:rPr>
              <a:t>Ú</a:t>
            </a:r>
            <a:r>
              <a:rPr sz="2000" b="1" spc="-30" dirty="0">
                <a:latin typeface="Trebuchet MS"/>
                <a:cs typeface="Trebuchet MS"/>
              </a:rPr>
              <a:t>D</a:t>
            </a:r>
            <a:r>
              <a:rPr sz="2000" b="1" spc="-125" dirty="0">
                <a:latin typeface="Trebuchet MS"/>
                <a:cs typeface="Trebuchet MS"/>
              </a:rPr>
              <a:t>E  </a:t>
            </a:r>
            <a:r>
              <a:rPr sz="2000" b="1" spc="-145" dirty="0">
                <a:latin typeface="Trebuchet MS"/>
                <a:cs typeface="Trebuchet MS"/>
              </a:rPr>
              <a:t>1º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Q</a:t>
            </a:r>
            <a:r>
              <a:rPr sz="2000" b="1" spc="-70" dirty="0">
                <a:latin typeface="Trebuchet MS"/>
                <a:cs typeface="Trebuchet MS"/>
              </a:rPr>
              <a:t>U</a:t>
            </a:r>
            <a:r>
              <a:rPr sz="2000" b="1" spc="45" dirty="0">
                <a:latin typeface="Trebuchet MS"/>
                <a:cs typeface="Trebuchet MS"/>
              </a:rPr>
              <a:t>A</a:t>
            </a:r>
            <a:r>
              <a:rPr sz="2000" b="1" spc="35" dirty="0">
                <a:latin typeface="Trebuchet MS"/>
                <a:cs typeface="Trebuchet MS"/>
              </a:rPr>
              <a:t>D</a:t>
            </a:r>
            <a:r>
              <a:rPr sz="2000" b="1" dirty="0">
                <a:latin typeface="Trebuchet MS"/>
                <a:cs typeface="Trebuchet MS"/>
              </a:rPr>
              <a:t>RI</a:t>
            </a:r>
            <a:r>
              <a:rPr sz="2000" b="1" spc="-10" dirty="0">
                <a:latin typeface="Trebuchet MS"/>
                <a:cs typeface="Trebuchet MS"/>
              </a:rPr>
              <a:t>M</a:t>
            </a:r>
            <a:r>
              <a:rPr sz="2000" b="1" spc="-135" dirty="0">
                <a:latin typeface="Trebuchet MS"/>
                <a:cs typeface="Trebuchet MS"/>
              </a:rPr>
              <a:t>E</a:t>
            </a:r>
            <a:r>
              <a:rPr sz="2000" b="1" spc="-114" dirty="0">
                <a:latin typeface="Trebuchet MS"/>
                <a:cs typeface="Trebuchet MS"/>
              </a:rPr>
              <a:t>S</a:t>
            </a:r>
            <a:r>
              <a:rPr sz="2000" b="1" spc="-170" dirty="0">
                <a:latin typeface="Trebuchet MS"/>
                <a:cs typeface="Trebuchet MS"/>
              </a:rPr>
              <a:t>TRE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2021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rebuchet MS"/>
              <a:cs typeface="Trebuchet MS"/>
            </a:endParaRPr>
          </a:p>
          <a:p>
            <a:pPr marL="1741170">
              <a:lnSpc>
                <a:spcPct val="100000"/>
              </a:lnSpc>
            </a:pPr>
            <a:r>
              <a:rPr sz="1700" b="1" spc="-45" dirty="0">
                <a:latin typeface="Trebuchet MS"/>
                <a:cs typeface="Trebuchet MS"/>
              </a:rPr>
              <a:t>R</a:t>
            </a:r>
            <a:r>
              <a:rPr sz="1700" b="1" spc="-155" dirty="0">
                <a:latin typeface="Trebuchet MS"/>
                <a:cs typeface="Trebuchet MS"/>
              </a:rPr>
              <a:t>E</a:t>
            </a:r>
            <a:r>
              <a:rPr sz="1700" b="1" spc="-20" dirty="0">
                <a:latin typeface="Trebuchet MS"/>
                <a:cs typeface="Trebuchet MS"/>
              </a:rPr>
              <a:t>U</a:t>
            </a:r>
            <a:r>
              <a:rPr sz="1700" b="1" spc="-30" dirty="0">
                <a:latin typeface="Trebuchet MS"/>
                <a:cs typeface="Trebuchet MS"/>
              </a:rPr>
              <a:t>N</a:t>
            </a:r>
            <a:r>
              <a:rPr sz="1700" b="1" spc="15" dirty="0">
                <a:latin typeface="Trebuchet MS"/>
                <a:cs typeface="Trebuchet MS"/>
              </a:rPr>
              <a:t>I</a:t>
            </a:r>
            <a:r>
              <a:rPr sz="1700" b="1" spc="25" dirty="0">
                <a:latin typeface="Trebuchet MS"/>
                <a:cs typeface="Trebuchet MS"/>
              </a:rPr>
              <a:t>Ã</a:t>
            </a:r>
            <a:r>
              <a:rPr sz="1700" b="1" spc="60" dirty="0">
                <a:latin typeface="Trebuchet MS"/>
                <a:cs typeface="Trebuchet MS"/>
              </a:rPr>
              <a:t>O</a:t>
            </a:r>
            <a:r>
              <a:rPr sz="1700" b="1" spc="-55" dirty="0">
                <a:latin typeface="Trebuchet MS"/>
                <a:cs typeface="Trebuchet MS"/>
              </a:rPr>
              <a:t> </a:t>
            </a:r>
            <a:r>
              <a:rPr sz="1700" b="1" spc="20" dirty="0">
                <a:latin typeface="Trebuchet MS"/>
                <a:cs typeface="Trebuchet MS"/>
              </a:rPr>
              <a:t>DO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45" dirty="0">
                <a:latin typeface="Trebuchet MS"/>
                <a:cs typeface="Trebuchet MS"/>
              </a:rPr>
              <a:t>C</a:t>
            </a:r>
            <a:r>
              <a:rPr sz="1700" b="1" spc="65" dirty="0">
                <a:latin typeface="Trebuchet MS"/>
                <a:cs typeface="Trebuchet MS"/>
              </a:rPr>
              <a:t>M</a:t>
            </a:r>
            <a:r>
              <a:rPr sz="1700" b="1" spc="-60" dirty="0">
                <a:latin typeface="Trebuchet MS"/>
                <a:cs typeface="Trebuchet MS"/>
              </a:rPr>
              <a:t>S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-155" dirty="0">
                <a:latin typeface="Trebuchet MS"/>
                <a:cs typeface="Trebuchet MS"/>
              </a:rPr>
              <a:t>E</a:t>
            </a:r>
            <a:r>
              <a:rPr sz="1700" b="1" spc="75" dirty="0">
                <a:latin typeface="Trebuchet MS"/>
                <a:cs typeface="Trebuchet MS"/>
              </a:rPr>
              <a:t>M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spc="-95" dirty="0">
                <a:latin typeface="Trebuchet MS"/>
                <a:cs typeface="Trebuchet MS"/>
              </a:rPr>
              <a:t>25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spc="-85" dirty="0">
                <a:latin typeface="Trebuchet MS"/>
                <a:cs typeface="Trebuchet MS"/>
              </a:rPr>
              <a:t>DE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65" dirty="0">
                <a:latin typeface="Trebuchet MS"/>
                <a:cs typeface="Trebuchet MS"/>
              </a:rPr>
              <a:t>M</a:t>
            </a:r>
            <a:r>
              <a:rPr sz="1700" b="1" spc="75" dirty="0">
                <a:latin typeface="Trebuchet MS"/>
                <a:cs typeface="Trebuchet MS"/>
              </a:rPr>
              <a:t>A</a:t>
            </a:r>
            <a:r>
              <a:rPr sz="1700" b="1" spc="15" dirty="0">
                <a:latin typeface="Trebuchet MS"/>
                <a:cs typeface="Trebuchet MS"/>
              </a:rPr>
              <a:t>IO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spc="-85" dirty="0">
                <a:latin typeface="Trebuchet MS"/>
                <a:cs typeface="Trebuchet MS"/>
              </a:rPr>
              <a:t>DE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95" dirty="0">
                <a:latin typeface="Trebuchet MS"/>
                <a:cs typeface="Trebuchet MS"/>
              </a:rPr>
              <a:t>2</a:t>
            </a:r>
            <a:r>
              <a:rPr sz="1700" b="1" spc="-100" dirty="0">
                <a:latin typeface="Trebuchet MS"/>
                <a:cs typeface="Trebuchet MS"/>
              </a:rPr>
              <a:t>0</a:t>
            </a:r>
            <a:r>
              <a:rPr sz="1700" b="1" spc="-95" dirty="0">
                <a:latin typeface="Trebuchet MS"/>
                <a:cs typeface="Trebuchet MS"/>
              </a:rPr>
              <a:t>21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637030">
              <a:lnSpc>
                <a:spcPct val="100000"/>
              </a:lnSpc>
              <a:spcBef>
                <a:spcPts val="5"/>
              </a:spcBef>
            </a:pPr>
            <a:r>
              <a:rPr sz="1700" b="1" spc="15" dirty="0">
                <a:latin typeface="Trebuchet MS"/>
                <a:cs typeface="Trebuchet MS"/>
              </a:rPr>
              <a:t>A</a:t>
            </a:r>
            <a:r>
              <a:rPr sz="1700" b="1" spc="-45" dirty="0">
                <a:latin typeface="Trebuchet MS"/>
                <a:cs typeface="Trebuchet MS"/>
              </a:rPr>
              <a:t>UDIÊ</a:t>
            </a:r>
            <a:r>
              <a:rPr sz="1700" b="1" spc="-70" dirty="0">
                <a:latin typeface="Trebuchet MS"/>
                <a:cs typeface="Trebuchet MS"/>
              </a:rPr>
              <a:t>N</a:t>
            </a:r>
            <a:r>
              <a:rPr sz="1700" b="1" spc="-45" dirty="0">
                <a:latin typeface="Trebuchet MS"/>
                <a:cs typeface="Trebuchet MS"/>
              </a:rPr>
              <a:t>C</a:t>
            </a:r>
            <a:r>
              <a:rPr sz="1700" b="1" spc="30" dirty="0">
                <a:latin typeface="Trebuchet MS"/>
                <a:cs typeface="Trebuchet MS"/>
              </a:rPr>
              <a:t>IA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80" dirty="0">
                <a:latin typeface="Trebuchet MS"/>
                <a:cs typeface="Trebuchet MS"/>
              </a:rPr>
              <a:t>P</a:t>
            </a:r>
            <a:r>
              <a:rPr sz="1700" b="1" spc="-95" dirty="0">
                <a:latin typeface="Trebuchet MS"/>
                <a:cs typeface="Trebuchet MS"/>
              </a:rPr>
              <a:t>Ú</a:t>
            </a:r>
            <a:r>
              <a:rPr sz="1700" b="1" spc="-170" dirty="0">
                <a:latin typeface="Trebuchet MS"/>
                <a:cs typeface="Trebuchet MS"/>
              </a:rPr>
              <a:t>BL</a:t>
            </a:r>
            <a:r>
              <a:rPr sz="1700" b="1" spc="5" dirty="0">
                <a:latin typeface="Trebuchet MS"/>
                <a:cs typeface="Trebuchet MS"/>
              </a:rPr>
              <a:t>ICA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spc="-35" dirty="0">
                <a:latin typeface="Trebuchet MS"/>
                <a:cs typeface="Trebuchet MS"/>
              </a:rPr>
              <a:t>EM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spc="-95" dirty="0">
                <a:latin typeface="Trebuchet MS"/>
                <a:cs typeface="Trebuchet MS"/>
              </a:rPr>
              <a:t>25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spc="-85" dirty="0">
                <a:latin typeface="Trebuchet MS"/>
                <a:cs typeface="Trebuchet MS"/>
              </a:rPr>
              <a:t>DE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70" dirty="0">
                <a:latin typeface="Trebuchet MS"/>
                <a:cs typeface="Trebuchet MS"/>
              </a:rPr>
              <a:t>M</a:t>
            </a:r>
            <a:r>
              <a:rPr sz="1700" b="1" spc="75" dirty="0">
                <a:latin typeface="Trebuchet MS"/>
                <a:cs typeface="Trebuchet MS"/>
              </a:rPr>
              <a:t>A</a:t>
            </a:r>
            <a:r>
              <a:rPr sz="1700" b="1" spc="15" dirty="0">
                <a:latin typeface="Trebuchet MS"/>
                <a:cs typeface="Trebuchet MS"/>
              </a:rPr>
              <a:t>IO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spc="-85" dirty="0">
                <a:latin typeface="Trebuchet MS"/>
                <a:cs typeface="Trebuchet MS"/>
              </a:rPr>
              <a:t>DE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95" dirty="0">
                <a:latin typeface="Trebuchet MS"/>
                <a:cs typeface="Trebuchet MS"/>
              </a:rPr>
              <a:t>2</a:t>
            </a:r>
            <a:r>
              <a:rPr sz="1700" b="1" spc="-105" dirty="0">
                <a:latin typeface="Trebuchet MS"/>
                <a:cs typeface="Trebuchet MS"/>
              </a:rPr>
              <a:t>0</a:t>
            </a:r>
            <a:r>
              <a:rPr sz="1700" b="1" spc="-95" dirty="0">
                <a:latin typeface="Trebuchet MS"/>
                <a:cs typeface="Trebuchet MS"/>
              </a:rPr>
              <a:t>21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37160"/>
            <a:ext cx="2519679" cy="3241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10540"/>
            <a:ext cx="6733540" cy="429259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50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"/>
              </a:spcBef>
            </a:pPr>
            <a:r>
              <a:rPr sz="2400" b="1" spc="-5" dirty="0">
                <a:latin typeface="Trebuchet MS"/>
                <a:cs typeface="Trebuchet MS"/>
              </a:rPr>
              <a:t>Execução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Orçamentária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1247" y="1215390"/>
            <a:ext cx="6958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QUADRO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4: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EXECUÇÃO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ORÇAMENTÁRIA </a:t>
            </a:r>
            <a:r>
              <a:rPr sz="1800" b="1" spc="-35" dirty="0">
                <a:latin typeface="Calibri"/>
                <a:cs typeface="Calibri"/>
              </a:rPr>
              <a:t>RELATIVA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1º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QUADRIMESTRE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39" y="98821"/>
            <a:ext cx="636778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3º </a:t>
            </a:r>
            <a:r>
              <a:rPr sz="2800" spc="-5" dirty="0">
                <a:latin typeface="Calibri"/>
                <a:cs typeface="Calibri"/>
              </a:rPr>
              <a:t>Quadrimestre </a:t>
            </a:r>
            <a:r>
              <a:rPr sz="2800" dirty="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33540" cy="5105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3350" y="1820545"/>
            <a:ext cx="379602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EXECUÇÃO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ORÇAMENTO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SECRETARIA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DE</a:t>
            </a:r>
            <a:r>
              <a:rPr sz="1100" b="1" spc="-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SAÚDE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71512" y="1999488"/>
          <a:ext cx="7835900" cy="1621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3064"/>
                <a:gridCol w="1492250"/>
                <a:gridCol w="1564005"/>
                <a:gridCol w="1564004"/>
                <a:gridCol w="1534159"/>
              </a:tblGrid>
              <a:tr h="537845">
                <a:tc>
                  <a:txBody>
                    <a:bodyPr/>
                    <a:lstStyle/>
                    <a:p>
                      <a:pPr marL="175260" marR="15240" indent="-1549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Execução</a:t>
                      </a:r>
                      <a:r>
                        <a:rPr sz="11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11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</a:t>
                      </a:r>
                      <a:r>
                        <a:rPr sz="11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</a:t>
                      </a:r>
                      <a:r>
                        <a:rPr sz="11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Receita</a:t>
                      </a:r>
                      <a:r>
                        <a:rPr sz="1100" b="1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acumulada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 o 1º 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139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Empenhado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acumulado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</a:t>
                      </a:r>
                      <a:r>
                        <a:rPr sz="11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10160" indent="-508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latin typeface="Verdana"/>
                          <a:cs typeface="Verdana"/>
                        </a:rPr>
                        <a:t>Liquidado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 acumulado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</a:t>
                      </a:r>
                      <a:r>
                        <a:rPr sz="11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10489" indent="45974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Pago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acumulado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 o </a:t>
                      </a:r>
                      <a:r>
                        <a:rPr sz="1100" b="1" spc="-3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1º</a:t>
                      </a:r>
                      <a:r>
                        <a:rPr sz="1100" b="1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412115" marR="323850" indent="-812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1100" b="1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Orçado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Atualizado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436.520.063,66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58775" marR="31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642.375.706,70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05130" marR="31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437.78.611,39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21945" marR="31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433.110.717,94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1.294.491.602,07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340360" marR="88265" indent="-2489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Percentual sobre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 </a:t>
                      </a:r>
                      <a:r>
                        <a:rPr sz="1100" b="1" spc="-3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11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orçado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31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3,72%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09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9,62%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09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3,82%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0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3,46%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339210" y="3915473"/>
            <a:ext cx="24657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EXECUÇÃO</a:t>
            </a:r>
            <a:r>
              <a:rPr sz="1100" b="1" spc="-6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ORÇAMENTO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IMASF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74687" y="4093971"/>
          <a:ext cx="7797800" cy="77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9889"/>
                <a:gridCol w="1495425"/>
                <a:gridCol w="1554480"/>
                <a:gridCol w="1554479"/>
                <a:gridCol w="1524634"/>
              </a:tblGrid>
              <a:tr h="596900">
                <a:tc>
                  <a:txBody>
                    <a:bodyPr/>
                    <a:lstStyle/>
                    <a:p>
                      <a:pPr marL="142875" marR="136525" indent="19812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Total orçado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atualizado</a:t>
                      </a:r>
                      <a:r>
                        <a:rPr sz="11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IMASF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30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ita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cumu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  até o 1º 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4445" indent="-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Empenhado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acumulado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</a:t>
                      </a:r>
                      <a:r>
                        <a:rPr sz="11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635" indent="-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spc="-10" dirty="0">
                          <a:latin typeface="Verdana"/>
                          <a:cs typeface="Verdana"/>
                        </a:rPr>
                        <a:t>Liquidado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 acumulado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</a:t>
                      </a:r>
                      <a:r>
                        <a:rPr sz="11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01600" indent="4597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Pago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acumulado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 o </a:t>
                      </a:r>
                      <a:r>
                        <a:rPr sz="1100" b="1" spc="-3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</a:t>
                      </a:r>
                      <a:r>
                        <a:rPr sz="11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28320">
                        <a:lnSpc>
                          <a:spcPts val="122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163.084.000,00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122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47.648.866,17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ts val="122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59.547.397,13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ts val="122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21.191.223,50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ts val="122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19.590.737,76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498089" y="5221287"/>
            <a:ext cx="4145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EXECUÇÃO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ORÇAMENTO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TOTAL</a:t>
            </a:r>
            <a:r>
              <a:rPr sz="1100" b="1" spc="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FUNÇÃO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10</a:t>
            </a:r>
            <a:r>
              <a:rPr sz="1100" b="1" spc="1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(SAÚDE)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74687" y="5399404"/>
          <a:ext cx="7826375" cy="77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9889"/>
                <a:gridCol w="1495425"/>
                <a:gridCol w="1564005"/>
                <a:gridCol w="1564004"/>
                <a:gridCol w="1534159"/>
              </a:tblGrid>
              <a:tr h="596900">
                <a:tc>
                  <a:txBody>
                    <a:bodyPr/>
                    <a:lstStyle/>
                    <a:p>
                      <a:pPr marL="440055" marR="240665" indent="-19558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100" b="1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otal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as 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função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30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Receita</a:t>
                      </a:r>
                      <a:r>
                        <a:rPr sz="11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acumulada </a:t>
                      </a:r>
                      <a:r>
                        <a:rPr sz="1100" b="1" spc="-3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 o 1º 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139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Empenhado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acumulado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</a:t>
                      </a:r>
                      <a:r>
                        <a:rPr sz="11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10160" indent="-508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b="1" spc="-10" dirty="0">
                          <a:latin typeface="Verdana"/>
                          <a:cs typeface="Verdana"/>
                        </a:rPr>
                        <a:t>Liquidado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 acumulado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</a:t>
                      </a:r>
                      <a:r>
                        <a:rPr sz="11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 </a:t>
                      </a:r>
                      <a:r>
                        <a:rPr sz="11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11125" indent="4597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b="1" spc="-5" dirty="0">
                          <a:latin typeface="Verdana"/>
                          <a:cs typeface="Verdana"/>
                        </a:rPr>
                        <a:t>Pago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acumulado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até o </a:t>
                      </a:r>
                      <a:r>
                        <a:rPr sz="1100" b="1" spc="-3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1º</a:t>
                      </a:r>
                      <a:r>
                        <a:rPr sz="11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388620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1.457.575.602,07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484.168.929,83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701.923.103,83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458.975.834,89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ts val="1220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452.701.455,70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10540"/>
            <a:ext cx="6733540" cy="40386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720"/>
              </a:lnSpc>
            </a:pPr>
            <a:r>
              <a:rPr sz="2400" b="1" spc="-5" dirty="0">
                <a:latin typeface="Trebuchet MS"/>
                <a:cs typeface="Trebuchet MS"/>
              </a:rPr>
              <a:t>Execução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Orçamentária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39" y="98821"/>
            <a:ext cx="636778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3º </a:t>
            </a:r>
            <a:r>
              <a:rPr sz="2800" spc="-5" dirty="0">
                <a:latin typeface="Calibri"/>
                <a:cs typeface="Calibri"/>
              </a:rPr>
              <a:t>Quadrimestre </a:t>
            </a:r>
            <a:r>
              <a:rPr sz="2800" dirty="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8554" y="1070990"/>
            <a:ext cx="5967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QUADRO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5: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EXECUÇÃO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ORÇAMENTÁRIA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TIPO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DESPESA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33540" cy="5105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9590" y="1566381"/>
          <a:ext cx="8056245" cy="774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9015"/>
                <a:gridCol w="1908810"/>
                <a:gridCol w="1338579"/>
                <a:gridCol w="1261109"/>
                <a:gridCol w="1269365"/>
              </a:tblGrid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ip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937894" marR="78740" indent="-137795">
                        <a:lnSpc>
                          <a:spcPct val="112599"/>
                        </a:lnSpc>
                        <a:spcBef>
                          <a:spcPts val="595"/>
                        </a:spcBef>
                      </a:pPr>
                      <a:r>
                        <a:rPr sz="1100" b="1" spc="-7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ça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do/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(Atualizado)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85725" indent="248285">
                        <a:lnSpc>
                          <a:spcPct val="112599"/>
                        </a:lnSpc>
                        <a:spcBef>
                          <a:spcPts val="595"/>
                        </a:spcBef>
                      </a:pPr>
                      <a:r>
                        <a:rPr sz="1100" b="1" spc="-70" dirty="0">
                          <a:latin typeface="Arial"/>
                          <a:cs typeface="Arial"/>
                        </a:rPr>
                        <a:t>Empenhado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té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º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Liquidado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té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º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Pago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té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º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solidFill>
                      <a:srgbClr val="94B3D6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go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0407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71.736.000,00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34.234.052,08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20.238.950,46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20.238.950,46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5319" y="5581331"/>
          <a:ext cx="80645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970"/>
                <a:gridCol w="1548130"/>
                <a:gridCol w="2166620"/>
                <a:gridCol w="1308100"/>
                <a:gridCol w="1256665"/>
                <a:gridCol w="1122679"/>
              </a:tblGrid>
              <a:tr h="198120">
                <a:tc>
                  <a:txBody>
                    <a:bodyPr/>
                    <a:lstStyle/>
                    <a:p>
                      <a:pPr marL="59690">
                        <a:lnSpc>
                          <a:spcPts val="1295"/>
                        </a:lnSpc>
                        <a:spcBef>
                          <a:spcPts val="16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Despesas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95"/>
                        </a:lnSpc>
                        <a:spcBef>
                          <a:spcPts val="16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COVID-19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122680">
                        <a:lnSpc>
                          <a:spcPts val="1295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61.418.929,16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295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55.712.452,03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295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52.935.970,98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295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52.509.214,79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TOTAL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94B3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1.294.491.602,07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642.375.706,70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437.784.611,39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433.110.717,94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94B3D6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65423" y="2337766"/>
            <a:ext cx="66230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60" dirty="0">
                <a:latin typeface="Arial"/>
                <a:cs typeface="Arial"/>
              </a:rPr>
              <a:t>D</a:t>
            </a:r>
            <a:r>
              <a:rPr sz="1100" spc="-45" dirty="0">
                <a:latin typeface="Arial"/>
                <a:cs typeface="Arial"/>
              </a:rPr>
              <a:t>i</a:t>
            </a:r>
            <a:r>
              <a:rPr sz="1100" spc="-75" dirty="0">
                <a:latin typeface="Arial"/>
                <a:cs typeface="Arial"/>
              </a:rPr>
              <a:t>á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spc="-60" dirty="0">
                <a:latin typeface="Arial"/>
                <a:cs typeface="Arial"/>
              </a:rPr>
              <a:t>ia</a:t>
            </a:r>
            <a:r>
              <a:rPr sz="1100" spc="-45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spc="-45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v</a:t>
            </a:r>
            <a:r>
              <a:rPr sz="1100" spc="-45" dirty="0">
                <a:latin typeface="Arial"/>
                <a:cs typeface="Arial"/>
              </a:rPr>
              <a:t>i</a:t>
            </a:r>
            <a:r>
              <a:rPr sz="1100" spc="-20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7280" y="2337766"/>
            <a:ext cx="57721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75" dirty="0">
                <a:latin typeface="Arial"/>
                <a:cs typeface="Arial"/>
              </a:rPr>
              <a:t>35</a:t>
            </a:r>
            <a:r>
              <a:rPr sz="1100" spc="-40" dirty="0">
                <a:latin typeface="Arial"/>
                <a:cs typeface="Arial"/>
              </a:rPr>
              <a:t>.</a:t>
            </a:r>
            <a:r>
              <a:rPr sz="1100" spc="-75" dirty="0">
                <a:latin typeface="Arial"/>
                <a:cs typeface="Arial"/>
              </a:rPr>
              <a:t>000</a:t>
            </a:r>
            <a:r>
              <a:rPr sz="1100" spc="-40" dirty="0">
                <a:latin typeface="Arial"/>
                <a:cs typeface="Arial"/>
              </a:rPr>
              <a:t>,</a:t>
            </a:r>
            <a:r>
              <a:rPr sz="1100" spc="-75" dirty="0">
                <a:latin typeface="Arial"/>
                <a:cs typeface="Arial"/>
              </a:rPr>
              <a:t>0</a:t>
            </a:r>
            <a:r>
              <a:rPr sz="1100" spc="-5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0397" y="2337766"/>
            <a:ext cx="685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30" dirty="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2784" y="2337766"/>
            <a:ext cx="685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30" dirty="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3970" y="2337766"/>
            <a:ext cx="6858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30" dirty="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49590" y="2529907"/>
          <a:ext cx="8056245" cy="3040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9580"/>
                <a:gridCol w="1374774"/>
                <a:gridCol w="1308735"/>
                <a:gridCol w="1257300"/>
                <a:gridCol w="1123315"/>
              </a:tblGrid>
              <a:tr h="20764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Materiais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consumo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(inclui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mat médico)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16.554.000,00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5.020.288,21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3.510.501,71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2.663.038,27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C0C0C0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28270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Medicamentos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insumos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p/ glicemia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22.926.000,00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9.006.721,61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6.800.713,80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5.604.470,05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20764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Materiais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distribuição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gratuita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261.000,00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38.508,70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21.270,20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21.270,20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28270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agen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35.000,00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33210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20764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Subvenção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2.860.000,00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33210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C0C0C0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28270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Outros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serviços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terceiros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926.695.980,01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497.648.452,32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341.627.867,96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339.706.033,64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20764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Obrigações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Tributárias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Contributivas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3210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marL="128270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ala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õe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73.763.398,87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14.547.673,39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332105" algn="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20764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Equipamentos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materiais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perman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90.208.316,85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6.193.505,02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2.967.099,02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2.734.648,02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28270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72.000,00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33210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ts val="1295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481330">
                <a:tc>
                  <a:txBody>
                    <a:bodyPr/>
                    <a:lstStyle/>
                    <a:p>
                      <a:pPr marL="16510" marR="254000" indent="33655">
                        <a:lnSpc>
                          <a:spcPct val="1071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judi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iai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edi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ibui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ã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ui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44475" algn="r">
                        <a:lnSpc>
                          <a:spcPct val="1000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7.840.349,21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88595" algn="r">
                        <a:lnSpc>
                          <a:spcPct val="1000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4.545.887,24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3.474.958,21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3.425.838,46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28270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Indenizações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restituições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438.627,97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418.627,97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418.627,97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418.627,97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20764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Auxílios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1.996.000,00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781.238,13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555.310,27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555.285,27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128270">
                        <a:lnSpc>
                          <a:spcPts val="123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Pagamentos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divída,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encargos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juros-BID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ts val="123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17.646.000,00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23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14.228.300,00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ts val="123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5.233.340,81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235"/>
                        </a:lnSpc>
                        <a:spcBef>
                          <a:spcPts val="9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5.233.340,81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554030" y="5965538"/>
            <a:ext cx="2094864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65" dirty="0">
                <a:latin typeface="Calibri"/>
                <a:cs typeface="Calibri"/>
              </a:rPr>
              <a:t>**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Inclue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despesas </a:t>
            </a:r>
            <a:r>
              <a:rPr sz="1100" spc="-45" dirty="0">
                <a:latin typeface="Calibri"/>
                <a:cs typeface="Calibri"/>
              </a:rPr>
              <a:t>da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categoria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70" dirty="0">
                <a:latin typeface="Calibri"/>
                <a:cs typeface="Calibri"/>
              </a:rPr>
              <a:t>32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45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70" dirty="0">
                <a:latin typeface="Calibri"/>
                <a:cs typeface="Calibri"/>
              </a:rPr>
              <a:t>91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15619"/>
            <a:ext cx="6733540" cy="42672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3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latin typeface="Trebuchet MS"/>
                <a:cs typeface="Trebuchet MS"/>
              </a:rPr>
              <a:t>Execução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Orçamentária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39" y="98821"/>
            <a:ext cx="636778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3º </a:t>
            </a:r>
            <a:r>
              <a:rPr sz="2800" spc="-5" dirty="0">
                <a:latin typeface="Calibri"/>
                <a:cs typeface="Calibri"/>
              </a:rPr>
              <a:t>Quadrimestre </a:t>
            </a:r>
            <a:r>
              <a:rPr sz="2800" dirty="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33540" cy="51562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1335150"/>
          <a:ext cx="7087234" cy="4346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8745"/>
                <a:gridCol w="1158240"/>
                <a:gridCol w="1127760"/>
                <a:gridCol w="1028064"/>
                <a:gridCol w="1094105"/>
              </a:tblGrid>
              <a:tr h="654685"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5786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Totais</a:t>
                      </a:r>
                      <a:r>
                        <a:rPr sz="14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empenhados</a:t>
                      </a:r>
                      <a:r>
                        <a:rPr sz="14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por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subfunção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até</a:t>
                      </a:r>
                      <a:r>
                        <a:rPr sz="14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o 1º</a:t>
                      </a:r>
                      <a:r>
                        <a:rPr sz="14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Quadrimestre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subfunção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 marR="224790" indent="-11683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 e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encargos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1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 marR="169545" indent="203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mento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Totais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301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Atenção Básica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9.388.574,00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84.075.619,13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10.111.877,63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103.576.070,76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302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Assistência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Hosptitalar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Ambulatorial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13.296.130,08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345.487.938,20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22.511.734,59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381.295.802,87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303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Suporte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Profilático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Terapêutico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16.958.433,07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16.958.433,07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304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Vigilância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Sanitária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3.311.870,00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185.199,90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3.497.069,90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305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Vigilância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Epidemiológica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1.060.375,00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6.273.039,49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10.002,40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7.343.416,89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306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Alimentação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Nutrição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2.535.447,11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2.535.447,11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122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Administração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Geral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5.759.035,00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115.397.151,89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165.000,00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121.321.186,89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126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Tecnologia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Informação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401.015,71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401.015,71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272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Previdência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Regime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Estatutário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364.573,00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364.573,00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331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Proteção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Benefícios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Trabalhador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1.053.495,00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2.092.970,00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3.146.465,00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841-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Refinanciamento da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Dívida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Interna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418.627,97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418.627,97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843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Serviço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Dívida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Interna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178.300,00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896.000,00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1.074.300,00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846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Outros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Encargos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Especiais (Precatórios)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171.100,00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272.197,53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443.297,53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Totais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empenhados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34.234.052,08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574.174.842,47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33.966.812,15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642.375.706,70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10540"/>
            <a:ext cx="6733540" cy="42672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3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latin typeface="Trebuchet MS"/>
                <a:cs typeface="Trebuchet MS"/>
              </a:rPr>
              <a:t>Execução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Orçamentária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39" y="98821"/>
            <a:ext cx="636778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3º </a:t>
            </a:r>
            <a:r>
              <a:rPr sz="2800" spc="-5" dirty="0">
                <a:latin typeface="Calibri"/>
                <a:cs typeface="Calibri"/>
              </a:rPr>
              <a:t>Quadrimestre </a:t>
            </a:r>
            <a:r>
              <a:rPr sz="2800" dirty="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33540" cy="5105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20753" y="1203647"/>
            <a:ext cx="7861934" cy="5046980"/>
            <a:chOff x="620753" y="1203647"/>
            <a:chExt cx="7861934" cy="5046980"/>
          </a:xfrm>
        </p:grpSpPr>
        <p:sp>
          <p:nvSpPr>
            <p:cNvPr id="6" name="object 6"/>
            <p:cNvSpPr/>
            <p:nvPr/>
          </p:nvSpPr>
          <p:spPr>
            <a:xfrm>
              <a:off x="620753" y="1203647"/>
              <a:ext cx="7861934" cy="407034"/>
            </a:xfrm>
            <a:custGeom>
              <a:avLst/>
              <a:gdLst/>
              <a:ahLst/>
              <a:cxnLst/>
              <a:rect l="l" t="t" r="r" b="b"/>
              <a:pathLst>
                <a:path w="7861934" h="407034">
                  <a:moveTo>
                    <a:pt x="0" y="0"/>
                  </a:moveTo>
                  <a:lnTo>
                    <a:pt x="0" y="406989"/>
                  </a:lnTo>
                  <a:lnTo>
                    <a:pt x="7227713" y="406989"/>
                  </a:lnTo>
                  <a:lnTo>
                    <a:pt x="78616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0750" y="1603387"/>
              <a:ext cx="7239634" cy="1926589"/>
            </a:xfrm>
            <a:custGeom>
              <a:avLst/>
              <a:gdLst/>
              <a:ahLst/>
              <a:cxnLst/>
              <a:rect l="l" t="t" r="r" b="b"/>
              <a:pathLst>
                <a:path w="7239634" h="1926589">
                  <a:moveTo>
                    <a:pt x="4623168" y="1679244"/>
                  </a:moveTo>
                  <a:lnTo>
                    <a:pt x="0" y="1679244"/>
                  </a:lnTo>
                  <a:lnTo>
                    <a:pt x="0" y="1926539"/>
                  </a:lnTo>
                  <a:lnTo>
                    <a:pt x="4237952" y="1926539"/>
                  </a:lnTo>
                  <a:lnTo>
                    <a:pt x="4623168" y="1679244"/>
                  </a:lnTo>
                  <a:close/>
                </a:path>
                <a:path w="7239634" h="1926589">
                  <a:moveTo>
                    <a:pt x="5313769" y="1235913"/>
                  </a:moveTo>
                  <a:lnTo>
                    <a:pt x="0" y="1235913"/>
                  </a:lnTo>
                  <a:lnTo>
                    <a:pt x="0" y="1482966"/>
                  </a:lnTo>
                  <a:lnTo>
                    <a:pt x="4928933" y="1482966"/>
                  </a:lnTo>
                  <a:lnTo>
                    <a:pt x="5313769" y="1235913"/>
                  </a:lnTo>
                  <a:close/>
                </a:path>
                <a:path w="7239634" h="1926589">
                  <a:moveTo>
                    <a:pt x="6265049" y="625233"/>
                  </a:moveTo>
                  <a:lnTo>
                    <a:pt x="0" y="625233"/>
                  </a:lnTo>
                  <a:lnTo>
                    <a:pt x="0" y="1003198"/>
                  </a:lnTo>
                  <a:lnTo>
                    <a:pt x="5676290" y="1003198"/>
                  </a:lnTo>
                  <a:lnTo>
                    <a:pt x="6265049" y="625233"/>
                  </a:lnTo>
                  <a:close/>
                </a:path>
                <a:path w="7239634" h="1926589">
                  <a:moveTo>
                    <a:pt x="7239013" y="0"/>
                  </a:moveTo>
                  <a:lnTo>
                    <a:pt x="0" y="0"/>
                  </a:lnTo>
                  <a:lnTo>
                    <a:pt x="0" y="247281"/>
                  </a:lnTo>
                  <a:lnTo>
                    <a:pt x="6853809" y="247281"/>
                  </a:lnTo>
                  <a:lnTo>
                    <a:pt x="723901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0753" y="3733415"/>
              <a:ext cx="3921125" cy="247650"/>
            </a:xfrm>
            <a:custGeom>
              <a:avLst/>
              <a:gdLst/>
              <a:ahLst/>
              <a:cxnLst/>
              <a:rect l="l" t="t" r="r" b="b"/>
              <a:pathLst>
                <a:path w="3921125" h="247650">
                  <a:moveTo>
                    <a:pt x="3920964" y="0"/>
                  </a:moveTo>
                  <a:lnTo>
                    <a:pt x="0" y="0"/>
                  </a:lnTo>
                  <a:lnTo>
                    <a:pt x="0" y="247048"/>
                  </a:lnTo>
                  <a:lnTo>
                    <a:pt x="3536125" y="247048"/>
                  </a:lnTo>
                  <a:lnTo>
                    <a:pt x="3920964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750" y="4213237"/>
              <a:ext cx="3173730" cy="2037714"/>
            </a:xfrm>
            <a:custGeom>
              <a:avLst/>
              <a:gdLst/>
              <a:ahLst/>
              <a:cxnLst/>
              <a:rect l="l" t="t" r="r" b="b"/>
              <a:pathLst>
                <a:path w="3173729" h="2037714">
                  <a:moveTo>
                    <a:pt x="988123" y="1402930"/>
                  </a:moveTo>
                  <a:lnTo>
                    <a:pt x="0" y="1402930"/>
                  </a:lnTo>
                  <a:lnTo>
                    <a:pt x="0" y="1693773"/>
                  </a:lnTo>
                  <a:lnTo>
                    <a:pt x="0" y="1701038"/>
                  </a:lnTo>
                  <a:lnTo>
                    <a:pt x="0" y="2037257"/>
                  </a:lnTo>
                  <a:lnTo>
                    <a:pt x="523735" y="1701038"/>
                  </a:lnTo>
                  <a:lnTo>
                    <a:pt x="535063" y="1693773"/>
                  </a:lnTo>
                  <a:lnTo>
                    <a:pt x="988123" y="1402930"/>
                  </a:lnTo>
                  <a:close/>
                </a:path>
                <a:path w="3173729" h="2037714">
                  <a:moveTo>
                    <a:pt x="1996008" y="755916"/>
                  </a:moveTo>
                  <a:lnTo>
                    <a:pt x="0" y="755904"/>
                  </a:lnTo>
                  <a:lnTo>
                    <a:pt x="0" y="1170152"/>
                  </a:lnTo>
                  <a:lnTo>
                    <a:pt x="1350721" y="1170152"/>
                  </a:lnTo>
                  <a:lnTo>
                    <a:pt x="1996008" y="755916"/>
                  </a:lnTo>
                  <a:close/>
                </a:path>
                <a:path w="3173729" h="2037714">
                  <a:moveTo>
                    <a:pt x="3173526" y="0"/>
                  </a:moveTo>
                  <a:lnTo>
                    <a:pt x="0" y="0"/>
                  </a:lnTo>
                  <a:lnTo>
                    <a:pt x="0" y="428764"/>
                  </a:lnTo>
                  <a:lnTo>
                    <a:pt x="2505608" y="428764"/>
                  </a:lnTo>
                  <a:lnTo>
                    <a:pt x="317352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3895" y="1307334"/>
            <a:ext cx="3272154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30" dirty="0">
                <a:latin typeface="Arial"/>
                <a:cs typeface="Arial"/>
              </a:rPr>
              <a:t>Contrato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spc="150" dirty="0">
                <a:latin typeface="Arial"/>
                <a:cs typeface="Arial"/>
              </a:rPr>
              <a:t>de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145" dirty="0">
                <a:latin typeface="Arial"/>
                <a:cs typeface="Arial"/>
              </a:rPr>
              <a:t>Gestão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155" dirty="0">
                <a:latin typeface="Arial"/>
                <a:cs typeface="Arial"/>
              </a:rPr>
              <a:t>Complexo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114" dirty="0">
                <a:latin typeface="Arial"/>
                <a:cs typeface="Arial"/>
              </a:rPr>
              <a:t>Hospitalar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4966" y="1211225"/>
            <a:ext cx="98615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75590">
              <a:lnSpc>
                <a:spcPct val="109100"/>
              </a:lnSpc>
              <a:spcBef>
                <a:spcPts val="90"/>
              </a:spcBef>
            </a:pPr>
            <a:r>
              <a:rPr sz="1050" b="1" spc="125" dirty="0">
                <a:latin typeface="Arial"/>
                <a:cs typeface="Arial"/>
              </a:rPr>
              <a:t>Valor </a:t>
            </a:r>
            <a:r>
              <a:rPr sz="1050" b="1" spc="130" dirty="0">
                <a:latin typeface="Arial"/>
                <a:cs typeface="Arial"/>
              </a:rPr>
              <a:t> </a:t>
            </a:r>
            <a:r>
              <a:rPr sz="1050" b="1" spc="175" dirty="0">
                <a:latin typeface="Arial"/>
                <a:cs typeface="Arial"/>
              </a:rPr>
              <a:t>E</a:t>
            </a:r>
            <a:r>
              <a:rPr sz="1050" b="1" spc="215" dirty="0">
                <a:latin typeface="Arial"/>
                <a:cs typeface="Arial"/>
              </a:rPr>
              <a:t>m</a:t>
            </a:r>
            <a:r>
              <a:rPr sz="1050" b="1" spc="165" dirty="0">
                <a:latin typeface="Arial"/>
                <a:cs typeface="Arial"/>
              </a:rPr>
              <a:t>p</a:t>
            </a:r>
            <a:r>
              <a:rPr sz="1050" b="1" spc="155" dirty="0">
                <a:latin typeface="Arial"/>
                <a:cs typeface="Arial"/>
              </a:rPr>
              <a:t>e</a:t>
            </a:r>
            <a:r>
              <a:rPr sz="1050" b="1" spc="165" dirty="0">
                <a:latin typeface="Arial"/>
                <a:cs typeface="Arial"/>
              </a:rPr>
              <a:t>nh</a:t>
            </a:r>
            <a:r>
              <a:rPr sz="1050" b="1" spc="155" dirty="0">
                <a:latin typeface="Arial"/>
                <a:cs typeface="Arial"/>
              </a:rPr>
              <a:t>a</a:t>
            </a:r>
            <a:r>
              <a:rPr sz="1050" b="1" spc="165" dirty="0">
                <a:latin typeface="Arial"/>
                <a:cs typeface="Arial"/>
              </a:rPr>
              <a:t>d</a:t>
            </a:r>
            <a:r>
              <a:rPr sz="1050" b="1" spc="14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5658" y="1307334"/>
            <a:ext cx="128651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25" dirty="0">
                <a:latin typeface="Arial"/>
                <a:cs typeface="Arial"/>
              </a:rPr>
              <a:t>Valor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spc="135" dirty="0">
                <a:latin typeface="Arial"/>
                <a:cs typeface="Arial"/>
              </a:rPr>
              <a:t>Liquidado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4139" y="1307334"/>
            <a:ext cx="899794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25" dirty="0">
                <a:latin typeface="Arial"/>
                <a:cs typeface="Arial"/>
              </a:rPr>
              <a:t>Valor</a:t>
            </a:r>
            <a:r>
              <a:rPr sz="1050" b="1" spc="30" dirty="0">
                <a:latin typeface="Arial"/>
                <a:cs typeface="Arial"/>
              </a:rPr>
              <a:t> </a:t>
            </a:r>
            <a:r>
              <a:rPr sz="1050" b="1" spc="160" dirty="0">
                <a:latin typeface="Arial"/>
                <a:cs typeface="Arial"/>
              </a:rPr>
              <a:t>Pago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895" y="1626924"/>
            <a:ext cx="162433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140" dirty="0">
                <a:latin typeface="Arial"/>
                <a:cs typeface="Arial"/>
              </a:rPr>
              <a:t>HMU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8677" y="1626924"/>
            <a:ext cx="109791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71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222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637</a:t>
            </a:r>
            <a:r>
              <a:rPr sz="1050" spc="45" dirty="0">
                <a:latin typeface="Arial"/>
                <a:cs typeface="Arial"/>
              </a:rPr>
              <a:t>,</a:t>
            </a:r>
            <a:r>
              <a:rPr sz="1050" spc="155" dirty="0">
                <a:latin typeface="Arial"/>
                <a:cs typeface="Arial"/>
              </a:rPr>
              <a:t>4</a:t>
            </a:r>
            <a:r>
              <a:rPr sz="1050" spc="130" dirty="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63034" y="1626924"/>
            <a:ext cx="109791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55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775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220</a:t>
            </a:r>
            <a:r>
              <a:rPr sz="1050" spc="45" dirty="0">
                <a:latin typeface="Arial"/>
                <a:cs typeface="Arial"/>
              </a:rPr>
              <a:t>,</a:t>
            </a:r>
            <a:r>
              <a:rPr sz="1050" spc="155" dirty="0">
                <a:latin typeface="Arial"/>
                <a:cs typeface="Arial"/>
              </a:rPr>
              <a:t>0</a:t>
            </a:r>
            <a:r>
              <a:rPr sz="1050" spc="13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68843" y="1626924"/>
            <a:ext cx="34925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55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30" dirty="0"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3895" y="1843727"/>
            <a:ext cx="290512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90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spc="165" dirty="0">
                <a:latin typeface="Arial"/>
                <a:cs typeface="Arial"/>
              </a:rPr>
              <a:t>PS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95" dirty="0">
                <a:latin typeface="Arial"/>
                <a:cs typeface="Arial"/>
              </a:rPr>
              <a:t>Central/Hospital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de </a:t>
            </a:r>
            <a:r>
              <a:rPr sz="1050" spc="-275" dirty="0">
                <a:latin typeface="Arial"/>
                <a:cs typeface="Arial"/>
              </a:rPr>
              <a:t> </a:t>
            </a:r>
            <a:r>
              <a:rPr sz="1050" spc="110" dirty="0">
                <a:latin typeface="Arial"/>
                <a:cs typeface="Arial"/>
              </a:rPr>
              <a:t>Urgência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88677" y="1939546"/>
            <a:ext cx="109791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49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429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000</a:t>
            </a:r>
            <a:r>
              <a:rPr sz="1050" spc="45" dirty="0">
                <a:latin typeface="Arial"/>
                <a:cs typeface="Arial"/>
              </a:rPr>
              <a:t>,</a:t>
            </a:r>
            <a:r>
              <a:rPr sz="1050" spc="155" dirty="0">
                <a:latin typeface="Arial"/>
                <a:cs typeface="Arial"/>
              </a:rPr>
              <a:t>0</a:t>
            </a:r>
            <a:r>
              <a:rPr sz="1050" spc="13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63034" y="1939546"/>
            <a:ext cx="109791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32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940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300</a:t>
            </a:r>
            <a:r>
              <a:rPr sz="1050" spc="45" dirty="0">
                <a:latin typeface="Arial"/>
                <a:cs typeface="Arial"/>
              </a:rPr>
              <a:t>,</a:t>
            </a:r>
            <a:r>
              <a:rPr sz="1050" spc="155" dirty="0">
                <a:latin typeface="Arial"/>
                <a:cs typeface="Arial"/>
              </a:rPr>
              <a:t>0</a:t>
            </a:r>
            <a:r>
              <a:rPr sz="1050" spc="13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3895" y="2221679"/>
            <a:ext cx="298259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90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00" dirty="0">
                <a:latin typeface="Arial"/>
                <a:cs typeface="Arial"/>
              </a:rPr>
              <a:t>Hospital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100" dirty="0">
                <a:latin typeface="Arial"/>
                <a:cs typeface="Arial"/>
              </a:rPr>
              <a:t>Anchieta/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120" dirty="0">
                <a:latin typeface="Arial"/>
                <a:cs typeface="Arial"/>
              </a:rPr>
              <a:t>Novo </a:t>
            </a:r>
            <a:r>
              <a:rPr sz="1050" spc="-275" dirty="0">
                <a:latin typeface="Arial"/>
                <a:cs typeface="Arial"/>
              </a:rPr>
              <a:t> </a:t>
            </a:r>
            <a:r>
              <a:rPr sz="1050" spc="110" dirty="0">
                <a:latin typeface="Arial"/>
                <a:cs typeface="Arial"/>
              </a:rPr>
              <a:t>Anchieta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130" dirty="0">
                <a:latin typeface="Arial"/>
                <a:cs typeface="Arial"/>
              </a:rPr>
              <a:t>Campanha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8677" y="2317499"/>
            <a:ext cx="109791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48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300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048</a:t>
            </a:r>
            <a:r>
              <a:rPr sz="1050" spc="45" dirty="0">
                <a:latin typeface="Arial"/>
                <a:cs typeface="Arial"/>
              </a:rPr>
              <a:t>,</a:t>
            </a:r>
            <a:r>
              <a:rPr sz="1050" spc="155" dirty="0">
                <a:latin typeface="Arial"/>
                <a:cs typeface="Arial"/>
              </a:rPr>
              <a:t>7</a:t>
            </a:r>
            <a:r>
              <a:rPr sz="1050" spc="130" dirty="0"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63034" y="2317499"/>
            <a:ext cx="676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38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021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3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3895" y="2622861"/>
            <a:ext cx="270637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00" dirty="0">
                <a:latin typeface="Arial"/>
                <a:cs typeface="Arial"/>
              </a:rPr>
              <a:t>Hospital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de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100" dirty="0">
                <a:latin typeface="Arial"/>
                <a:cs typeface="Arial"/>
              </a:rPr>
              <a:t>Clínicas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88677" y="2622861"/>
            <a:ext cx="109791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80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244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056</a:t>
            </a:r>
            <a:r>
              <a:rPr sz="1050" spc="45" dirty="0">
                <a:latin typeface="Arial"/>
                <a:cs typeface="Arial"/>
              </a:rPr>
              <a:t>,</a:t>
            </a:r>
            <a:r>
              <a:rPr sz="1050" spc="155" dirty="0">
                <a:latin typeface="Arial"/>
                <a:cs typeface="Arial"/>
              </a:rPr>
              <a:t>7</a:t>
            </a:r>
            <a:r>
              <a:rPr sz="1050" spc="130" dirty="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63102" y="2622861"/>
            <a:ext cx="211454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6</a:t>
            </a:r>
            <a:r>
              <a:rPr sz="1050" spc="13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3895" y="2862893"/>
            <a:ext cx="323786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35" dirty="0">
                <a:latin typeface="Arial"/>
                <a:cs typeface="Arial"/>
              </a:rPr>
              <a:t>Sub-Total</a:t>
            </a:r>
            <a:r>
              <a:rPr sz="1050" b="1" spc="25" dirty="0">
                <a:latin typeface="Arial"/>
                <a:cs typeface="Arial"/>
              </a:rPr>
              <a:t> </a:t>
            </a:r>
            <a:r>
              <a:rPr sz="1050" b="1" spc="130" dirty="0">
                <a:latin typeface="Arial"/>
                <a:cs typeface="Arial"/>
              </a:rPr>
              <a:t>Contrato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b="1" spc="155" dirty="0">
                <a:latin typeface="Arial"/>
                <a:cs typeface="Arial"/>
              </a:rPr>
              <a:t>Complexo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b="1" spc="114" dirty="0">
                <a:latin typeface="Arial"/>
                <a:cs typeface="Arial"/>
              </a:rPr>
              <a:t>Hospitalar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93778" y="2862893"/>
            <a:ext cx="119253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30" dirty="0">
                <a:latin typeface="Arial"/>
                <a:cs typeface="Arial"/>
              </a:rPr>
              <a:t>249.195.742,91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895" y="3088213"/>
            <a:ext cx="13481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45" dirty="0">
                <a:latin typeface="Arial"/>
                <a:cs typeface="Arial"/>
              </a:rPr>
              <a:t>Despesas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165" dirty="0">
                <a:latin typeface="Arial"/>
                <a:cs typeface="Arial"/>
              </a:rPr>
              <a:t>COVID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88677" y="3088213"/>
            <a:ext cx="91440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5" dirty="0">
                <a:latin typeface="Arial"/>
                <a:cs typeface="Arial"/>
              </a:rPr>
              <a:t>49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482</a:t>
            </a:r>
            <a:r>
              <a:rPr sz="1050" spc="45" dirty="0">
                <a:latin typeface="Arial"/>
                <a:cs typeface="Arial"/>
              </a:rPr>
              <a:t>.</a:t>
            </a:r>
            <a:r>
              <a:rPr sz="1050" spc="155" dirty="0">
                <a:latin typeface="Arial"/>
                <a:cs typeface="Arial"/>
              </a:rPr>
              <a:t>400</a:t>
            </a:r>
            <a:r>
              <a:rPr sz="1050" spc="65" dirty="0">
                <a:latin typeface="Arial"/>
                <a:cs typeface="Arial"/>
              </a:rPr>
              <a:t>,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895" y="3306176"/>
            <a:ext cx="286829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35" dirty="0">
                <a:latin typeface="Arial"/>
                <a:cs typeface="Arial"/>
              </a:rPr>
              <a:t>Total</a:t>
            </a:r>
            <a:r>
              <a:rPr sz="1050" b="1" spc="15" dirty="0">
                <a:latin typeface="Arial"/>
                <a:cs typeface="Arial"/>
              </a:rPr>
              <a:t> </a:t>
            </a:r>
            <a:r>
              <a:rPr sz="1050" b="1" spc="130" dirty="0">
                <a:latin typeface="Arial"/>
                <a:cs typeface="Arial"/>
              </a:rPr>
              <a:t>Contrato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155" dirty="0">
                <a:latin typeface="Arial"/>
                <a:cs typeface="Arial"/>
              </a:rPr>
              <a:t>Complexo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114" dirty="0">
                <a:latin typeface="Arial"/>
                <a:cs typeface="Arial"/>
              </a:rPr>
              <a:t>Hospitalar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93778" y="3306177"/>
            <a:ext cx="68199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30" dirty="0">
                <a:latin typeface="Arial"/>
                <a:cs typeface="Arial"/>
              </a:rPr>
              <a:t>298.678.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3895" y="3683065"/>
            <a:ext cx="3403600" cy="25844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50" b="1" spc="130" dirty="0">
                <a:latin typeface="Arial"/>
                <a:cs typeface="Arial"/>
              </a:rPr>
              <a:t>Contrato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spc="150" dirty="0">
                <a:latin typeface="Arial"/>
                <a:cs typeface="Arial"/>
              </a:rPr>
              <a:t>de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145" dirty="0">
                <a:latin typeface="Arial"/>
                <a:cs typeface="Arial"/>
              </a:rPr>
              <a:t>Gestão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spc="130" dirty="0">
                <a:latin typeface="Arial"/>
                <a:cs typeface="Arial"/>
              </a:rPr>
              <a:t>Central</a:t>
            </a:r>
            <a:r>
              <a:rPr sz="1050" b="1" spc="20" dirty="0">
                <a:latin typeface="Arial"/>
                <a:cs typeface="Arial"/>
              </a:rPr>
              <a:t> </a:t>
            </a:r>
            <a:r>
              <a:rPr sz="1050" b="1" spc="150" dirty="0">
                <a:latin typeface="Arial"/>
                <a:cs typeface="Arial"/>
              </a:rPr>
              <a:t>de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150" dirty="0">
                <a:latin typeface="Arial"/>
                <a:cs typeface="Arial"/>
              </a:rPr>
              <a:t>Convênios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dos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spc="114" dirty="0">
                <a:latin typeface="Arial"/>
                <a:cs typeface="Arial"/>
              </a:rPr>
              <a:t>Serviços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de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120" dirty="0">
                <a:latin typeface="Arial"/>
                <a:cs typeface="Arial"/>
              </a:rPr>
              <a:t>Atenção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20" dirty="0">
                <a:latin typeface="Arial"/>
                <a:cs typeface="Arial"/>
              </a:rPr>
              <a:t>Básica</a:t>
            </a:r>
            <a:endParaRPr sz="1050">
              <a:latin typeface="Arial"/>
              <a:cs typeface="Arial"/>
            </a:endParaRPr>
          </a:p>
          <a:p>
            <a:pPr marL="12700" marR="365760">
              <a:lnSpc>
                <a:spcPct val="109100"/>
              </a:lnSpc>
              <a:spcBef>
                <a:spcPts val="575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dos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spc="114" dirty="0">
                <a:latin typeface="Arial"/>
                <a:cs typeface="Arial"/>
              </a:rPr>
              <a:t>Serviços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de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110" dirty="0">
                <a:latin typeface="Arial"/>
                <a:cs typeface="Arial"/>
              </a:rPr>
              <a:t>Urgência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30" dirty="0">
                <a:latin typeface="Arial"/>
                <a:cs typeface="Arial"/>
              </a:rPr>
              <a:t>e </a:t>
            </a:r>
            <a:r>
              <a:rPr sz="1050" spc="-280" dirty="0">
                <a:latin typeface="Arial"/>
                <a:cs typeface="Arial"/>
              </a:rPr>
              <a:t> </a:t>
            </a:r>
            <a:r>
              <a:rPr sz="1050" spc="130" dirty="0">
                <a:latin typeface="Arial"/>
                <a:cs typeface="Arial"/>
              </a:rPr>
              <a:t>Emergência</a:t>
            </a:r>
            <a:endParaRPr sz="1050">
              <a:latin typeface="Arial"/>
              <a:cs typeface="Arial"/>
            </a:endParaRPr>
          </a:p>
          <a:p>
            <a:pPr marL="12700" marR="988060">
              <a:lnSpc>
                <a:spcPct val="109100"/>
              </a:lnSpc>
              <a:spcBef>
                <a:spcPts val="225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dos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114" dirty="0">
                <a:latin typeface="Arial"/>
                <a:cs typeface="Arial"/>
              </a:rPr>
              <a:t>Serviços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de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spc="120" dirty="0">
                <a:latin typeface="Arial"/>
                <a:cs typeface="Arial"/>
              </a:rPr>
              <a:t>At </a:t>
            </a:r>
            <a:r>
              <a:rPr sz="1050" spc="-275" dirty="0">
                <a:latin typeface="Arial"/>
                <a:cs typeface="Arial"/>
              </a:rPr>
              <a:t> </a:t>
            </a:r>
            <a:r>
              <a:rPr sz="1050" spc="110" dirty="0">
                <a:latin typeface="Arial"/>
                <a:cs typeface="Arial"/>
              </a:rPr>
              <a:t>Especializada</a:t>
            </a:r>
            <a:endParaRPr sz="1050">
              <a:latin typeface="Arial"/>
              <a:cs typeface="Arial"/>
            </a:endParaRPr>
          </a:p>
          <a:p>
            <a:pPr marL="12700" marR="1605280">
              <a:lnSpc>
                <a:spcPct val="109100"/>
              </a:lnSpc>
              <a:spcBef>
                <a:spcPts val="170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dos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spc="100" dirty="0">
                <a:latin typeface="Arial"/>
                <a:cs typeface="Arial"/>
              </a:rPr>
              <a:t>Serviç </a:t>
            </a:r>
            <a:r>
              <a:rPr sz="1050" spc="-275" dirty="0">
                <a:latin typeface="Arial"/>
                <a:cs typeface="Arial"/>
              </a:rPr>
              <a:t> </a:t>
            </a:r>
            <a:r>
              <a:rPr sz="1050" spc="130" dirty="0">
                <a:latin typeface="Arial"/>
                <a:cs typeface="Arial"/>
              </a:rPr>
              <a:t>Saúde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50" spc="105" dirty="0">
                <a:latin typeface="Arial"/>
                <a:cs typeface="Arial"/>
              </a:rPr>
              <a:t>Manuntenção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145" dirty="0">
                <a:latin typeface="Arial"/>
                <a:cs typeface="Arial"/>
              </a:rPr>
              <a:t>do</a:t>
            </a:r>
            <a:endParaRPr sz="1050">
              <a:latin typeface="Arial"/>
              <a:cs typeface="Arial"/>
            </a:endParaRPr>
          </a:p>
          <a:p>
            <a:pPr marL="12700" marR="2654935">
              <a:lnSpc>
                <a:spcPct val="145300"/>
              </a:lnSpc>
              <a:spcBef>
                <a:spcPts val="290"/>
              </a:spcBef>
            </a:pPr>
            <a:r>
              <a:rPr sz="1050" b="1" spc="175" dirty="0">
                <a:latin typeface="Arial"/>
                <a:cs typeface="Arial"/>
              </a:rPr>
              <a:t>S</a:t>
            </a:r>
            <a:r>
              <a:rPr sz="1050" b="1" spc="165" dirty="0">
                <a:latin typeface="Arial"/>
                <a:cs typeface="Arial"/>
              </a:rPr>
              <a:t>ub</a:t>
            </a:r>
            <a:r>
              <a:rPr sz="1050" b="1" spc="55" dirty="0">
                <a:latin typeface="Arial"/>
                <a:cs typeface="Arial"/>
              </a:rPr>
              <a:t>-</a:t>
            </a:r>
            <a:r>
              <a:rPr sz="1050" b="1" spc="235" dirty="0">
                <a:latin typeface="Arial"/>
                <a:cs typeface="Arial"/>
              </a:rPr>
              <a:t>T</a:t>
            </a:r>
            <a:r>
              <a:rPr sz="1050" b="1" spc="165" dirty="0">
                <a:latin typeface="Arial"/>
                <a:cs typeface="Arial"/>
              </a:rPr>
              <a:t>o</a:t>
            </a:r>
            <a:r>
              <a:rPr sz="1050" b="1" spc="55" dirty="0">
                <a:latin typeface="Arial"/>
                <a:cs typeface="Arial"/>
              </a:rPr>
              <a:t>t</a:t>
            </a:r>
            <a:r>
              <a:rPr sz="1050" b="1" spc="85" dirty="0">
                <a:latin typeface="Arial"/>
                <a:cs typeface="Arial"/>
              </a:rPr>
              <a:t>a  </a:t>
            </a:r>
            <a:r>
              <a:rPr sz="1050" b="1" spc="145" dirty="0">
                <a:latin typeface="Arial"/>
                <a:cs typeface="Arial"/>
              </a:rPr>
              <a:t>Tota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185" dirty="0">
                <a:latin typeface="Arial"/>
                <a:cs typeface="Arial"/>
              </a:rPr>
              <a:t>Q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12140" y="1196114"/>
            <a:ext cx="7881620" cy="5060315"/>
            <a:chOff x="612140" y="1196114"/>
            <a:chExt cx="7881620" cy="5060315"/>
          </a:xfrm>
        </p:grpSpPr>
        <p:sp>
          <p:nvSpPr>
            <p:cNvPr id="35" name="object 35"/>
            <p:cNvSpPr/>
            <p:nvPr/>
          </p:nvSpPr>
          <p:spPr>
            <a:xfrm>
              <a:off x="4156189" y="1207229"/>
              <a:ext cx="8890" cy="2319020"/>
            </a:xfrm>
            <a:custGeom>
              <a:avLst/>
              <a:gdLst/>
              <a:ahLst/>
              <a:cxnLst/>
              <a:rect l="l" t="t" r="r" b="b"/>
              <a:pathLst>
                <a:path w="8889" h="2319020">
                  <a:moveTo>
                    <a:pt x="8613" y="0"/>
                  </a:moveTo>
                  <a:lnTo>
                    <a:pt x="0" y="0"/>
                  </a:lnTo>
                  <a:lnTo>
                    <a:pt x="0" y="2319013"/>
                  </a:lnTo>
                  <a:lnTo>
                    <a:pt x="8613" y="2319013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56246" y="1203648"/>
              <a:ext cx="8890" cy="2326640"/>
            </a:xfrm>
            <a:custGeom>
              <a:avLst/>
              <a:gdLst/>
              <a:ahLst/>
              <a:cxnLst/>
              <a:rect l="l" t="t" r="r" b="b"/>
              <a:pathLst>
                <a:path w="8889" h="2326640">
                  <a:moveTo>
                    <a:pt x="8613" y="0"/>
                  </a:moveTo>
                  <a:lnTo>
                    <a:pt x="0" y="0"/>
                  </a:lnTo>
                  <a:lnTo>
                    <a:pt x="0" y="2326272"/>
                  </a:lnTo>
                  <a:lnTo>
                    <a:pt x="8613" y="2326272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05048" y="1207229"/>
              <a:ext cx="8890" cy="1844039"/>
            </a:xfrm>
            <a:custGeom>
              <a:avLst/>
              <a:gdLst/>
              <a:ahLst/>
              <a:cxnLst/>
              <a:rect l="l" t="t" r="r" b="b"/>
              <a:pathLst>
                <a:path w="8889" h="1844039">
                  <a:moveTo>
                    <a:pt x="8613" y="0"/>
                  </a:moveTo>
                  <a:lnTo>
                    <a:pt x="0" y="0"/>
                  </a:lnTo>
                  <a:lnTo>
                    <a:pt x="0" y="1843577"/>
                  </a:lnTo>
                  <a:lnTo>
                    <a:pt x="8613" y="1838047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05106" y="1203648"/>
              <a:ext cx="8890" cy="1847214"/>
            </a:xfrm>
            <a:custGeom>
              <a:avLst/>
              <a:gdLst/>
              <a:ahLst/>
              <a:cxnLst/>
              <a:rect l="l" t="t" r="r" b="b"/>
              <a:pathLst>
                <a:path w="8889" h="1847214">
                  <a:moveTo>
                    <a:pt x="8613" y="0"/>
                  </a:moveTo>
                  <a:lnTo>
                    <a:pt x="0" y="0"/>
                  </a:lnTo>
                  <a:lnTo>
                    <a:pt x="0" y="1847121"/>
                  </a:lnTo>
                  <a:lnTo>
                    <a:pt x="8613" y="1841591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79520" y="1207229"/>
              <a:ext cx="8890" cy="897255"/>
            </a:xfrm>
            <a:custGeom>
              <a:avLst/>
              <a:gdLst/>
              <a:ahLst/>
              <a:cxnLst/>
              <a:rect l="l" t="t" r="r" b="b"/>
              <a:pathLst>
                <a:path w="8890" h="897255">
                  <a:moveTo>
                    <a:pt x="8613" y="0"/>
                  </a:moveTo>
                  <a:lnTo>
                    <a:pt x="0" y="0"/>
                  </a:lnTo>
                  <a:lnTo>
                    <a:pt x="0" y="897035"/>
                  </a:lnTo>
                  <a:lnTo>
                    <a:pt x="8613" y="891505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79463" y="1203648"/>
              <a:ext cx="8890" cy="901065"/>
            </a:xfrm>
            <a:custGeom>
              <a:avLst/>
              <a:gdLst/>
              <a:ahLst/>
              <a:cxnLst/>
              <a:rect l="l" t="t" r="r" b="b"/>
              <a:pathLst>
                <a:path w="8890" h="901064">
                  <a:moveTo>
                    <a:pt x="8613" y="0"/>
                  </a:moveTo>
                  <a:lnTo>
                    <a:pt x="0" y="0"/>
                  </a:lnTo>
                  <a:lnTo>
                    <a:pt x="0" y="900653"/>
                  </a:lnTo>
                  <a:lnTo>
                    <a:pt x="8613" y="895123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2140" y="1199603"/>
              <a:ext cx="8890" cy="5053330"/>
            </a:xfrm>
            <a:custGeom>
              <a:avLst/>
              <a:gdLst/>
              <a:ahLst/>
              <a:cxnLst/>
              <a:rect l="l" t="t" r="r" b="b"/>
              <a:pathLst>
                <a:path w="8890" h="5053330">
                  <a:moveTo>
                    <a:pt x="8610" y="0"/>
                  </a:moveTo>
                  <a:lnTo>
                    <a:pt x="0" y="0"/>
                  </a:lnTo>
                  <a:lnTo>
                    <a:pt x="0" y="5050612"/>
                  </a:lnTo>
                  <a:lnTo>
                    <a:pt x="0" y="5052936"/>
                  </a:lnTo>
                  <a:lnTo>
                    <a:pt x="7226" y="5052936"/>
                  </a:lnTo>
                  <a:lnTo>
                    <a:pt x="7226" y="5050612"/>
                  </a:lnTo>
                  <a:lnTo>
                    <a:pt x="8610" y="5050612"/>
                  </a:lnTo>
                  <a:lnTo>
                    <a:pt x="86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2140" y="1196123"/>
              <a:ext cx="3545204" cy="5060315"/>
            </a:xfrm>
            <a:custGeom>
              <a:avLst/>
              <a:gdLst/>
              <a:ahLst/>
              <a:cxnLst/>
              <a:rect l="l" t="t" r="r" b="b"/>
              <a:pathLst>
                <a:path w="3545204" h="5060315">
                  <a:moveTo>
                    <a:pt x="8610" y="0"/>
                  </a:moveTo>
                  <a:lnTo>
                    <a:pt x="0" y="0"/>
                  </a:lnTo>
                  <a:lnTo>
                    <a:pt x="0" y="5054092"/>
                  </a:lnTo>
                  <a:lnTo>
                    <a:pt x="0" y="5059908"/>
                  </a:lnTo>
                  <a:lnTo>
                    <a:pt x="4521" y="5059908"/>
                  </a:lnTo>
                  <a:lnTo>
                    <a:pt x="4521" y="5054092"/>
                  </a:lnTo>
                  <a:lnTo>
                    <a:pt x="8610" y="5054092"/>
                  </a:lnTo>
                  <a:lnTo>
                    <a:pt x="8610" y="0"/>
                  </a:lnTo>
                  <a:close/>
                </a:path>
                <a:path w="3545204" h="5060315">
                  <a:moveTo>
                    <a:pt x="3544735" y="2784348"/>
                  </a:moveTo>
                  <a:lnTo>
                    <a:pt x="3544100" y="2784348"/>
                  </a:lnTo>
                  <a:lnTo>
                    <a:pt x="3544100" y="2784754"/>
                  </a:lnTo>
                  <a:lnTo>
                    <a:pt x="3544735" y="2784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5060" y="1196389"/>
              <a:ext cx="7868920" cy="7620"/>
            </a:xfrm>
            <a:custGeom>
              <a:avLst/>
              <a:gdLst/>
              <a:ahLst/>
              <a:cxnLst/>
              <a:rect l="l" t="t" r="r" b="b"/>
              <a:pathLst>
                <a:path w="7868920" h="7619">
                  <a:moveTo>
                    <a:pt x="0" y="0"/>
                  </a:moveTo>
                  <a:lnTo>
                    <a:pt x="0" y="7210"/>
                  </a:lnTo>
                  <a:lnTo>
                    <a:pt x="7857467" y="7210"/>
                  </a:lnTo>
                  <a:lnTo>
                    <a:pt x="78686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0753" y="1196389"/>
              <a:ext cx="7873365" cy="7620"/>
            </a:xfrm>
            <a:custGeom>
              <a:avLst/>
              <a:gdLst/>
              <a:ahLst/>
              <a:cxnLst/>
              <a:rect l="l" t="t" r="r" b="b"/>
              <a:pathLst>
                <a:path w="7873365" h="7619">
                  <a:moveTo>
                    <a:pt x="0" y="0"/>
                  </a:moveTo>
                  <a:lnTo>
                    <a:pt x="0" y="7258"/>
                  </a:lnTo>
                  <a:lnTo>
                    <a:pt x="7861698" y="7259"/>
                  </a:lnTo>
                  <a:lnTo>
                    <a:pt x="78730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5060" y="1603329"/>
              <a:ext cx="7235190" cy="7620"/>
            </a:xfrm>
            <a:custGeom>
              <a:avLst/>
              <a:gdLst/>
              <a:ahLst/>
              <a:cxnLst/>
              <a:rect l="l" t="t" r="r" b="b"/>
              <a:pathLst>
                <a:path w="7235190" h="7619">
                  <a:moveTo>
                    <a:pt x="7234789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7223482" y="7259"/>
                  </a:lnTo>
                  <a:lnTo>
                    <a:pt x="7234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0753" y="1603377"/>
              <a:ext cx="7239634" cy="7620"/>
            </a:xfrm>
            <a:custGeom>
              <a:avLst/>
              <a:gdLst/>
              <a:ahLst/>
              <a:cxnLst/>
              <a:rect l="l" t="t" r="r" b="b"/>
              <a:pathLst>
                <a:path w="7239634" h="7619">
                  <a:moveTo>
                    <a:pt x="7239021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7227713" y="7259"/>
                  </a:lnTo>
                  <a:lnTo>
                    <a:pt x="7239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5060" y="1843360"/>
              <a:ext cx="6861175" cy="7620"/>
            </a:xfrm>
            <a:custGeom>
              <a:avLst/>
              <a:gdLst/>
              <a:ahLst/>
              <a:cxnLst/>
              <a:rect l="l" t="t" r="r" b="b"/>
              <a:pathLst>
                <a:path w="6861175" h="7619">
                  <a:moveTo>
                    <a:pt x="6860881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6849573" y="7259"/>
                  </a:lnTo>
                  <a:lnTo>
                    <a:pt x="6860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0753" y="1843409"/>
              <a:ext cx="6865620" cy="7620"/>
            </a:xfrm>
            <a:custGeom>
              <a:avLst/>
              <a:gdLst/>
              <a:ahLst/>
              <a:cxnLst/>
              <a:rect l="l" t="t" r="r" b="b"/>
              <a:pathLst>
                <a:path w="6865620" h="7619">
                  <a:moveTo>
                    <a:pt x="6865113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6853805" y="7259"/>
                  </a:lnTo>
                  <a:lnTo>
                    <a:pt x="68651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5060" y="2228572"/>
              <a:ext cx="6261100" cy="7620"/>
            </a:xfrm>
            <a:custGeom>
              <a:avLst/>
              <a:gdLst/>
              <a:ahLst/>
              <a:cxnLst/>
              <a:rect l="l" t="t" r="r" b="b"/>
              <a:pathLst>
                <a:path w="6261100" h="7619">
                  <a:moveTo>
                    <a:pt x="6260819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6249511" y="7259"/>
                  </a:lnTo>
                  <a:lnTo>
                    <a:pt x="62608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0753" y="2228621"/>
              <a:ext cx="6265545" cy="7620"/>
            </a:xfrm>
            <a:custGeom>
              <a:avLst/>
              <a:gdLst/>
              <a:ahLst/>
              <a:cxnLst/>
              <a:rect l="l" t="t" r="r" b="b"/>
              <a:pathLst>
                <a:path w="6265545" h="7619">
                  <a:moveTo>
                    <a:pt x="6265051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6253743" y="7259"/>
                  </a:lnTo>
                  <a:lnTo>
                    <a:pt x="626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5060" y="2599266"/>
              <a:ext cx="5683885" cy="7620"/>
            </a:xfrm>
            <a:custGeom>
              <a:avLst/>
              <a:gdLst/>
              <a:ahLst/>
              <a:cxnLst/>
              <a:rect l="l" t="t" r="r" b="b"/>
              <a:pathLst>
                <a:path w="5683885" h="7619">
                  <a:moveTo>
                    <a:pt x="5683372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5672065" y="7259"/>
                  </a:lnTo>
                  <a:lnTo>
                    <a:pt x="5683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0753" y="2599314"/>
              <a:ext cx="5687695" cy="7620"/>
            </a:xfrm>
            <a:custGeom>
              <a:avLst/>
              <a:gdLst/>
              <a:ahLst/>
              <a:cxnLst/>
              <a:rect l="l" t="t" r="r" b="b"/>
              <a:pathLst>
                <a:path w="5687695" h="7619">
                  <a:moveTo>
                    <a:pt x="5687604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5676296" y="7259"/>
                  </a:lnTo>
                  <a:lnTo>
                    <a:pt x="5687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5060" y="2839297"/>
              <a:ext cx="5309870" cy="7620"/>
            </a:xfrm>
            <a:custGeom>
              <a:avLst/>
              <a:gdLst/>
              <a:ahLst/>
              <a:cxnLst/>
              <a:rect l="l" t="t" r="r" b="b"/>
              <a:pathLst>
                <a:path w="5309870" h="7619">
                  <a:moveTo>
                    <a:pt x="5309464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5298156" y="7259"/>
                  </a:lnTo>
                  <a:lnTo>
                    <a:pt x="53094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0753" y="2839346"/>
              <a:ext cx="5314315" cy="7620"/>
            </a:xfrm>
            <a:custGeom>
              <a:avLst/>
              <a:gdLst/>
              <a:ahLst/>
              <a:cxnLst/>
              <a:rect l="l" t="t" r="r" b="b"/>
              <a:pathLst>
                <a:path w="5314315" h="7619">
                  <a:moveTo>
                    <a:pt x="5313696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5302388" y="7259"/>
                  </a:lnTo>
                  <a:lnTo>
                    <a:pt x="531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5060" y="3079135"/>
              <a:ext cx="4935855" cy="7620"/>
            </a:xfrm>
            <a:custGeom>
              <a:avLst/>
              <a:gdLst/>
              <a:ahLst/>
              <a:cxnLst/>
              <a:rect l="l" t="t" r="r" b="b"/>
              <a:pathLst>
                <a:path w="4935855" h="7619">
                  <a:moveTo>
                    <a:pt x="4935858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4924550" y="7259"/>
                  </a:lnTo>
                  <a:lnTo>
                    <a:pt x="4935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0753" y="3079087"/>
              <a:ext cx="4940300" cy="7620"/>
            </a:xfrm>
            <a:custGeom>
              <a:avLst/>
              <a:gdLst/>
              <a:ahLst/>
              <a:cxnLst/>
              <a:rect l="l" t="t" r="r" b="b"/>
              <a:pathLst>
                <a:path w="4940300" h="7619">
                  <a:moveTo>
                    <a:pt x="4940240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4928932" y="7259"/>
                  </a:lnTo>
                  <a:lnTo>
                    <a:pt x="4940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5060" y="3282581"/>
              <a:ext cx="4618990" cy="7620"/>
            </a:xfrm>
            <a:custGeom>
              <a:avLst/>
              <a:gdLst/>
              <a:ahLst/>
              <a:cxnLst/>
              <a:rect l="l" t="t" r="r" b="b"/>
              <a:pathLst>
                <a:path w="4618990" h="7620">
                  <a:moveTo>
                    <a:pt x="4618940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4607633" y="7259"/>
                  </a:lnTo>
                  <a:lnTo>
                    <a:pt x="46189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0753" y="3282630"/>
              <a:ext cx="4623435" cy="7620"/>
            </a:xfrm>
            <a:custGeom>
              <a:avLst/>
              <a:gdLst/>
              <a:ahLst/>
              <a:cxnLst/>
              <a:rect l="l" t="t" r="r" b="b"/>
              <a:pathLst>
                <a:path w="4623435" h="7620">
                  <a:moveTo>
                    <a:pt x="4623172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4611864" y="7259"/>
                  </a:lnTo>
                  <a:lnTo>
                    <a:pt x="46231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5060" y="3522613"/>
              <a:ext cx="4245610" cy="7620"/>
            </a:xfrm>
            <a:custGeom>
              <a:avLst/>
              <a:gdLst/>
              <a:ahLst/>
              <a:cxnLst/>
              <a:rect l="l" t="t" r="r" b="b"/>
              <a:pathLst>
                <a:path w="4245610" h="7620">
                  <a:moveTo>
                    <a:pt x="4245032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4233725" y="7259"/>
                  </a:lnTo>
                  <a:lnTo>
                    <a:pt x="42450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0753" y="3522661"/>
              <a:ext cx="4249420" cy="7620"/>
            </a:xfrm>
            <a:custGeom>
              <a:avLst/>
              <a:gdLst/>
              <a:ahLst/>
              <a:cxnLst/>
              <a:rect l="l" t="t" r="r" b="b"/>
              <a:pathLst>
                <a:path w="4249420" h="7620">
                  <a:moveTo>
                    <a:pt x="4249264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4237956" y="7259"/>
                  </a:lnTo>
                  <a:lnTo>
                    <a:pt x="4249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060" y="3733415"/>
              <a:ext cx="3916679" cy="7620"/>
            </a:xfrm>
            <a:custGeom>
              <a:avLst/>
              <a:gdLst/>
              <a:ahLst/>
              <a:cxnLst/>
              <a:rect l="l" t="t" r="r" b="b"/>
              <a:pathLst>
                <a:path w="3916679" h="7620">
                  <a:moveTo>
                    <a:pt x="3916657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3905349" y="7259"/>
                  </a:lnTo>
                  <a:lnTo>
                    <a:pt x="39166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0753" y="3733366"/>
              <a:ext cx="3921125" cy="7620"/>
            </a:xfrm>
            <a:custGeom>
              <a:avLst/>
              <a:gdLst/>
              <a:ahLst/>
              <a:cxnLst/>
              <a:rect l="l" t="t" r="r" b="b"/>
              <a:pathLst>
                <a:path w="3921125" h="7620">
                  <a:moveTo>
                    <a:pt x="3921039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3909731" y="7259"/>
                  </a:lnTo>
                  <a:lnTo>
                    <a:pt x="3921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5060" y="3973156"/>
              <a:ext cx="3543300" cy="7620"/>
            </a:xfrm>
            <a:custGeom>
              <a:avLst/>
              <a:gdLst/>
              <a:ahLst/>
              <a:cxnLst/>
              <a:rect l="l" t="t" r="r" b="b"/>
              <a:pathLst>
                <a:path w="3543300" h="7620">
                  <a:moveTo>
                    <a:pt x="3543201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3531893" y="7259"/>
                  </a:lnTo>
                  <a:lnTo>
                    <a:pt x="3543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0753" y="3973204"/>
              <a:ext cx="3547745" cy="7620"/>
            </a:xfrm>
            <a:custGeom>
              <a:avLst/>
              <a:gdLst/>
              <a:ahLst/>
              <a:cxnLst/>
              <a:rect l="l" t="t" r="r" b="b"/>
              <a:pathLst>
                <a:path w="3547745" h="7620">
                  <a:moveTo>
                    <a:pt x="3547432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3536125" y="7259"/>
                  </a:lnTo>
                  <a:lnTo>
                    <a:pt x="354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5060" y="4213187"/>
              <a:ext cx="3169920" cy="7620"/>
            </a:xfrm>
            <a:custGeom>
              <a:avLst/>
              <a:gdLst/>
              <a:ahLst/>
              <a:cxnLst/>
              <a:rect l="l" t="t" r="r" b="b"/>
              <a:pathLst>
                <a:path w="3169920" h="7620">
                  <a:moveTo>
                    <a:pt x="3169293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3157985" y="7259"/>
                  </a:lnTo>
                  <a:lnTo>
                    <a:pt x="3169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0753" y="4213236"/>
              <a:ext cx="3173730" cy="7620"/>
            </a:xfrm>
            <a:custGeom>
              <a:avLst/>
              <a:gdLst/>
              <a:ahLst/>
              <a:cxnLst/>
              <a:rect l="l" t="t" r="r" b="b"/>
              <a:pathLst>
                <a:path w="3173729" h="7620">
                  <a:moveTo>
                    <a:pt x="3173524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3162217" y="7259"/>
                  </a:lnTo>
                  <a:lnTo>
                    <a:pt x="3173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5060" y="4634694"/>
              <a:ext cx="2512695" cy="7620"/>
            </a:xfrm>
            <a:custGeom>
              <a:avLst/>
              <a:gdLst/>
              <a:ahLst/>
              <a:cxnLst/>
              <a:rect l="l" t="t" r="r" b="b"/>
              <a:pathLst>
                <a:path w="2512695" h="7620">
                  <a:moveTo>
                    <a:pt x="2512692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2501384" y="7259"/>
                  </a:lnTo>
                  <a:lnTo>
                    <a:pt x="25126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0753" y="4634742"/>
              <a:ext cx="2517140" cy="7620"/>
            </a:xfrm>
            <a:custGeom>
              <a:avLst/>
              <a:gdLst/>
              <a:ahLst/>
              <a:cxnLst/>
              <a:rect l="l" t="t" r="r" b="b"/>
              <a:pathLst>
                <a:path w="2517140" h="7620">
                  <a:moveTo>
                    <a:pt x="2516924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2505616" y="7259"/>
                  </a:lnTo>
                  <a:lnTo>
                    <a:pt x="2516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5060" y="4969093"/>
              <a:ext cx="1991995" cy="7620"/>
            </a:xfrm>
            <a:custGeom>
              <a:avLst/>
              <a:gdLst/>
              <a:ahLst/>
              <a:cxnLst/>
              <a:rect l="l" t="t" r="r" b="b"/>
              <a:pathLst>
                <a:path w="1991995" h="7620">
                  <a:moveTo>
                    <a:pt x="1991784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1980476" y="7259"/>
                  </a:lnTo>
                  <a:lnTo>
                    <a:pt x="1991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0753" y="4969141"/>
              <a:ext cx="1996439" cy="7620"/>
            </a:xfrm>
            <a:custGeom>
              <a:avLst/>
              <a:gdLst/>
              <a:ahLst/>
              <a:cxnLst/>
              <a:rect l="l" t="t" r="r" b="b"/>
              <a:pathLst>
                <a:path w="1996439" h="7620">
                  <a:moveTo>
                    <a:pt x="1996015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1984708" y="7259"/>
                  </a:lnTo>
                  <a:lnTo>
                    <a:pt x="19960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5060" y="5376130"/>
              <a:ext cx="1358265" cy="7620"/>
            </a:xfrm>
            <a:custGeom>
              <a:avLst/>
              <a:gdLst/>
              <a:ahLst/>
              <a:cxnLst/>
              <a:rect l="l" t="t" r="r" b="b"/>
              <a:pathLst>
                <a:path w="1358264" h="7620">
                  <a:moveTo>
                    <a:pt x="1357723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1346416" y="7259"/>
                  </a:lnTo>
                  <a:lnTo>
                    <a:pt x="13577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0753" y="5376130"/>
              <a:ext cx="1362075" cy="7620"/>
            </a:xfrm>
            <a:custGeom>
              <a:avLst/>
              <a:gdLst/>
              <a:ahLst/>
              <a:cxnLst/>
              <a:rect l="l" t="t" r="r" b="b"/>
              <a:pathLst>
                <a:path w="1362075" h="7620">
                  <a:moveTo>
                    <a:pt x="1362030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1350722" y="7259"/>
                  </a:lnTo>
                  <a:lnTo>
                    <a:pt x="1362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25060" y="5616161"/>
              <a:ext cx="984250" cy="7620"/>
            </a:xfrm>
            <a:custGeom>
              <a:avLst/>
              <a:gdLst/>
              <a:ahLst/>
              <a:cxnLst/>
              <a:rect l="l" t="t" r="r" b="b"/>
              <a:pathLst>
                <a:path w="984250" h="7620">
                  <a:moveTo>
                    <a:pt x="983815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972507" y="7259"/>
                  </a:lnTo>
                  <a:lnTo>
                    <a:pt x="983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0753" y="5616161"/>
              <a:ext cx="988694" cy="7620"/>
            </a:xfrm>
            <a:custGeom>
              <a:avLst/>
              <a:gdLst/>
              <a:ahLst/>
              <a:cxnLst/>
              <a:rect l="l" t="t" r="r" b="b"/>
              <a:pathLst>
                <a:path w="988694" h="7620">
                  <a:moveTo>
                    <a:pt x="988122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976814" y="7259"/>
                  </a:lnTo>
                  <a:lnTo>
                    <a:pt x="988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5060" y="5907006"/>
              <a:ext cx="530860" cy="7620"/>
            </a:xfrm>
            <a:custGeom>
              <a:avLst/>
              <a:gdLst/>
              <a:ahLst/>
              <a:cxnLst/>
              <a:rect l="l" t="t" r="r" b="b"/>
              <a:pathLst>
                <a:path w="530860" h="7620">
                  <a:moveTo>
                    <a:pt x="530753" y="0"/>
                  </a:moveTo>
                  <a:lnTo>
                    <a:pt x="0" y="0"/>
                  </a:lnTo>
                  <a:lnTo>
                    <a:pt x="0" y="7259"/>
                  </a:lnTo>
                  <a:lnTo>
                    <a:pt x="519445" y="7259"/>
                  </a:lnTo>
                  <a:lnTo>
                    <a:pt x="530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0750" y="5907011"/>
              <a:ext cx="535305" cy="343535"/>
            </a:xfrm>
            <a:custGeom>
              <a:avLst/>
              <a:gdLst/>
              <a:ahLst/>
              <a:cxnLst/>
              <a:rect l="l" t="t" r="r" b="b"/>
              <a:pathLst>
                <a:path w="535305" h="343535">
                  <a:moveTo>
                    <a:pt x="2844" y="341655"/>
                  </a:moveTo>
                  <a:lnTo>
                    <a:pt x="0" y="341655"/>
                  </a:lnTo>
                  <a:lnTo>
                    <a:pt x="0" y="343484"/>
                  </a:lnTo>
                  <a:lnTo>
                    <a:pt x="2844" y="341655"/>
                  </a:lnTo>
                  <a:close/>
                </a:path>
                <a:path w="535305" h="343535">
                  <a:moveTo>
                    <a:pt x="535063" y="0"/>
                  </a:moveTo>
                  <a:lnTo>
                    <a:pt x="0" y="0"/>
                  </a:lnTo>
                  <a:lnTo>
                    <a:pt x="0" y="7264"/>
                  </a:lnTo>
                  <a:lnTo>
                    <a:pt x="523748" y="7264"/>
                  </a:lnTo>
                  <a:lnTo>
                    <a:pt x="5350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98821"/>
            <a:ext cx="636778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3º </a:t>
            </a:r>
            <a:r>
              <a:rPr sz="2800" spc="-5" dirty="0">
                <a:latin typeface="Calibri"/>
                <a:cs typeface="Calibri"/>
              </a:rPr>
              <a:t>Quadrimestre </a:t>
            </a:r>
            <a:r>
              <a:rPr sz="2800" dirty="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540" y="510540"/>
            <a:ext cx="6731000" cy="426720"/>
          </a:xfrm>
          <a:custGeom>
            <a:avLst/>
            <a:gdLst/>
            <a:ahLst/>
            <a:cxnLst/>
            <a:rect l="l" t="t" r="r" b="b"/>
            <a:pathLst>
              <a:path w="6731000" h="426719">
                <a:moveTo>
                  <a:pt x="6731000" y="0"/>
                </a:moveTo>
                <a:lnTo>
                  <a:pt x="0" y="0"/>
                </a:lnTo>
                <a:lnTo>
                  <a:pt x="0" y="426720"/>
                </a:lnTo>
                <a:lnTo>
                  <a:pt x="6731000" y="426720"/>
                </a:lnTo>
                <a:lnTo>
                  <a:pt x="673100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564" y="510222"/>
            <a:ext cx="32670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Trebuchet MS"/>
                <a:cs typeface="Trebuchet MS"/>
              </a:rPr>
              <a:t>Execução</a:t>
            </a:r>
            <a:r>
              <a:rPr sz="2300" b="1" spc="-45" dirty="0">
                <a:latin typeface="Trebuchet MS"/>
                <a:cs typeface="Trebuchet MS"/>
              </a:rPr>
              <a:t> </a:t>
            </a:r>
            <a:r>
              <a:rPr sz="2300" b="1" spc="-5" dirty="0">
                <a:latin typeface="Trebuchet MS"/>
                <a:cs typeface="Trebuchet MS"/>
              </a:rPr>
              <a:t>Orçamentária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728459" cy="510540"/>
          </a:xfrm>
          <a:custGeom>
            <a:avLst/>
            <a:gdLst/>
            <a:ahLst/>
            <a:cxnLst/>
            <a:rect l="l" t="t" r="r" b="b"/>
            <a:pathLst>
              <a:path w="6728459" h="510540">
                <a:moveTo>
                  <a:pt x="0" y="510539"/>
                </a:moveTo>
                <a:lnTo>
                  <a:pt x="6728459" y="510539"/>
                </a:lnTo>
                <a:lnTo>
                  <a:pt x="6728459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152" y="0"/>
            <a:ext cx="6199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7" name="object 7"/>
          <p:cNvSpPr/>
          <p:nvPr/>
        </p:nvSpPr>
        <p:spPr>
          <a:xfrm>
            <a:off x="623052" y="2273713"/>
            <a:ext cx="5605780" cy="2222500"/>
          </a:xfrm>
          <a:custGeom>
            <a:avLst/>
            <a:gdLst/>
            <a:ahLst/>
            <a:cxnLst/>
            <a:rect l="l" t="t" r="r" b="b"/>
            <a:pathLst>
              <a:path w="5605780" h="2222500">
                <a:moveTo>
                  <a:pt x="5605535" y="0"/>
                </a:moveTo>
                <a:lnTo>
                  <a:pt x="0" y="0"/>
                </a:lnTo>
                <a:lnTo>
                  <a:pt x="0" y="2221927"/>
                </a:lnTo>
                <a:lnTo>
                  <a:pt x="5605535" y="2221927"/>
                </a:lnTo>
                <a:lnTo>
                  <a:pt x="56055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12140" y="1557005"/>
          <a:ext cx="8070215" cy="2922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5780"/>
                <a:gridCol w="2447925"/>
              </a:tblGrid>
              <a:tr h="716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1800" b="1" spc="-270" dirty="0">
                          <a:latin typeface="Verdana"/>
                          <a:cs typeface="Verdana"/>
                        </a:rPr>
                        <a:t>Contratação</a:t>
                      </a:r>
                      <a:r>
                        <a:rPr sz="1800" b="1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75" dirty="0">
                          <a:latin typeface="Verdana"/>
                          <a:cs typeface="Verdana"/>
                        </a:rPr>
                        <a:t>serviços</a:t>
                      </a:r>
                      <a:r>
                        <a:rPr sz="1800" b="1" spc="-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75" dirty="0">
                          <a:latin typeface="Verdana"/>
                          <a:cs typeface="Verdana"/>
                        </a:rPr>
                        <a:t>especializados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22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174625">
                        <a:lnSpc>
                          <a:spcPct val="104500"/>
                        </a:lnSpc>
                        <a:spcBef>
                          <a:spcPts val="530"/>
                        </a:spcBef>
                      </a:pPr>
                      <a:r>
                        <a:rPr sz="1800" b="1" spc="-2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1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1800" b="1" spc="-8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ê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800" b="1" spc="-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8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  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1800" b="1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800" b="1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º</a:t>
                      </a:r>
                      <a:r>
                        <a:rPr sz="1800" b="1" spc="-2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30" dirty="0">
                          <a:latin typeface="Verdana"/>
                          <a:cs typeface="Verdana"/>
                        </a:rPr>
                        <a:t>Q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spc="-8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5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1800" b="1" spc="3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-4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25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800" b="1" spc="-7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spc="8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ç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os</a:t>
                      </a:r>
                      <a:r>
                        <a:rPr sz="1800" b="1" spc="-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8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3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800" b="1" spc="-3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Su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1800" b="1" spc="-5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22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1800" b="1" spc="3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$</a:t>
                      </a:r>
                      <a:r>
                        <a:rPr sz="1800" b="1" spc="-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781</a:t>
                      </a:r>
                      <a:r>
                        <a:rPr sz="1800" b="1" spc="1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933</a:t>
                      </a:r>
                      <a:r>
                        <a:rPr sz="1800" b="1" spc="1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22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770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800" b="1" spc="-290" dirty="0">
                          <a:latin typeface="Verdana"/>
                          <a:cs typeface="Verdana"/>
                        </a:rPr>
                        <a:t>Santa</a:t>
                      </a:r>
                      <a:r>
                        <a:rPr sz="1800" b="1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80" dirty="0">
                          <a:latin typeface="Verdana"/>
                          <a:cs typeface="Verdana"/>
                        </a:rPr>
                        <a:t>Casa</a:t>
                      </a:r>
                      <a:r>
                        <a:rPr sz="1800" b="1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54" dirty="0">
                          <a:latin typeface="Verdana"/>
                          <a:cs typeface="Verdana"/>
                        </a:rPr>
                        <a:t>(leitos</a:t>
                      </a:r>
                      <a:r>
                        <a:rPr sz="1800" b="1" spc="-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85" dirty="0">
                          <a:latin typeface="Verdana"/>
                          <a:cs typeface="Verdana"/>
                        </a:rPr>
                        <a:t>Clínicos</a:t>
                      </a:r>
                      <a:r>
                        <a:rPr sz="1800" b="1" spc="-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8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3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b="1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300" dirty="0">
                          <a:latin typeface="Verdana"/>
                          <a:cs typeface="Verdana"/>
                        </a:rPr>
                        <a:t>longa</a:t>
                      </a:r>
                      <a:r>
                        <a:rPr sz="1800" b="1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300" dirty="0">
                          <a:latin typeface="Verdana"/>
                          <a:cs typeface="Verdana"/>
                        </a:rPr>
                        <a:t>permanência)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082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800" b="1" spc="3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$</a:t>
                      </a:r>
                      <a:r>
                        <a:rPr sz="1800" b="1" spc="-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504</a:t>
                      </a:r>
                      <a:r>
                        <a:rPr sz="1800" b="1" spc="1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002</a:t>
                      </a:r>
                      <a:r>
                        <a:rPr sz="1800" b="1" spc="1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082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marL="38100" marR="370205">
                        <a:lnSpc>
                          <a:spcPct val="104500"/>
                        </a:lnSpc>
                        <a:spcBef>
                          <a:spcPts val="865"/>
                        </a:spcBef>
                      </a:pPr>
                      <a:r>
                        <a:rPr sz="1800" b="1" spc="-4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1800" b="1" spc="-5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spc="3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800" b="1" spc="3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-4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800" b="1" spc="-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800" b="1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Fun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ç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ã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800" b="1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800" b="1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4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800" b="1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8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8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800" b="1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s  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15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800" b="1" spc="-8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800" b="1" spc="-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3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â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800" b="1" spc="-5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spc="2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b="1" spc="-13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spc="3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$</a:t>
                      </a:r>
                      <a:r>
                        <a:rPr sz="1800" b="1" spc="-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370</a:t>
                      </a:r>
                      <a:r>
                        <a:rPr sz="1800" b="1" spc="1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816</a:t>
                      </a:r>
                      <a:r>
                        <a:rPr sz="1800" b="1" spc="1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b="1" spc="-40" dirty="0">
                          <a:latin typeface="Verdana"/>
                          <a:cs typeface="Verdana"/>
                        </a:rPr>
                        <a:t>9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915160"/>
            <a:ext cx="8569960" cy="3096260"/>
          </a:xfrm>
          <a:custGeom>
            <a:avLst/>
            <a:gdLst/>
            <a:ahLst/>
            <a:cxnLst/>
            <a:rect l="l" t="t" r="r" b="b"/>
            <a:pathLst>
              <a:path w="8569960" h="3096260">
                <a:moveTo>
                  <a:pt x="8053959" y="0"/>
                </a:moveTo>
                <a:lnTo>
                  <a:pt x="516051" y="0"/>
                </a:lnTo>
                <a:lnTo>
                  <a:pt x="469081" y="2108"/>
                </a:lnTo>
                <a:lnTo>
                  <a:pt x="423292" y="8313"/>
                </a:lnTo>
                <a:lnTo>
                  <a:pt x="378867" y="18431"/>
                </a:lnTo>
                <a:lnTo>
                  <a:pt x="335987" y="32281"/>
                </a:lnTo>
                <a:lnTo>
                  <a:pt x="294835" y="49680"/>
                </a:lnTo>
                <a:lnTo>
                  <a:pt x="255593" y="70447"/>
                </a:lnTo>
                <a:lnTo>
                  <a:pt x="218444" y="94399"/>
                </a:lnTo>
                <a:lnTo>
                  <a:pt x="183569" y="121354"/>
                </a:lnTo>
                <a:lnTo>
                  <a:pt x="151150" y="151129"/>
                </a:lnTo>
                <a:lnTo>
                  <a:pt x="121371" y="183544"/>
                </a:lnTo>
                <a:lnTo>
                  <a:pt x="94412" y="218415"/>
                </a:lnTo>
                <a:lnTo>
                  <a:pt x="70457" y="255561"/>
                </a:lnTo>
                <a:lnTo>
                  <a:pt x="49688" y="294799"/>
                </a:lnTo>
                <a:lnTo>
                  <a:pt x="32286" y="335948"/>
                </a:lnTo>
                <a:lnTo>
                  <a:pt x="18434" y="378824"/>
                </a:lnTo>
                <a:lnTo>
                  <a:pt x="8314" y="423246"/>
                </a:lnTo>
                <a:lnTo>
                  <a:pt x="2108" y="469033"/>
                </a:lnTo>
                <a:lnTo>
                  <a:pt x="0" y="516000"/>
                </a:lnTo>
                <a:lnTo>
                  <a:pt x="0" y="2580259"/>
                </a:lnTo>
                <a:lnTo>
                  <a:pt x="2108" y="2627226"/>
                </a:lnTo>
                <a:lnTo>
                  <a:pt x="8314" y="2673013"/>
                </a:lnTo>
                <a:lnTo>
                  <a:pt x="18434" y="2717435"/>
                </a:lnTo>
                <a:lnTo>
                  <a:pt x="32286" y="2760311"/>
                </a:lnTo>
                <a:lnTo>
                  <a:pt x="49688" y="2801460"/>
                </a:lnTo>
                <a:lnTo>
                  <a:pt x="70457" y="2840698"/>
                </a:lnTo>
                <a:lnTo>
                  <a:pt x="94412" y="2877844"/>
                </a:lnTo>
                <a:lnTo>
                  <a:pt x="121371" y="2912715"/>
                </a:lnTo>
                <a:lnTo>
                  <a:pt x="151150" y="2945130"/>
                </a:lnTo>
                <a:lnTo>
                  <a:pt x="183569" y="2974905"/>
                </a:lnTo>
                <a:lnTo>
                  <a:pt x="218444" y="3001860"/>
                </a:lnTo>
                <a:lnTo>
                  <a:pt x="255593" y="3025812"/>
                </a:lnTo>
                <a:lnTo>
                  <a:pt x="294835" y="3046579"/>
                </a:lnTo>
                <a:lnTo>
                  <a:pt x="335987" y="3063978"/>
                </a:lnTo>
                <a:lnTo>
                  <a:pt x="378867" y="3077828"/>
                </a:lnTo>
                <a:lnTo>
                  <a:pt x="423292" y="3087946"/>
                </a:lnTo>
                <a:lnTo>
                  <a:pt x="469081" y="3094151"/>
                </a:lnTo>
                <a:lnTo>
                  <a:pt x="516051" y="3096260"/>
                </a:lnTo>
                <a:lnTo>
                  <a:pt x="8053959" y="3096260"/>
                </a:lnTo>
                <a:lnTo>
                  <a:pt x="8100926" y="3094151"/>
                </a:lnTo>
                <a:lnTo>
                  <a:pt x="8146713" y="3087946"/>
                </a:lnTo>
                <a:lnTo>
                  <a:pt x="8191135" y="3077828"/>
                </a:lnTo>
                <a:lnTo>
                  <a:pt x="8234011" y="3063978"/>
                </a:lnTo>
                <a:lnTo>
                  <a:pt x="8275160" y="3046579"/>
                </a:lnTo>
                <a:lnTo>
                  <a:pt x="8314398" y="3025812"/>
                </a:lnTo>
                <a:lnTo>
                  <a:pt x="8351544" y="3001860"/>
                </a:lnTo>
                <a:lnTo>
                  <a:pt x="8386415" y="2974905"/>
                </a:lnTo>
                <a:lnTo>
                  <a:pt x="8418830" y="2945129"/>
                </a:lnTo>
                <a:lnTo>
                  <a:pt x="8448605" y="2912715"/>
                </a:lnTo>
                <a:lnTo>
                  <a:pt x="8475560" y="2877844"/>
                </a:lnTo>
                <a:lnTo>
                  <a:pt x="8499512" y="2840698"/>
                </a:lnTo>
                <a:lnTo>
                  <a:pt x="8520279" y="2801460"/>
                </a:lnTo>
                <a:lnTo>
                  <a:pt x="8537678" y="2760311"/>
                </a:lnTo>
                <a:lnTo>
                  <a:pt x="8551528" y="2717435"/>
                </a:lnTo>
                <a:lnTo>
                  <a:pt x="8561646" y="2673013"/>
                </a:lnTo>
                <a:lnTo>
                  <a:pt x="8567851" y="2627226"/>
                </a:lnTo>
                <a:lnTo>
                  <a:pt x="8569960" y="2580259"/>
                </a:lnTo>
                <a:lnTo>
                  <a:pt x="8569960" y="516000"/>
                </a:lnTo>
                <a:lnTo>
                  <a:pt x="8567851" y="469033"/>
                </a:lnTo>
                <a:lnTo>
                  <a:pt x="8561646" y="423246"/>
                </a:lnTo>
                <a:lnTo>
                  <a:pt x="8551528" y="378824"/>
                </a:lnTo>
                <a:lnTo>
                  <a:pt x="8537678" y="335948"/>
                </a:lnTo>
                <a:lnTo>
                  <a:pt x="8520279" y="294799"/>
                </a:lnTo>
                <a:lnTo>
                  <a:pt x="8499512" y="255561"/>
                </a:lnTo>
                <a:lnTo>
                  <a:pt x="8475560" y="218415"/>
                </a:lnTo>
                <a:lnTo>
                  <a:pt x="8448605" y="183544"/>
                </a:lnTo>
                <a:lnTo>
                  <a:pt x="8418829" y="151129"/>
                </a:lnTo>
                <a:lnTo>
                  <a:pt x="8386415" y="121354"/>
                </a:lnTo>
                <a:lnTo>
                  <a:pt x="8351544" y="94399"/>
                </a:lnTo>
                <a:lnTo>
                  <a:pt x="8314398" y="70447"/>
                </a:lnTo>
                <a:lnTo>
                  <a:pt x="8275160" y="49680"/>
                </a:lnTo>
                <a:lnTo>
                  <a:pt x="8234011" y="32281"/>
                </a:lnTo>
                <a:lnTo>
                  <a:pt x="8191135" y="18431"/>
                </a:lnTo>
                <a:lnTo>
                  <a:pt x="8146713" y="8313"/>
                </a:lnTo>
                <a:lnTo>
                  <a:pt x="8100926" y="2108"/>
                </a:lnTo>
                <a:lnTo>
                  <a:pt x="8053959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6909" y="2655569"/>
            <a:ext cx="7718425" cy="1534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501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AS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INFORMAÇÕES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ASSISTENCIAIS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DO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10" dirty="0">
                <a:latin typeface="Calibri"/>
                <a:cs typeface="Calibri"/>
              </a:rPr>
              <a:t>1</a:t>
            </a:r>
            <a:r>
              <a:rPr sz="2200" b="1" spc="10" dirty="0">
                <a:latin typeface="Arial"/>
                <a:cs typeface="Arial"/>
              </a:rPr>
              <a:t>°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QUADRIMESTRE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2021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SÃO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PRELIMINARES, </a:t>
            </a:r>
            <a:r>
              <a:rPr sz="2200" b="1" spc="-10" dirty="0">
                <a:latin typeface="Calibri"/>
                <a:cs typeface="Calibri"/>
              </a:rPr>
              <a:t>DEVIDO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AO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PERÍODO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FECHAMENTO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DOS </a:t>
            </a:r>
            <a:r>
              <a:rPr sz="2200" b="1" spc="-5" dirty="0">
                <a:latin typeface="Calibri"/>
                <a:cs typeface="Calibri"/>
              </a:rPr>
              <a:t> SISTEMAS DE </a:t>
            </a:r>
            <a:r>
              <a:rPr sz="2200" b="1" spc="-15" dirty="0">
                <a:latin typeface="Calibri"/>
                <a:cs typeface="Calibri"/>
              </a:rPr>
              <a:t>INFORMAÇÃO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DO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SUS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40"/>
            <a:ext cx="6733540" cy="525780"/>
          </a:xfrm>
          <a:custGeom>
            <a:avLst/>
            <a:gdLst/>
            <a:ahLst/>
            <a:cxnLst/>
            <a:rect l="l" t="t" r="r" b="b"/>
            <a:pathLst>
              <a:path w="6733540" h="525780">
                <a:moveTo>
                  <a:pt x="6733540" y="0"/>
                </a:moveTo>
                <a:lnTo>
                  <a:pt x="0" y="0"/>
                </a:lnTo>
                <a:lnTo>
                  <a:pt x="0" y="525779"/>
                </a:lnTo>
                <a:lnTo>
                  <a:pt x="6733540" y="525779"/>
                </a:lnTo>
                <a:lnTo>
                  <a:pt x="673354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3017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1º </a:t>
            </a:r>
            <a:r>
              <a:rPr sz="2800" spc="-5" dirty="0">
                <a:latin typeface="Calibri"/>
                <a:cs typeface="Calibri"/>
              </a:rPr>
              <a:t>Quadrimestre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2021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5619"/>
            <a:ext cx="7094220" cy="414020"/>
          </a:xfrm>
          <a:custGeom>
            <a:avLst/>
            <a:gdLst/>
            <a:ahLst/>
            <a:cxnLst/>
            <a:rect l="l" t="t" r="r" b="b"/>
            <a:pathLst>
              <a:path w="7094220" h="414019">
                <a:moveTo>
                  <a:pt x="0" y="414019"/>
                </a:moveTo>
                <a:lnTo>
                  <a:pt x="7094220" y="414019"/>
                </a:lnTo>
                <a:lnTo>
                  <a:pt x="7094220" y="0"/>
                </a:lnTo>
                <a:lnTo>
                  <a:pt x="0" y="0"/>
                </a:lnTo>
                <a:lnTo>
                  <a:pt x="0" y="41401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500697"/>
            <a:ext cx="19450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Trebuchet MS"/>
                <a:cs typeface="Trebuchet MS"/>
              </a:rPr>
              <a:t>Rede</a:t>
            </a:r>
            <a:r>
              <a:rPr sz="2300" b="1" spc="-8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Cegonha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91254" y="536575"/>
            <a:ext cx="4052570" cy="377190"/>
            <a:chOff x="3691254" y="536575"/>
            <a:chExt cx="4052570" cy="377190"/>
          </a:xfrm>
        </p:grpSpPr>
        <p:sp>
          <p:nvSpPr>
            <p:cNvPr id="5" name="object 5"/>
            <p:cNvSpPr/>
            <p:nvPr/>
          </p:nvSpPr>
          <p:spPr>
            <a:xfrm>
              <a:off x="3700779" y="546100"/>
              <a:ext cx="4033520" cy="358140"/>
            </a:xfrm>
            <a:custGeom>
              <a:avLst/>
              <a:gdLst/>
              <a:ahLst/>
              <a:cxnLst/>
              <a:rect l="l" t="t" r="r" b="b"/>
              <a:pathLst>
                <a:path w="4033520" h="358140">
                  <a:moveTo>
                    <a:pt x="3973829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50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90" y="358139"/>
                  </a:lnTo>
                  <a:lnTo>
                    <a:pt x="3973829" y="358139"/>
                  </a:lnTo>
                  <a:lnTo>
                    <a:pt x="3997086" y="353456"/>
                  </a:lnTo>
                  <a:lnTo>
                    <a:pt x="4016057" y="340677"/>
                  </a:lnTo>
                  <a:lnTo>
                    <a:pt x="4028836" y="321706"/>
                  </a:lnTo>
                  <a:lnTo>
                    <a:pt x="4033520" y="298450"/>
                  </a:lnTo>
                  <a:lnTo>
                    <a:pt x="4033520" y="59689"/>
                  </a:lnTo>
                  <a:lnTo>
                    <a:pt x="4028836" y="36433"/>
                  </a:lnTo>
                  <a:lnTo>
                    <a:pt x="4016057" y="17462"/>
                  </a:lnTo>
                  <a:lnTo>
                    <a:pt x="3997086" y="4683"/>
                  </a:lnTo>
                  <a:lnTo>
                    <a:pt x="397382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0779" y="546100"/>
              <a:ext cx="4033520" cy="358140"/>
            </a:xfrm>
            <a:custGeom>
              <a:avLst/>
              <a:gdLst/>
              <a:ahLst/>
              <a:cxnLst/>
              <a:rect l="l" t="t" r="r" b="b"/>
              <a:pathLst>
                <a:path w="4033520" h="358140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3973829" y="0"/>
                  </a:lnTo>
                  <a:lnTo>
                    <a:pt x="3997086" y="4683"/>
                  </a:lnTo>
                  <a:lnTo>
                    <a:pt x="4016057" y="17462"/>
                  </a:lnTo>
                  <a:lnTo>
                    <a:pt x="4028836" y="36433"/>
                  </a:lnTo>
                  <a:lnTo>
                    <a:pt x="4033520" y="59689"/>
                  </a:lnTo>
                  <a:lnTo>
                    <a:pt x="4033520" y="298450"/>
                  </a:lnTo>
                  <a:lnTo>
                    <a:pt x="4028836" y="321706"/>
                  </a:lnTo>
                  <a:lnTo>
                    <a:pt x="4016057" y="340677"/>
                  </a:lnTo>
                  <a:lnTo>
                    <a:pt x="3997086" y="353456"/>
                  </a:lnTo>
                  <a:lnTo>
                    <a:pt x="3973829" y="358139"/>
                  </a:lnTo>
                  <a:lnTo>
                    <a:pt x="59690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50"/>
                  </a:lnTo>
                  <a:lnTo>
                    <a:pt x="0" y="596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66209" y="560704"/>
            <a:ext cx="351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MORTALIDADE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INFANTIL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MATERNA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51562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5740" y="4527550"/>
            <a:ext cx="2442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Fonte: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SIM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SINASC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Municipais,</a:t>
            </a:r>
            <a:r>
              <a:rPr sz="900" spc="2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2021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parciais;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3320" y="4869179"/>
            <a:ext cx="4968240" cy="1760220"/>
          </a:xfrm>
          <a:custGeom>
            <a:avLst/>
            <a:gdLst/>
            <a:ahLst/>
            <a:cxnLst/>
            <a:rect l="l" t="t" r="r" b="b"/>
            <a:pathLst>
              <a:path w="4968240" h="1760220">
                <a:moveTo>
                  <a:pt x="0" y="293370"/>
                </a:moveTo>
                <a:lnTo>
                  <a:pt x="3838" y="245777"/>
                </a:lnTo>
                <a:lnTo>
                  <a:pt x="14953" y="200631"/>
                </a:lnTo>
                <a:lnTo>
                  <a:pt x="32740" y="158537"/>
                </a:lnTo>
                <a:lnTo>
                  <a:pt x="56595" y="120097"/>
                </a:lnTo>
                <a:lnTo>
                  <a:pt x="85915" y="85915"/>
                </a:lnTo>
                <a:lnTo>
                  <a:pt x="120097" y="56595"/>
                </a:lnTo>
                <a:lnTo>
                  <a:pt x="158537" y="32740"/>
                </a:lnTo>
                <a:lnTo>
                  <a:pt x="200631" y="14953"/>
                </a:lnTo>
                <a:lnTo>
                  <a:pt x="245777" y="3838"/>
                </a:lnTo>
                <a:lnTo>
                  <a:pt x="293369" y="0"/>
                </a:lnTo>
                <a:lnTo>
                  <a:pt x="4674870" y="0"/>
                </a:lnTo>
                <a:lnTo>
                  <a:pt x="4722462" y="3838"/>
                </a:lnTo>
                <a:lnTo>
                  <a:pt x="4767608" y="14953"/>
                </a:lnTo>
                <a:lnTo>
                  <a:pt x="4809702" y="32740"/>
                </a:lnTo>
                <a:lnTo>
                  <a:pt x="4848142" y="56595"/>
                </a:lnTo>
                <a:lnTo>
                  <a:pt x="4882324" y="85915"/>
                </a:lnTo>
                <a:lnTo>
                  <a:pt x="4911644" y="120097"/>
                </a:lnTo>
                <a:lnTo>
                  <a:pt x="4935499" y="158537"/>
                </a:lnTo>
                <a:lnTo>
                  <a:pt x="4953286" y="200631"/>
                </a:lnTo>
                <a:lnTo>
                  <a:pt x="4964401" y="245777"/>
                </a:lnTo>
                <a:lnTo>
                  <a:pt x="4968239" y="293370"/>
                </a:lnTo>
                <a:lnTo>
                  <a:pt x="4968239" y="1466850"/>
                </a:lnTo>
                <a:lnTo>
                  <a:pt x="4964401" y="1514436"/>
                </a:lnTo>
                <a:lnTo>
                  <a:pt x="4953286" y="1559578"/>
                </a:lnTo>
                <a:lnTo>
                  <a:pt x="4935499" y="1601671"/>
                </a:lnTo>
                <a:lnTo>
                  <a:pt x="4911644" y="1640111"/>
                </a:lnTo>
                <a:lnTo>
                  <a:pt x="4882324" y="1674294"/>
                </a:lnTo>
                <a:lnTo>
                  <a:pt x="4848142" y="1703617"/>
                </a:lnTo>
                <a:lnTo>
                  <a:pt x="4809702" y="1727475"/>
                </a:lnTo>
                <a:lnTo>
                  <a:pt x="4767608" y="1745264"/>
                </a:lnTo>
                <a:lnTo>
                  <a:pt x="4722462" y="1756380"/>
                </a:lnTo>
                <a:lnTo>
                  <a:pt x="4674870" y="1760220"/>
                </a:lnTo>
                <a:lnTo>
                  <a:pt x="293369" y="1760220"/>
                </a:lnTo>
                <a:lnTo>
                  <a:pt x="245777" y="1756380"/>
                </a:lnTo>
                <a:lnTo>
                  <a:pt x="200631" y="1745264"/>
                </a:lnTo>
                <a:lnTo>
                  <a:pt x="158537" y="1727475"/>
                </a:lnTo>
                <a:lnTo>
                  <a:pt x="120097" y="1703617"/>
                </a:lnTo>
                <a:lnTo>
                  <a:pt x="85915" y="1674294"/>
                </a:lnTo>
                <a:lnTo>
                  <a:pt x="56595" y="1640111"/>
                </a:lnTo>
                <a:lnTo>
                  <a:pt x="32740" y="1601671"/>
                </a:lnTo>
                <a:lnTo>
                  <a:pt x="14953" y="1559578"/>
                </a:lnTo>
                <a:lnTo>
                  <a:pt x="3838" y="1514436"/>
                </a:lnTo>
                <a:lnTo>
                  <a:pt x="0" y="1466850"/>
                </a:lnTo>
                <a:lnTo>
                  <a:pt x="0" y="29337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99054" y="5108575"/>
            <a:ext cx="45523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0891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Calibri"/>
                <a:cs typeface="Calibri"/>
              </a:rPr>
              <a:t>Óbitos </a:t>
            </a:r>
            <a:r>
              <a:rPr sz="1600" b="1" dirty="0">
                <a:latin typeface="Calibri"/>
                <a:cs typeface="Calibri"/>
              </a:rPr>
              <a:t>&lt; 1 ano </a:t>
            </a:r>
            <a:r>
              <a:rPr sz="1600" b="1" spc="-15" dirty="0">
                <a:latin typeface="Calibri"/>
                <a:cs typeface="Calibri"/>
              </a:rPr>
              <a:t>ocorreram </a:t>
            </a:r>
            <a:r>
              <a:rPr sz="1600" b="1" dirty="0">
                <a:latin typeface="Calibri"/>
                <a:cs typeface="Calibri"/>
              </a:rPr>
              <a:t>87% na </a:t>
            </a:r>
            <a:r>
              <a:rPr sz="1600" b="1" spc="-10" dirty="0">
                <a:latin typeface="Calibri"/>
                <a:cs typeface="Calibri"/>
              </a:rPr>
              <a:t>rede </a:t>
            </a:r>
            <a:r>
              <a:rPr sz="1600" b="1" dirty="0">
                <a:latin typeface="Calibri"/>
                <a:cs typeface="Calibri"/>
              </a:rPr>
              <a:t>pública e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13%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rede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privada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óbito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infantil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em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domicílio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alibri"/>
                <a:cs typeface="Calibri"/>
              </a:rPr>
              <a:t>2 </a:t>
            </a:r>
            <a:r>
              <a:rPr sz="1600" b="1" spc="-5" dirty="0">
                <a:latin typeface="Calibri"/>
                <a:cs typeface="Calibri"/>
              </a:rPr>
              <a:t>óbitos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maternos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(sendo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COVID-19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confirmado)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5435" y="3935729"/>
            <a:ext cx="2417445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1631314" algn="l"/>
              </a:tabLst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2017	2018	2019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Fonte: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SIM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SINASC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Municipais,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2021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parciais;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944620"/>
            <a:ext cx="4690110" cy="12700"/>
          </a:xfrm>
          <a:custGeom>
            <a:avLst/>
            <a:gdLst/>
            <a:ahLst/>
            <a:cxnLst/>
            <a:rect l="l" t="t" r="r" b="b"/>
            <a:pathLst>
              <a:path w="4690110" h="12700">
                <a:moveTo>
                  <a:pt x="4690109" y="0"/>
                </a:moveTo>
                <a:lnTo>
                  <a:pt x="0" y="0"/>
                </a:lnTo>
                <a:lnTo>
                  <a:pt x="0" y="12699"/>
                </a:lnTo>
                <a:lnTo>
                  <a:pt x="4690109" y="12699"/>
                </a:lnTo>
                <a:lnTo>
                  <a:pt x="469010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17500" y="1953272"/>
            <a:ext cx="3973195" cy="447675"/>
            <a:chOff x="317500" y="1953272"/>
            <a:chExt cx="3973195" cy="4476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215" y="2109557"/>
              <a:ext cx="3945383" cy="2337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500" y="1953272"/>
              <a:ext cx="3972814" cy="4472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6239" y="2158999"/>
              <a:ext cx="3817620" cy="99060"/>
            </a:xfrm>
            <a:custGeom>
              <a:avLst/>
              <a:gdLst/>
              <a:ahLst/>
              <a:cxnLst/>
              <a:rect l="l" t="t" r="r" b="b"/>
              <a:pathLst>
                <a:path w="3817620" h="99060">
                  <a:moveTo>
                    <a:pt x="0" y="40639"/>
                  </a:moveTo>
                  <a:lnTo>
                    <a:pt x="955040" y="17779"/>
                  </a:lnTo>
                  <a:lnTo>
                    <a:pt x="1907540" y="17779"/>
                  </a:lnTo>
                  <a:lnTo>
                    <a:pt x="2862580" y="99060"/>
                  </a:lnTo>
                  <a:lnTo>
                    <a:pt x="3817620" y="0"/>
                  </a:lnTo>
                </a:path>
              </a:pathLst>
            </a:custGeom>
            <a:ln w="349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239" y="2011679"/>
              <a:ext cx="3817620" cy="294640"/>
            </a:xfrm>
            <a:custGeom>
              <a:avLst/>
              <a:gdLst/>
              <a:ahLst/>
              <a:cxnLst/>
              <a:rect l="l" t="t" r="r" b="b"/>
              <a:pathLst>
                <a:path w="3817620" h="294639">
                  <a:moveTo>
                    <a:pt x="0" y="162560"/>
                  </a:moveTo>
                  <a:lnTo>
                    <a:pt x="955040" y="0"/>
                  </a:lnTo>
                  <a:lnTo>
                    <a:pt x="1907540" y="99060"/>
                  </a:lnTo>
                  <a:lnTo>
                    <a:pt x="2862580" y="294640"/>
                  </a:lnTo>
                  <a:lnTo>
                    <a:pt x="3817620" y="238760"/>
                  </a:lnTo>
                </a:path>
              </a:pathLst>
            </a:custGeom>
            <a:ln w="349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6239" y="2082799"/>
              <a:ext cx="3870960" cy="228600"/>
            </a:xfrm>
            <a:custGeom>
              <a:avLst/>
              <a:gdLst/>
              <a:ahLst/>
              <a:cxnLst/>
              <a:rect l="l" t="t" r="r" b="b"/>
              <a:pathLst>
                <a:path w="3870960" h="228600">
                  <a:moveTo>
                    <a:pt x="0" y="116839"/>
                  </a:moveTo>
                  <a:lnTo>
                    <a:pt x="12700" y="228600"/>
                  </a:lnTo>
                  <a:lnTo>
                    <a:pt x="68580" y="228600"/>
                  </a:lnTo>
                </a:path>
                <a:path w="3870960" h="228600">
                  <a:moveTo>
                    <a:pt x="1907540" y="93979"/>
                  </a:moveTo>
                  <a:lnTo>
                    <a:pt x="2026920" y="198120"/>
                  </a:lnTo>
                </a:path>
                <a:path w="3870960" h="228600">
                  <a:moveTo>
                    <a:pt x="3817620" y="76200"/>
                  </a:moveTo>
                  <a:lnTo>
                    <a:pt x="38709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31215" y="2799397"/>
            <a:ext cx="3945890" cy="412750"/>
            <a:chOff x="331215" y="2799397"/>
            <a:chExt cx="3945890" cy="41275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215" y="2800611"/>
              <a:ext cx="3945383" cy="4112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6240" y="2849880"/>
              <a:ext cx="3817620" cy="276860"/>
            </a:xfrm>
            <a:custGeom>
              <a:avLst/>
              <a:gdLst/>
              <a:ahLst/>
              <a:cxnLst/>
              <a:rect l="l" t="t" r="r" b="b"/>
              <a:pathLst>
                <a:path w="3817620" h="276860">
                  <a:moveTo>
                    <a:pt x="0" y="93980"/>
                  </a:moveTo>
                  <a:lnTo>
                    <a:pt x="955040" y="0"/>
                  </a:lnTo>
                  <a:lnTo>
                    <a:pt x="1907540" y="0"/>
                  </a:lnTo>
                  <a:lnTo>
                    <a:pt x="2862580" y="276860"/>
                  </a:lnTo>
                  <a:lnTo>
                    <a:pt x="3817620" y="48260"/>
                  </a:lnTo>
                </a:path>
              </a:pathLst>
            </a:custGeom>
            <a:ln w="349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03779" y="2804160"/>
              <a:ext cx="71120" cy="45720"/>
            </a:xfrm>
            <a:custGeom>
              <a:avLst/>
              <a:gdLst/>
              <a:ahLst/>
              <a:cxnLst/>
              <a:rect l="l" t="t" r="r" b="b"/>
              <a:pathLst>
                <a:path w="71119" h="45719">
                  <a:moveTo>
                    <a:pt x="0" y="45719"/>
                  </a:moveTo>
                  <a:lnTo>
                    <a:pt x="12700" y="0"/>
                  </a:lnTo>
                  <a:lnTo>
                    <a:pt x="7111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91919" y="2222119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9,42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4476" y="2281173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9,42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6759" y="202247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8,99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0040" y="1874520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9,51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6240" y="2075179"/>
            <a:ext cx="2969260" cy="309880"/>
          </a:xfrm>
          <a:custGeom>
            <a:avLst/>
            <a:gdLst/>
            <a:ahLst/>
            <a:cxnLst/>
            <a:rect l="l" t="t" r="r" b="b"/>
            <a:pathLst>
              <a:path w="2969260" h="309880">
                <a:moveTo>
                  <a:pt x="0" y="99060"/>
                </a:moveTo>
                <a:lnTo>
                  <a:pt x="12700" y="0"/>
                </a:lnTo>
                <a:lnTo>
                  <a:pt x="68580" y="0"/>
                </a:lnTo>
              </a:path>
              <a:path w="2969260" h="309880">
                <a:moveTo>
                  <a:pt x="2862580" y="231140"/>
                </a:moveTo>
                <a:lnTo>
                  <a:pt x="2969260" y="30988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9902" y="1899030"/>
            <a:ext cx="274320" cy="5016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9,43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9,30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44625" y="1906270"/>
            <a:ext cx="3448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11729" y="1850390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9,77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26816" y="238442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8,73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08475" y="2145284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9,03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6562" y="295846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5,35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73124" y="264096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5,84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99410" y="2700909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5,84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91459" y="315531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4,37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08475" y="2792984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5,59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7652" y="4006215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3267" y="4006215"/>
            <a:ext cx="1689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>
              <a:lnSpc>
                <a:spcPts val="960"/>
              </a:lnSpc>
              <a:spcBef>
                <a:spcPts val="100"/>
              </a:spcBef>
              <a:tabLst>
                <a:tab pos="1445895" algn="l"/>
              </a:tabLst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8	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r>
              <a:rPr sz="11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INFANTIL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41904" y="4006215"/>
            <a:ext cx="180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1980">
              <a:lnSpc>
                <a:spcPts val="960"/>
              </a:lnSpc>
              <a:spcBef>
                <a:spcPts val="100"/>
              </a:spcBef>
              <a:tabLst>
                <a:tab pos="1556385" algn="l"/>
              </a:tabLst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	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r>
              <a:rPr sz="11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PERINATAL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5652" y="1258252"/>
            <a:ext cx="362331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r>
              <a:rPr sz="1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Infantil,</a:t>
            </a:r>
            <a:r>
              <a:rPr sz="1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perinatal</a:t>
            </a:r>
            <a:r>
              <a:rPr sz="1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natimortalidade</a:t>
            </a:r>
            <a:endParaRPr sz="1400">
              <a:latin typeface="Calibri"/>
              <a:cs typeface="Calibri"/>
            </a:endParaRPr>
          </a:p>
          <a:p>
            <a:pPr marL="45085" algn="ctr">
              <a:lnSpc>
                <a:spcPct val="100000"/>
              </a:lnSpc>
              <a:spcBef>
                <a:spcPts val="25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SBC,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sz="14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5140" y="42240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49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3460" y="42240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49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93540" y="2098039"/>
            <a:ext cx="520700" cy="289560"/>
          </a:xfrm>
          <a:custGeom>
            <a:avLst/>
            <a:gdLst/>
            <a:ahLst/>
            <a:cxnLst/>
            <a:rect l="l" t="t" r="r" b="b"/>
            <a:pathLst>
              <a:path w="520700" h="289560">
                <a:moveTo>
                  <a:pt x="0" y="144780"/>
                </a:moveTo>
                <a:lnTo>
                  <a:pt x="26466" y="81087"/>
                </a:lnTo>
                <a:lnTo>
                  <a:pt x="57203" y="54206"/>
                </a:lnTo>
                <a:lnTo>
                  <a:pt x="97524" y="31790"/>
                </a:lnTo>
                <a:lnTo>
                  <a:pt x="145864" y="14706"/>
                </a:lnTo>
                <a:lnTo>
                  <a:pt x="200661" y="3821"/>
                </a:lnTo>
                <a:lnTo>
                  <a:pt x="260350" y="0"/>
                </a:lnTo>
                <a:lnTo>
                  <a:pt x="320038" y="3821"/>
                </a:lnTo>
                <a:lnTo>
                  <a:pt x="374835" y="14706"/>
                </a:lnTo>
                <a:lnTo>
                  <a:pt x="423175" y="31790"/>
                </a:lnTo>
                <a:lnTo>
                  <a:pt x="463496" y="54206"/>
                </a:lnTo>
                <a:lnTo>
                  <a:pt x="494233" y="81087"/>
                </a:lnTo>
                <a:lnTo>
                  <a:pt x="520700" y="144780"/>
                </a:lnTo>
                <a:lnTo>
                  <a:pt x="513822" y="177992"/>
                </a:lnTo>
                <a:lnTo>
                  <a:pt x="463496" y="235353"/>
                </a:lnTo>
                <a:lnTo>
                  <a:pt x="423175" y="257769"/>
                </a:lnTo>
                <a:lnTo>
                  <a:pt x="374835" y="274853"/>
                </a:lnTo>
                <a:lnTo>
                  <a:pt x="320038" y="285738"/>
                </a:lnTo>
                <a:lnTo>
                  <a:pt x="260350" y="289560"/>
                </a:lnTo>
                <a:lnTo>
                  <a:pt x="200661" y="285738"/>
                </a:lnTo>
                <a:lnTo>
                  <a:pt x="145864" y="274853"/>
                </a:lnTo>
                <a:lnTo>
                  <a:pt x="97524" y="257769"/>
                </a:lnTo>
                <a:lnTo>
                  <a:pt x="57203" y="235353"/>
                </a:lnTo>
                <a:lnTo>
                  <a:pt x="26466" y="208472"/>
                </a:lnTo>
                <a:lnTo>
                  <a:pt x="0" y="144780"/>
                </a:lnTo>
                <a:close/>
              </a:path>
            </a:pathLst>
          </a:custGeom>
          <a:ln w="19050">
            <a:solidFill>
              <a:srgbClr val="EF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92040" y="3878579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98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5257228" y="2319210"/>
            <a:ext cx="3298825" cy="1124585"/>
            <a:chOff x="5257228" y="2319210"/>
            <a:chExt cx="3298825" cy="1124585"/>
          </a:xfrm>
        </p:grpSpPr>
        <p:sp>
          <p:nvSpPr>
            <p:cNvPr id="48" name="object 48"/>
            <p:cNvSpPr/>
            <p:nvPr/>
          </p:nvSpPr>
          <p:spPr>
            <a:xfrm>
              <a:off x="5297169" y="2358390"/>
              <a:ext cx="3223260" cy="276860"/>
            </a:xfrm>
            <a:custGeom>
              <a:avLst/>
              <a:gdLst/>
              <a:ahLst/>
              <a:cxnLst/>
              <a:rect l="l" t="t" r="r" b="b"/>
              <a:pathLst>
                <a:path w="3223259" h="276860">
                  <a:moveTo>
                    <a:pt x="0" y="276860"/>
                  </a:moveTo>
                  <a:lnTo>
                    <a:pt x="805179" y="236220"/>
                  </a:lnTo>
                  <a:lnTo>
                    <a:pt x="1610359" y="208280"/>
                  </a:lnTo>
                  <a:lnTo>
                    <a:pt x="2418079" y="228600"/>
                  </a:lnTo>
                  <a:lnTo>
                    <a:pt x="3223259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228" y="2598610"/>
              <a:ext cx="73025" cy="7302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2408" y="2555430"/>
              <a:ext cx="73025" cy="7302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0128" y="2530030"/>
              <a:ext cx="73025" cy="7302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5308" y="2547810"/>
              <a:ext cx="73025" cy="7302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3028" y="2319210"/>
              <a:ext cx="73025" cy="7302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297169" y="2457450"/>
              <a:ext cx="3223260" cy="949960"/>
            </a:xfrm>
            <a:custGeom>
              <a:avLst/>
              <a:gdLst/>
              <a:ahLst/>
              <a:cxnLst/>
              <a:rect l="l" t="t" r="r" b="b"/>
              <a:pathLst>
                <a:path w="3223259" h="949960">
                  <a:moveTo>
                    <a:pt x="0" y="325120"/>
                  </a:moveTo>
                  <a:lnTo>
                    <a:pt x="805179" y="0"/>
                  </a:lnTo>
                  <a:lnTo>
                    <a:pt x="1610359" y="601979"/>
                  </a:lnTo>
                  <a:lnTo>
                    <a:pt x="2418079" y="546100"/>
                  </a:lnTo>
                  <a:lnTo>
                    <a:pt x="3223259" y="94996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7228" y="2743390"/>
              <a:ext cx="73025" cy="7302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2408" y="2420810"/>
              <a:ext cx="73025" cy="7302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0128" y="3022790"/>
              <a:ext cx="73025" cy="7302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5308" y="2964370"/>
              <a:ext cx="73025" cy="7302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83028" y="3370770"/>
              <a:ext cx="73025" cy="73025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5250434" y="2400553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9,93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97955" y="2627884"/>
            <a:ext cx="3448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72351" y="2328290"/>
            <a:ext cx="346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43190" y="2529840"/>
            <a:ext cx="3448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16950" y="2253234"/>
            <a:ext cx="3448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73090" y="280352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8,76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49009" y="2226945"/>
            <a:ext cx="3448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87591" y="3078479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6,54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10754" y="2898140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7,00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16950" y="3304159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3,76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87868" y="3935729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94445" y="3935729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14290" y="1839277"/>
            <a:ext cx="243839" cy="73025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15150" y="1839277"/>
            <a:ext cx="243840" cy="73025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5372734" y="1405953"/>
            <a:ext cx="3153410" cy="54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Mortalidade</a:t>
            </a:r>
            <a:r>
              <a:rPr sz="14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infantil</a:t>
            </a:r>
            <a:r>
              <a:rPr sz="1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institucional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R="52705" algn="ctr">
              <a:lnSpc>
                <a:spcPts val="1480"/>
              </a:lnSpc>
              <a:spcBef>
                <a:spcPts val="25"/>
              </a:spcBef>
            </a:pP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residentes</a:t>
            </a:r>
            <a:r>
              <a:rPr sz="1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SBC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  <a:tabLst>
                <a:tab pos="1812925" algn="l"/>
              </a:tabLst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Estabelecimentos</a:t>
            </a:r>
            <a:r>
              <a:rPr sz="9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Públicos	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Estabelecimentos Privados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5619"/>
            <a:ext cx="7094220" cy="414020"/>
          </a:xfrm>
          <a:custGeom>
            <a:avLst/>
            <a:gdLst/>
            <a:ahLst/>
            <a:cxnLst/>
            <a:rect l="l" t="t" r="r" b="b"/>
            <a:pathLst>
              <a:path w="7094220" h="414019">
                <a:moveTo>
                  <a:pt x="0" y="414019"/>
                </a:moveTo>
                <a:lnTo>
                  <a:pt x="7094220" y="414019"/>
                </a:lnTo>
                <a:lnTo>
                  <a:pt x="7094220" y="0"/>
                </a:lnTo>
                <a:lnTo>
                  <a:pt x="0" y="0"/>
                </a:lnTo>
                <a:lnTo>
                  <a:pt x="0" y="41401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500697"/>
            <a:ext cx="19577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Trebuchet MS"/>
                <a:cs typeface="Trebuchet MS"/>
              </a:rPr>
              <a:t>Rede</a:t>
            </a:r>
            <a:r>
              <a:rPr sz="2300" b="1" spc="-8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Cegonha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401559" cy="515620"/>
          </a:xfrm>
          <a:custGeom>
            <a:avLst/>
            <a:gdLst/>
            <a:ahLst/>
            <a:cxnLst/>
            <a:rect l="l" t="t" r="r" b="b"/>
            <a:pathLst>
              <a:path w="7401559" h="515620">
                <a:moveTo>
                  <a:pt x="0" y="515620"/>
                </a:moveTo>
                <a:lnTo>
                  <a:pt x="7401559" y="515620"/>
                </a:lnTo>
                <a:lnTo>
                  <a:pt x="7401559" y="0"/>
                </a:lnTo>
                <a:lnTo>
                  <a:pt x="0" y="0"/>
                </a:lnTo>
                <a:lnTo>
                  <a:pt x="0" y="51562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317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536315" y="559434"/>
            <a:ext cx="4088129" cy="379730"/>
            <a:chOff x="3536315" y="559434"/>
            <a:chExt cx="4088129" cy="379730"/>
          </a:xfrm>
        </p:grpSpPr>
        <p:sp>
          <p:nvSpPr>
            <p:cNvPr id="7" name="object 7"/>
            <p:cNvSpPr/>
            <p:nvPr/>
          </p:nvSpPr>
          <p:spPr>
            <a:xfrm>
              <a:off x="3545840" y="568959"/>
              <a:ext cx="4069079" cy="360680"/>
            </a:xfrm>
            <a:custGeom>
              <a:avLst/>
              <a:gdLst/>
              <a:ahLst/>
              <a:cxnLst/>
              <a:rect l="l" t="t" r="r" b="b"/>
              <a:pathLst>
                <a:path w="4069079" h="360680">
                  <a:moveTo>
                    <a:pt x="4009009" y="0"/>
                  </a:moveTo>
                  <a:lnTo>
                    <a:pt x="60071" y="0"/>
                  </a:lnTo>
                  <a:lnTo>
                    <a:pt x="36701" y="4724"/>
                  </a:lnTo>
                  <a:lnTo>
                    <a:pt x="17605" y="17605"/>
                  </a:lnTo>
                  <a:lnTo>
                    <a:pt x="4724" y="36701"/>
                  </a:lnTo>
                  <a:lnTo>
                    <a:pt x="0" y="60070"/>
                  </a:lnTo>
                  <a:lnTo>
                    <a:pt x="0" y="300609"/>
                  </a:lnTo>
                  <a:lnTo>
                    <a:pt x="4724" y="323978"/>
                  </a:lnTo>
                  <a:lnTo>
                    <a:pt x="17605" y="343074"/>
                  </a:lnTo>
                  <a:lnTo>
                    <a:pt x="36701" y="355955"/>
                  </a:lnTo>
                  <a:lnTo>
                    <a:pt x="60071" y="360679"/>
                  </a:lnTo>
                  <a:lnTo>
                    <a:pt x="4009009" y="360679"/>
                  </a:lnTo>
                  <a:lnTo>
                    <a:pt x="4032378" y="355955"/>
                  </a:lnTo>
                  <a:lnTo>
                    <a:pt x="4051474" y="343074"/>
                  </a:lnTo>
                  <a:lnTo>
                    <a:pt x="4064355" y="323978"/>
                  </a:lnTo>
                  <a:lnTo>
                    <a:pt x="4069080" y="300609"/>
                  </a:lnTo>
                  <a:lnTo>
                    <a:pt x="4069080" y="60070"/>
                  </a:lnTo>
                  <a:lnTo>
                    <a:pt x="4064355" y="36701"/>
                  </a:lnTo>
                  <a:lnTo>
                    <a:pt x="4051474" y="17605"/>
                  </a:lnTo>
                  <a:lnTo>
                    <a:pt x="4032378" y="4724"/>
                  </a:lnTo>
                  <a:lnTo>
                    <a:pt x="400900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5840" y="568959"/>
              <a:ext cx="4069079" cy="360680"/>
            </a:xfrm>
            <a:custGeom>
              <a:avLst/>
              <a:gdLst/>
              <a:ahLst/>
              <a:cxnLst/>
              <a:rect l="l" t="t" r="r" b="b"/>
              <a:pathLst>
                <a:path w="4069079" h="360680">
                  <a:moveTo>
                    <a:pt x="0" y="60070"/>
                  </a:moveTo>
                  <a:lnTo>
                    <a:pt x="4724" y="36701"/>
                  </a:lnTo>
                  <a:lnTo>
                    <a:pt x="17605" y="17605"/>
                  </a:lnTo>
                  <a:lnTo>
                    <a:pt x="36701" y="4724"/>
                  </a:lnTo>
                  <a:lnTo>
                    <a:pt x="60071" y="0"/>
                  </a:lnTo>
                  <a:lnTo>
                    <a:pt x="4009009" y="0"/>
                  </a:lnTo>
                  <a:lnTo>
                    <a:pt x="4032378" y="4724"/>
                  </a:lnTo>
                  <a:lnTo>
                    <a:pt x="4051474" y="17605"/>
                  </a:lnTo>
                  <a:lnTo>
                    <a:pt x="4064355" y="36701"/>
                  </a:lnTo>
                  <a:lnTo>
                    <a:pt x="4069080" y="60070"/>
                  </a:lnTo>
                  <a:lnTo>
                    <a:pt x="4069080" y="300609"/>
                  </a:lnTo>
                  <a:lnTo>
                    <a:pt x="4064355" y="323978"/>
                  </a:lnTo>
                  <a:lnTo>
                    <a:pt x="4051474" y="343074"/>
                  </a:lnTo>
                  <a:lnTo>
                    <a:pt x="4032378" y="355955"/>
                  </a:lnTo>
                  <a:lnTo>
                    <a:pt x="4009009" y="360679"/>
                  </a:lnTo>
                  <a:lnTo>
                    <a:pt x="60071" y="360679"/>
                  </a:lnTo>
                  <a:lnTo>
                    <a:pt x="36701" y="355955"/>
                  </a:lnTo>
                  <a:lnTo>
                    <a:pt x="17605" y="343074"/>
                  </a:lnTo>
                  <a:lnTo>
                    <a:pt x="4724" y="323978"/>
                  </a:lnTo>
                  <a:lnTo>
                    <a:pt x="0" y="300609"/>
                  </a:lnTo>
                  <a:lnTo>
                    <a:pt x="0" y="600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04284" y="585470"/>
            <a:ext cx="3550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ATENÇÃO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AO</a:t>
            </a:r>
            <a:r>
              <a:rPr sz="1800" b="1" spc="-30" dirty="0">
                <a:latin typeface="Calibri"/>
                <a:cs typeface="Calibri"/>
              </a:rPr>
              <a:t> PRÉ-NATAL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AO</a:t>
            </a:r>
            <a:r>
              <a:rPr sz="1800" b="1" spc="-35" dirty="0">
                <a:latin typeface="Calibri"/>
                <a:cs typeface="Calibri"/>
              </a:rPr>
              <a:t> PARTO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90" y="1009650"/>
            <a:ext cx="4704080" cy="513080"/>
          </a:xfrm>
          <a:custGeom>
            <a:avLst/>
            <a:gdLst/>
            <a:ahLst/>
            <a:cxnLst/>
            <a:rect l="l" t="t" r="r" b="b"/>
            <a:pathLst>
              <a:path w="4704080" h="513080">
                <a:moveTo>
                  <a:pt x="0" y="85471"/>
                </a:moveTo>
                <a:lnTo>
                  <a:pt x="6720" y="52185"/>
                </a:lnTo>
                <a:lnTo>
                  <a:pt x="25047" y="25018"/>
                </a:lnTo>
                <a:lnTo>
                  <a:pt x="52231" y="6711"/>
                </a:lnTo>
                <a:lnTo>
                  <a:pt x="85521" y="0"/>
                </a:lnTo>
                <a:lnTo>
                  <a:pt x="4618609" y="0"/>
                </a:lnTo>
                <a:lnTo>
                  <a:pt x="4651894" y="6711"/>
                </a:lnTo>
                <a:lnTo>
                  <a:pt x="4679061" y="25018"/>
                </a:lnTo>
                <a:lnTo>
                  <a:pt x="4697368" y="52185"/>
                </a:lnTo>
                <a:lnTo>
                  <a:pt x="4704080" y="85471"/>
                </a:lnTo>
                <a:lnTo>
                  <a:pt x="4704080" y="427609"/>
                </a:lnTo>
                <a:lnTo>
                  <a:pt x="4697368" y="460894"/>
                </a:lnTo>
                <a:lnTo>
                  <a:pt x="4679061" y="488060"/>
                </a:lnTo>
                <a:lnTo>
                  <a:pt x="4651894" y="506368"/>
                </a:lnTo>
                <a:lnTo>
                  <a:pt x="4618609" y="513079"/>
                </a:lnTo>
                <a:lnTo>
                  <a:pt x="85521" y="513079"/>
                </a:lnTo>
                <a:lnTo>
                  <a:pt x="52231" y="506368"/>
                </a:lnTo>
                <a:lnTo>
                  <a:pt x="25047" y="488061"/>
                </a:lnTo>
                <a:lnTo>
                  <a:pt x="6720" y="460894"/>
                </a:lnTo>
                <a:lnTo>
                  <a:pt x="0" y="427609"/>
                </a:lnTo>
                <a:lnTo>
                  <a:pt x="0" y="85471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957" y="995997"/>
            <a:ext cx="4461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COBERTURA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PRÉ-NATAL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 </a:t>
            </a:r>
            <a:r>
              <a:rPr sz="1600" b="1" spc="-15" dirty="0">
                <a:latin typeface="Calibri"/>
                <a:cs typeface="Calibri"/>
              </a:rPr>
              <a:t>PROPORÇÃO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PARTO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NORMAL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2790" y="4059554"/>
            <a:ext cx="215900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  <a:tabLst>
                <a:tab pos="784225" algn="l"/>
                <a:tab pos="1468120" algn="l"/>
              </a:tabLst>
            </a:pPr>
            <a:r>
              <a:rPr sz="1000" b="1" spc="-5" dirty="0">
                <a:solidFill>
                  <a:srgbClr val="585858"/>
                </a:solidFill>
                <a:latin typeface="Calibri"/>
                <a:cs typeface="Calibri"/>
              </a:rPr>
              <a:t>2017	2018	2019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Fonte: SINASC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MunicipaL, </a:t>
            </a:r>
            <a:r>
              <a:rPr sz="900" dirty="0">
                <a:latin typeface="Calibri"/>
                <a:cs typeface="Calibri"/>
              </a:rPr>
              <a:t>2021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parciais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302" y="4361815"/>
            <a:ext cx="21628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Fonte: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SINASC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Municipal,</a:t>
            </a:r>
            <a:r>
              <a:rPr sz="900" spc="2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2021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parciais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14240" y="4833620"/>
            <a:ext cx="4020820" cy="726440"/>
          </a:xfrm>
          <a:custGeom>
            <a:avLst/>
            <a:gdLst/>
            <a:ahLst/>
            <a:cxnLst/>
            <a:rect l="l" t="t" r="r" b="b"/>
            <a:pathLst>
              <a:path w="4020820" h="726439">
                <a:moveTo>
                  <a:pt x="0" y="121030"/>
                </a:moveTo>
                <a:lnTo>
                  <a:pt x="9517" y="73937"/>
                </a:lnTo>
                <a:lnTo>
                  <a:pt x="35464" y="35464"/>
                </a:lnTo>
                <a:lnTo>
                  <a:pt x="73937" y="9517"/>
                </a:lnTo>
                <a:lnTo>
                  <a:pt x="121031" y="0"/>
                </a:lnTo>
                <a:lnTo>
                  <a:pt x="3899789" y="0"/>
                </a:lnTo>
                <a:lnTo>
                  <a:pt x="3946882" y="9517"/>
                </a:lnTo>
                <a:lnTo>
                  <a:pt x="3985355" y="35464"/>
                </a:lnTo>
                <a:lnTo>
                  <a:pt x="4011302" y="73937"/>
                </a:lnTo>
                <a:lnTo>
                  <a:pt x="4020819" y="121030"/>
                </a:lnTo>
                <a:lnTo>
                  <a:pt x="4020819" y="605408"/>
                </a:lnTo>
                <a:lnTo>
                  <a:pt x="4011302" y="652502"/>
                </a:lnTo>
                <a:lnTo>
                  <a:pt x="3985355" y="690975"/>
                </a:lnTo>
                <a:lnTo>
                  <a:pt x="3946882" y="716922"/>
                </a:lnTo>
                <a:lnTo>
                  <a:pt x="3899789" y="726439"/>
                </a:lnTo>
                <a:lnTo>
                  <a:pt x="121031" y="726439"/>
                </a:lnTo>
                <a:lnTo>
                  <a:pt x="73937" y="716922"/>
                </a:lnTo>
                <a:lnTo>
                  <a:pt x="35464" y="690975"/>
                </a:lnTo>
                <a:lnTo>
                  <a:pt x="9517" y="652502"/>
                </a:lnTo>
                <a:lnTo>
                  <a:pt x="0" y="605408"/>
                </a:lnTo>
                <a:lnTo>
                  <a:pt x="0" y="12103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7795" y="4928616"/>
            <a:ext cx="3018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93,6 % </a:t>
            </a:r>
            <a:r>
              <a:rPr sz="1600" b="1" dirty="0">
                <a:latin typeface="Calibri"/>
                <a:cs typeface="Calibri"/>
              </a:rPr>
              <a:t>dos </a:t>
            </a:r>
            <a:r>
              <a:rPr sz="1600" b="1" spc="-5" dirty="0">
                <a:latin typeface="Calibri"/>
                <a:cs typeface="Calibri"/>
              </a:rPr>
              <a:t>partos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5" dirty="0">
                <a:latin typeface="Calibri"/>
                <a:cs typeface="Calibri"/>
              </a:rPr>
              <a:t>munícipes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realizados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SUS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municipal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HMU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340" y="4739640"/>
            <a:ext cx="4023360" cy="937260"/>
          </a:xfrm>
          <a:custGeom>
            <a:avLst/>
            <a:gdLst/>
            <a:ahLst/>
            <a:cxnLst/>
            <a:rect l="l" t="t" r="r" b="b"/>
            <a:pathLst>
              <a:path w="4023360" h="937260">
                <a:moveTo>
                  <a:pt x="0" y="156210"/>
                </a:moveTo>
                <a:lnTo>
                  <a:pt x="7963" y="106850"/>
                </a:lnTo>
                <a:lnTo>
                  <a:pt x="30139" y="63971"/>
                </a:lnTo>
                <a:lnTo>
                  <a:pt x="63954" y="30150"/>
                </a:lnTo>
                <a:lnTo>
                  <a:pt x="106836" y="7967"/>
                </a:lnTo>
                <a:lnTo>
                  <a:pt x="156210" y="0"/>
                </a:lnTo>
                <a:lnTo>
                  <a:pt x="3867150" y="0"/>
                </a:lnTo>
                <a:lnTo>
                  <a:pt x="3916509" y="7967"/>
                </a:lnTo>
                <a:lnTo>
                  <a:pt x="3959388" y="30150"/>
                </a:lnTo>
                <a:lnTo>
                  <a:pt x="3993209" y="63971"/>
                </a:lnTo>
                <a:lnTo>
                  <a:pt x="4015392" y="106850"/>
                </a:lnTo>
                <a:lnTo>
                  <a:pt x="4023360" y="156210"/>
                </a:lnTo>
                <a:lnTo>
                  <a:pt x="4023360" y="781050"/>
                </a:lnTo>
                <a:lnTo>
                  <a:pt x="4015392" y="830423"/>
                </a:lnTo>
                <a:lnTo>
                  <a:pt x="3993209" y="873305"/>
                </a:lnTo>
                <a:lnTo>
                  <a:pt x="3959388" y="907120"/>
                </a:lnTo>
                <a:lnTo>
                  <a:pt x="3916509" y="929296"/>
                </a:lnTo>
                <a:lnTo>
                  <a:pt x="3867150" y="937260"/>
                </a:lnTo>
                <a:lnTo>
                  <a:pt x="156210" y="937260"/>
                </a:lnTo>
                <a:lnTo>
                  <a:pt x="106836" y="929296"/>
                </a:lnTo>
                <a:lnTo>
                  <a:pt x="63954" y="907120"/>
                </a:lnTo>
                <a:lnTo>
                  <a:pt x="30139" y="873305"/>
                </a:lnTo>
                <a:lnTo>
                  <a:pt x="7963" y="830423"/>
                </a:lnTo>
                <a:lnTo>
                  <a:pt x="0" y="781050"/>
                </a:lnTo>
                <a:lnTo>
                  <a:pt x="0" y="15621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7712" y="4819269"/>
            <a:ext cx="3143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Proporção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parto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normal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2021:</a:t>
            </a:r>
            <a:endParaRPr sz="16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Rede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pública: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66%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Rede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privada: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12029" y="1047750"/>
            <a:ext cx="4221480" cy="840740"/>
          </a:xfrm>
          <a:custGeom>
            <a:avLst/>
            <a:gdLst/>
            <a:ahLst/>
            <a:cxnLst/>
            <a:rect l="l" t="t" r="r" b="b"/>
            <a:pathLst>
              <a:path w="4221480" h="840739">
                <a:moveTo>
                  <a:pt x="0" y="140080"/>
                </a:moveTo>
                <a:lnTo>
                  <a:pt x="7143" y="95812"/>
                </a:lnTo>
                <a:lnTo>
                  <a:pt x="27033" y="57360"/>
                </a:lnTo>
                <a:lnTo>
                  <a:pt x="57360" y="27033"/>
                </a:lnTo>
                <a:lnTo>
                  <a:pt x="95812" y="7143"/>
                </a:lnTo>
                <a:lnTo>
                  <a:pt x="140081" y="0"/>
                </a:lnTo>
                <a:lnTo>
                  <a:pt x="4081399" y="0"/>
                </a:lnTo>
                <a:lnTo>
                  <a:pt x="4125667" y="7143"/>
                </a:lnTo>
                <a:lnTo>
                  <a:pt x="4164119" y="27033"/>
                </a:lnTo>
                <a:lnTo>
                  <a:pt x="4194446" y="57360"/>
                </a:lnTo>
                <a:lnTo>
                  <a:pt x="4214336" y="95812"/>
                </a:lnTo>
                <a:lnTo>
                  <a:pt x="4221480" y="140080"/>
                </a:lnTo>
                <a:lnTo>
                  <a:pt x="4221480" y="700659"/>
                </a:lnTo>
                <a:lnTo>
                  <a:pt x="4214336" y="744927"/>
                </a:lnTo>
                <a:lnTo>
                  <a:pt x="4194446" y="783379"/>
                </a:lnTo>
                <a:lnTo>
                  <a:pt x="4164119" y="813706"/>
                </a:lnTo>
                <a:lnTo>
                  <a:pt x="4125667" y="833596"/>
                </a:lnTo>
                <a:lnTo>
                  <a:pt x="4081399" y="840739"/>
                </a:lnTo>
                <a:lnTo>
                  <a:pt x="140081" y="840739"/>
                </a:lnTo>
                <a:lnTo>
                  <a:pt x="95812" y="833596"/>
                </a:lnTo>
                <a:lnTo>
                  <a:pt x="57360" y="813706"/>
                </a:lnTo>
                <a:lnTo>
                  <a:pt x="27033" y="783379"/>
                </a:lnTo>
                <a:lnTo>
                  <a:pt x="7143" y="744927"/>
                </a:lnTo>
                <a:lnTo>
                  <a:pt x="0" y="700659"/>
                </a:lnTo>
                <a:lnTo>
                  <a:pt x="0" y="14008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340" y="5788659"/>
            <a:ext cx="4023360" cy="937260"/>
          </a:xfrm>
          <a:custGeom>
            <a:avLst/>
            <a:gdLst/>
            <a:ahLst/>
            <a:cxnLst/>
            <a:rect l="l" t="t" r="r" b="b"/>
            <a:pathLst>
              <a:path w="4023360" h="937259">
                <a:moveTo>
                  <a:pt x="0" y="156209"/>
                </a:moveTo>
                <a:lnTo>
                  <a:pt x="7963" y="106836"/>
                </a:lnTo>
                <a:lnTo>
                  <a:pt x="30139" y="63954"/>
                </a:lnTo>
                <a:lnTo>
                  <a:pt x="63954" y="30139"/>
                </a:lnTo>
                <a:lnTo>
                  <a:pt x="106836" y="7963"/>
                </a:lnTo>
                <a:lnTo>
                  <a:pt x="156210" y="0"/>
                </a:lnTo>
                <a:lnTo>
                  <a:pt x="3867150" y="0"/>
                </a:lnTo>
                <a:lnTo>
                  <a:pt x="3916509" y="7963"/>
                </a:lnTo>
                <a:lnTo>
                  <a:pt x="3959388" y="30139"/>
                </a:lnTo>
                <a:lnTo>
                  <a:pt x="3993209" y="63954"/>
                </a:lnTo>
                <a:lnTo>
                  <a:pt x="4015392" y="106836"/>
                </a:lnTo>
                <a:lnTo>
                  <a:pt x="4023360" y="156209"/>
                </a:lnTo>
                <a:lnTo>
                  <a:pt x="4023360" y="781049"/>
                </a:lnTo>
                <a:lnTo>
                  <a:pt x="4015392" y="830423"/>
                </a:lnTo>
                <a:lnTo>
                  <a:pt x="3993209" y="873305"/>
                </a:lnTo>
                <a:lnTo>
                  <a:pt x="3959388" y="907120"/>
                </a:lnTo>
                <a:lnTo>
                  <a:pt x="3916509" y="929296"/>
                </a:lnTo>
                <a:lnTo>
                  <a:pt x="3867150" y="937259"/>
                </a:lnTo>
                <a:lnTo>
                  <a:pt x="156210" y="937259"/>
                </a:lnTo>
                <a:lnTo>
                  <a:pt x="106836" y="929296"/>
                </a:lnTo>
                <a:lnTo>
                  <a:pt x="63954" y="907120"/>
                </a:lnTo>
                <a:lnTo>
                  <a:pt x="30139" y="873305"/>
                </a:lnTo>
                <a:lnTo>
                  <a:pt x="7963" y="830423"/>
                </a:lnTo>
                <a:lnTo>
                  <a:pt x="0" y="781049"/>
                </a:lnTo>
                <a:lnTo>
                  <a:pt x="0" y="156209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8632" y="5990590"/>
            <a:ext cx="36626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Nascidos</a:t>
            </a:r>
            <a:r>
              <a:rPr sz="1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vivos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 de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mães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adolescentes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2021: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6,1%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00879" y="5859779"/>
            <a:ext cx="4511040" cy="726440"/>
          </a:xfrm>
          <a:custGeom>
            <a:avLst/>
            <a:gdLst/>
            <a:ahLst/>
            <a:cxnLst/>
            <a:rect l="l" t="t" r="r" b="b"/>
            <a:pathLst>
              <a:path w="4511040" h="726440">
                <a:moveTo>
                  <a:pt x="0" y="121069"/>
                </a:moveTo>
                <a:lnTo>
                  <a:pt x="9517" y="73943"/>
                </a:lnTo>
                <a:lnTo>
                  <a:pt x="35464" y="35459"/>
                </a:lnTo>
                <a:lnTo>
                  <a:pt x="73937" y="9514"/>
                </a:lnTo>
                <a:lnTo>
                  <a:pt x="121031" y="0"/>
                </a:lnTo>
                <a:lnTo>
                  <a:pt x="4390009" y="0"/>
                </a:lnTo>
                <a:lnTo>
                  <a:pt x="4437102" y="9514"/>
                </a:lnTo>
                <a:lnTo>
                  <a:pt x="4475575" y="35459"/>
                </a:lnTo>
                <a:lnTo>
                  <a:pt x="4501522" y="73943"/>
                </a:lnTo>
                <a:lnTo>
                  <a:pt x="4511040" y="121069"/>
                </a:lnTo>
                <a:lnTo>
                  <a:pt x="4511040" y="605370"/>
                </a:lnTo>
                <a:lnTo>
                  <a:pt x="4501522" y="652496"/>
                </a:lnTo>
                <a:lnTo>
                  <a:pt x="4475575" y="690980"/>
                </a:lnTo>
                <a:lnTo>
                  <a:pt x="4437102" y="716925"/>
                </a:lnTo>
                <a:lnTo>
                  <a:pt x="4390009" y="726440"/>
                </a:lnTo>
                <a:lnTo>
                  <a:pt x="121031" y="726440"/>
                </a:lnTo>
                <a:lnTo>
                  <a:pt x="73937" y="716925"/>
                </a:lnTo>
                <a:lnTo>
                  <a:pt x="35464" y="690980"/>
                </a:lnTo>
                <a:lnTo>
                  <a:pt x="9517" y="652496"/>
                </a:lnTo>
                <a:lnTo>
                  <a:pt x="0" y="605370"/>
                </a:lnTo>
                <a:lnTo>
                  <a:pt x="0" y="121069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81270" y="5955665"/>
            <a:ext cx="3352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607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DIUs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inseridos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pós-parto</a:t>
            </a:r>
            <a:r>
              <a:rPr sz="1600" b="1" dirty="0">
                <a:latin typeface="Calibri"/>
                <a:cs typeface="Calibri"/>
              </a:rPr>
              <a:t> no </a:t>
            </a:r>
            <a:r>
              <a:rPr sz="1600" b="1" spc="-5" dirty="0">
                <a:latin typeface="Calibri"/>
                <a:cs typeface="Calibri"/>
              </a:rPr>
              <a:t>HMU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47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em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mulheres</a:t>
            </a:r>
            <a:r>
              <a:rPr sz="1600" b="1" spc="-5" dirty="0">
                <a:latin typeface="Calibri"/>
                <a:cs typeface="Calibri"/>
              </a:rPr>
              <a:t> com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menos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1659" y="3284220"/>
            <a:ext cx="3863340" cy="0"/>
          </a:xfrm>
          <a:custGeom>
            <a:avLst/>
            <a:gdLst/>
            <a:ahLst/>
            <a:cxnLst/>
            <a:rect l="l" t="t" r="r" b="b"/>
            <a:pathLst>
              <a:path w="3863340">
                <a:moveTo>
                  <a:pt x="0" y="0"/>
                </a:moveTo>
                <a:lnTo>
                  <a:pt x="3863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81659" y="2882900"/>
            <a:ext cx="3863340" cy="295275"/>
            <a:chOff x="581659" y="2882900"/>
            <a:chExt cx="3863340" cy="295275"/>
          </a:xfrm>
        </p:grpSpPr>
        <p:sp>
          <p:nvSpPr>
            <p:cNvPr id="25" name="object 25"/>
            <p:cNvSpPr/>
            <p:nvPr/>
          </p:nvSpPr>
          <p:spPr>
            <a:xfrm>
              <a:off x="581659" y="3032760"/>
              <a:ext cx="3863340" cy="0"/>
            </a:xfrm>
            <a:custGeom>
              <a:avLst/>
              <a:gdLst/>
              <a:ahLst/>
              <a:cxnLst/>
              <a:rect l="l" t="t" r="r" b="b"/>
              <a:pathLst>
                <a:path w="3863340">
                  <a:moveTo>
                    <a:pt x="0" y="0"/>
                  </a:moveTo>
                  <a:lnTo>
                    <a:pt x="3863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00" y="2882900"/>
              <a:ext cx="3246374" cy="2948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67739" y="2941319"/>
              <a:ext cx="3091180" cy="142240"/>
            </a:xfrm>
            <a:custGeom>
              <a:avLst/>
              <a:gdLst/>
              <a:ahLst/>
              <a:cxnLst/>
              <a:rect l="l" t="t" r="r" b="b"/>
              <a:pathLst>
                <a:path w="3091179" h="142239">
                  <a:moveTo>
                    <a:pt x="0" y="142239"/>
                  </a:moveTo>
                  <a:lnTo>
                    <a:pt x="772160" y="114300"/>
                  </a:lnTo>
                  <a:lnTo>
                    <a:pt x="1544320" y="106679"/>
                  </a:lnTo>
                  <a:lnTo>
                    <a:pt x="2319020" y="71119"/>
                  </a:lnTo>
                  <a:lnTo>
                    <a:pt x="3091180" y="0"/>
                  </a:lnTo>
                </a:path>
              </a:pathLst>
            </a:custGeom>
            <a:ln w="3492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581659" y="2783839"/>
            <a:ext cx="3863340" cy="0"/>
          </a:xfrm>
          <a:custGeom>
            <a:avLst/>
            <a:gdLst/>
            <a:ahLst/>
            <a:cxnLst/>
            <a:rect l="l" t="t" r="r" b="b"/>
            <a:pathLst>
              <a:path w="3863340">
                <a:moveTo>
                  <a:pt x="0" y="0"/>
                </a:moveTo>
                <a:lnTo>
                  <a:pt x="3863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1659" y="2534920"/>
            <a:ext cx="3863340" cy="0"/>
          </a:xfrm>
          <a:custGeom>
            <a:avLst/>
            <a:gdLst/>
            <a:ahLst/>
            <a:cxnLst/>
            <a:rect l="l" t="t" r="r" b="b"/>
            <a:pathLst>
              <a:path w="3863340">
                <a:moveTo>
                  <a:pt x="0" y="0"/>
                </a:moveTo>
                <a:lnTo>
                  <a:pt x="3863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1659" y="2286000"/>
            <a:ext cx="3863340" cy="0"/>
          </a:xfrm>
          <a:custGeom>
            <a:avLst/>
            <a:gdLst/>
            <a:ahLst/>
            <a:cxnLst/>
            <a:rect l="l" t="t" r="r" b="b"/>
            <a:pathLst>
              <a:path w="3863340">
                <a:moveTo>
                  <a:pt x="0" y="0"/>
                </a:moveTo>
                <a:lnTo>
                  <a:pt x="3863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581659" y="1932952"/>
            <a:ext cx="3863340" cy="163195"/>
            <a:chOff x="581659" y="1932952"/>
            <a:chExt cx="3863340" cy="163195"/>
          </a:xfrm>
        </p:grpSpPr>
        <p:sp>
          <p:nvSpPr>
            <p:cNvPr id="32" name="object 32"/>
            <p:cNvSpPr/>
            <p:nvPr/>
          </p:nvSpPr>
          <p:spPr>
            <a:xfrm>
              <a:off x="581659" y="2034540"/>
              <a:ext cx="3863340" cy="0"/>
            </a:xfrm>
            <a:custGeom>
              <a:avLst/>
              <a:gdLst/>
              <a:ahLst/>
              <a:cxnLst/>
              <a:rect l="l" t="t" r="r" b="b"/>
              <a:pathLst>
                <a:path w="3863340">
                  <a:moveTo>
                    <a:pt x="0" y="0"/>
                  </a:moveTo>
                  <a:lnTo>
                    <a:pt x="3863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000" y="1932952"/>
              <a:ext cx="3246374" cy="16280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67739" y="1991360"/>
              <a:ext cx="3091180" cy="10160"/>
            </a:xfrm>
            <a:custGeom>
              <a:avLst/>
              <a:gdLst/>
              <a:ahLst/>
              <a:cxnLst/>
              <a:rect l="l" t="t" r="r" b="b"/>
              <a:pathLst>
                <a:path w="3091179" h="10160">
                  <a:moveTo>
                    <a:pt x="0" y="7619"/>
                  </a:moveTo>
                  <a:lnTo>
                    <a:pt x="772160" y="10160"/>
                  </a:lnTo>
                  <a:lnTo>
                    <a:pt x="1544320" y="0"/>
                  </a:lnTo>
                  <a:lnTo>
                    <a:pt x="2319020" y="10160"/>
                  </a:lnTo>
                  <a:lnTo>
                    <a:pt x="3091180" y="10160"/>
                  </a:lnTo>
                </a:path>
              </a:pathLst>
            </a:custGeom>
            <a:ln w="349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581659" y="1785620"/>
            <a:ext cx="3863340" cy="0"/>
          </a:xfrm>
          <a:custGeom>
            <a:avLst/>
            <a:gdLst/>
            <a:ahLst/>
            <a:cxnLst/>
            <a:rect l="l" t="t" r="r" b="b"/>
            <a:pathLst>
              <a:path w="3863340">
                <a:moveTo>
                  <a:pt x="0" y="0"/>
                </a:moveTo>
                <a:lnTo>
                  <a:pt x="38633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390" y="3531870"/>
            <a:ext cx="3865879" cy="0"/>
          </a:xfrm>
          <a:custGeom>
            <a:avLst/>
            <a:gdLst/>
            <a:ahLst/>
            <a:cxnLst/>
            <a:rect l="l" t="t" r="r" b="b"/>
            <a:pathLst>
              <a:path w="3865879">
                <a:moveTo>
                  <a:pt x="0" y="0"/>
                </a:moveTo>
                <a:lnTo>
                  <a:pt x="386588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0105" y="1765553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81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03628" y="1757045"/>
            <a:ext cx="1075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4069" algn="l"/>
              </a:tabLst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81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	</a:t>
            </a:r>
            <a:r>
              <a:rPr sz="1650" b="1" baseline="2525" dirty="0">
                <a:solidFill>
                  <a:srgbClr val="404040"/>
                </a:solidFill>
                <a:latin typeface="Calibri"/>
                <a:cs typeface="Calibri"/>
              </a:rPr>
              <a:t>81</a:t>
            </a:r>
            <a:r>
              <a:rPr sz="1650" b="1" spc="-7" baseline="252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650" b="1" baseline="2525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650" baseline="2525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09925" y="1802066"/>
            <a:ext cx="274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81,4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20744" y="1766570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81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7880" y="2852102"/>
            <a:ext cx="274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38,0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19250" y="280136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39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27985" y="281622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39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76270" y="2815971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40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73576" y="274421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43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8762" y="3440684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8762" y="319087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8762" y="2941320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8762" y="2691384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8762" y="244195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8762" y="2192273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8762" y="194246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8762" y="1692909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8835" y="3589273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50619" y="3526599"/>
            <a:ext cx="2744470" cy="7410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590"/>
              </a:spcBef>
              <a:tabLst>
                <a:tab pos="1246505" algn="l"/>
                <a:tab pos="2019935" algn="l"/>
              </a:tabLst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2018	2019	2020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NV</a:t>
            </a: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12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 ou mais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consultas</a:t>
            </a:r>
            <a:r>
              <a:rPr sz="12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de pré-natal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12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parto</a:t>
            </a:r>
            <a:r>
              <a:rPr sz="1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normal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31665" y="3589273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94080" y="392937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49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4080" y="41783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49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0733" y="2329427"/>
            <a:ext cx="3104504" cy="1613633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7452994" y="4059554"/>
            <a:ext cx="283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spc="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37270" y="4059554"/>
            <a:ext cx="283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spc="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64809" y="3337559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92,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48959" y="3518154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88,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32981" y="3490848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88,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17130" y="3313048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93,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01406" y="3306381"/>
            <a:ext cx="2927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93,6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02909" y="2567940"/>
            <a:ext cx="217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7,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48959" y="2748534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11,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32981" y="2721609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11,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55230" y="2543111"/>
            <a:ext cx="2165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6,6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239379" y="2537459"/>
            <a:ext cx="217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6,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344159" y="2108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64400" y="2108200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40" h="76200">
                <a:moveTo>
                  <a:pt x="78740" y="0"/>
                </a:moveTo>
                <a:lnTo>
                  <a:pt x="0" y="0"/>
                </a:lnTo>
                <a:lnTo>
                  <a:pt x="0" y="76200"/>
                </a:lnTo>
                <a:lnTo>
                  <a:pt x="78740" y="76200"/>
                </a:lnTo>
                <a:lnTo>
                  <a:pt x="7874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994909" y="1075309"/>
            <a:ext cx="3855720" cy="115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PERCENTUAL</a:t>
            </a:r>
            <a:r>
              <a:rPr sz="1600" b="1" spc="-5" dirty="0">
                <a:latin typeface="Calibri"/>
                <a:cs typeface="Calibri"/>
              </a:rPr>
              <a:t> DE </a:t>
            </a:r>
            <a:r>
              <a:rPr sz="1600" b="1" spc="-10" dirty="0">
                <a:latin typeface="Calibri"/>
                <a:cs typeface="Calibri"/>
              </a:rPr>
              <a:t>NASCIMENTOS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NA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REDE </a:t>
            </a:r>
            <a:r>
              <a:rPr sz="1600" b="1" dirty="0">
                <a:latin typeface="Calibri"/>
                <a:cs typeface="Calibri"/>
              </a:rPr>
              <a:t>SUS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DENTRO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FORA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DO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MUNICÍPIO,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residentes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SBC,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2017-2021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461009">
              <a:lnSpc>
                <a:spcPct val="100000"/>
              </a:lnSpc>
              <a:tabLst>
                <a:tab pos="2382520" algn="l"/>
              </a:tabLst>
            </a:pP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11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585858"/>
                </a:solidFill>
                <a:latin typeface="Calibri"/>
                <a:cs typeface="Calibri"/>
              </a:rPr>
              <a:t>Públicos</a:t>
            </a:r>
            <a:r>
              <a:rPr sz="1100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outros</a:t>
            </a:r>
            <a:r>
              <a:rPr sz="11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municípios	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1100" b="1" spc="-10" dirty="0">
                <a:solidFill>
                  <a:srgbClr val="585858"/>
                </a:solidFill>
                <a:latin typeface="Calibri"/>
                <a:cs typeface="Calibri"/>
              </a:rPr>
              <a:t> Públicos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Municipais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072119" y="3248660"/>
            <a:ext cx="635000" cy="360680"/>
          </a:xfrm>
          <a:custGeom>
            <a:avLst/>
            <a:gdLst/>
            <a:ahLst/>
            <a:cxnLst/>
            <a:rect l="l" t="t" r="r" b="b"/>
            <a:pathLst>
              <a:path w="635000" h="360679">
                <a:moveTo>
                  <a:pt x="0" y="180339"/>
                </a:moveTo>
                <a:lnTo>
                  <a:pt x="19859" y="117426"/>
                </a:lnTo>
                <a:lnTo>
                  <a:pt x="74659" y="64162"/>
                </a:lnTo>
                <a:lnTo>
                  <a:pt x="112923" y="42423"/>
                </a:lnTo>
                <a:lnTo>
                  <a:pt x="157235" y="24628"/>
                </a:lnTo>
                <a:lnTo>
                  <a:pt x="206699" y="11286"/>
                </a:lnTo>
                <a:lnTo>
                  <a:pt x="260419" y="2906"/>
                </a:lnTo>
                <a:lnTo>
                  <a:pt x="317500" y="0"/>
                </a:lnTo>
                <a:lnTo>
                  <a:pt x="374580" y="2906"/>
                </a:lnTo>
                <a:lnTo>
                  <a:pt x="428300" y="11286"/>
                </a:lnTo>
                <a:lnTo>
                  <a:pt x="477764" y="24628"/>
                </a:lnTo>
                <a:lnTo>
                  <a:pt x="522076" y="42423"/>
                </a:lnTo>
                <a:lnTo>
                  <a:pt x="560340" y="64162"/>
                </a:lnTo>
                <a:lnTo>
                  <a:pt x="591660" y="89332"/>
                </a:lnTo>
                <a:lnTo>
                  <a:pt x="629885" y="147931"/>
                </a:lnTo>
                <a:lnTo>
                  <a:pt x="635000" y="180339"/>
                </a:lnTo>
                <a:lnTo>
                  <a:pt x="629885" y="212748"/>
                </a:lnTo>
                <a:lnTo>
                  <a:pt x="591660" y="271347"/>
                </a:lnTo>
                <a:lnTo>
                  <a:pt x="560340" y="296517"/>
                </a:lnTo>
                <a:lnTo>
                  <a:pt x="522076" y="318256"/>
                </a:lnTo>
                <a:lnTo>
                  <a:pt x="477764" y="336051"/>
                </a:lnTo>
                <a:lnTo>
                  <a:pt x="428300" y="349393"/>
                </a:lnTo>
                <a:lnTo>
                  <a:pt x="374580" y="357773"/>
                </a:lnTo>
                <a:lnTo>
                  <a:pt x="317500" y="360679"/>
                </a:lnTo>
                <a:lnTo>
                  <a:pt x="260419" y="357773"/>
                </a:lnTo>
                <a:lnTo>
                  <a:pt x="206699" y="349393"/>
                </a:lnTo>
                <a:lnTo>
                  <a:pt x="157235" y="336051"/>
                </a:lnTo>
                <a:lnTo>
                  <a:pt x="112923" y="318256"/>
                </a:lnTo>
                <a:lnTo>
                  <a:pt x="74659" y="296517"/>
                </a:lnTo>
                <a:lnTo>
                  <a:pt x="43339" y="271347"/>
                </a:lnTo>
                <a:lnTo>
                  <a:pt x="5114" y="212748"/>
                </a:lnTo>
                <a:lnTo>
                  <a:pt x="0" y="180339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15619"/>
            <a:ext cx="7094220" cy="41402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745"/>
              </a:lnSpc>
            </a:pPr>
            <a:r>
              <a:rPr sz="2300" b="1" spc="-5" dirty="0">
                <a:latin typeface="Trebuchet MS"/>
                <a:cs typeface="Trebuchet MS"/>
              </a:rPr>
              <a:t>Rede </a:t>
            </a:r>
            <a:r>
              <a:rPr sz="2300" b="1" dirty="0">
                <a:latin typeface="Trebuchet MS"/>
                <a:cs typeface="Trebuchet MS"/>
              </a:rPr>
              <a:t>Cegonha</a:t>
            </a:r>
            <a:r>
              <a:rPr sz="2300" b="1" spc="-1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-</a:t>
            </a:r>
            <a:r>
              <a:rPr sz="2300" b="1" spc="-5" dirty="0">
                <a:latin typeface="Trebuchet MS"/>
                <a:cs typeface="Trebuchet MS"/>
              </a:rPr>
              <a:t> Proteção </a:t>
            </a:r>
            <a:r>
              <a:rPr sz="2300" b="1" dirty="0">
                <a:latin typeface="Trebuchet MS"/>
                <a:cs typeface="Trebuchet MS"/>
              </a:rPr>
              <a:t>à</a:t>
            </a:r>
            <a:r>
              <a:rPr sz="2300" b="1" spc="-5" dirty="0">
                <a:latin typeface="Trebuchet MS"/>
                <a:cs typeface="Trebuchet MS"/>
              </a:rPr>
              <a:t> Saúde</a:t>
            </a:r>
            <a:r>
              <a:rPr sz="2300" b="1" spc="-25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e</a:t>
            </a:r>
            <a:r>
              <a:rPr sz="2300" b="1" spc="-5" dirty="0">
                <a:latin typeface="Trebuchet MS"/>
                <a:cs typeface="Trebuchet MS"/>
              </a:rPr>
              <a:t> </a:t>
            </a:r>
            <a:r>
              <a:rPr sz="2300" b="1" spc="-10" dirty="0">
                <a:latin typeface="Trebuchet MS"/>
                <a:cs typeface="Trebuchet MS"/>
              </a:rPr>
              <a:t>Vigilâncias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51562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482975" y="915035"/>
            <a:ext cx="4527550" cy="377190"/>
            <a:chOff x="3482975" y="915035"/>
            <a:chExt cx="4527550" cy="377190"/>
          </a:xfrm>
        </p:grpSpPr>
        <p:sp>
          <p:nvSpPr>
            <p:cNvPr id="5" name="object 5"/>
            <p:cNvSpPr/>
            <p:nvPr/>
          </p:nvSpPr>
          <p:spPr>
            <a:xfrm>
              <a:off x="3492500" y="924560"/>
              <a:ext cx="4508500" cy="358140"/>
            </a:xfrm>
            <a:custGeom>
              <a:avLst/>
              <a:gdLst/>
              <a:ahLst/>
              <a:cxnLst/>
              <a:rect l="l" t="t" r="r" b="b"/>
              <a:pathLst>
                <a:path w="4508500" h="358140">
                  <a:moveTo>
                    <a:pt x="4448809" y="0"/>
                  </a:moveTo>
                  <a:lnTo>
                    <a:pt x="59689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50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89" y="358139"/>
                  </a:lnTo>
                  <a:lnTo>
                    <a:pt x="4448809" y="358139"/>
                  </a:lnTo>
                  <a:lnTo>
                    <a:pt x="4472066" y="353456"/>
                  </a:lnTo>
                  <a:lnTo>
                    <a:pt x="4491037" y="340677"/>
                  </a:lnTo>
                  <a:lnTo>
                    <a:pt x="4503816" y="321706"/>
                  </a:lnTo>
                  <a:lnTo>
                    <a:pt x="4508500" y="298450"/>
                  </a:lnTo>
                  <a:lnTo>
                    <a:pt x="4508500" y="59689"/>
                  </a:lnTo>
                  <a:lnTo>
                    <a:pt x="4503816" y="36433"/>
                  </a:lnTo>
                  <a:lnTo>
                    <a:pt x="4491037" y="17462"/>
                  </a:lnTo>
                  <a:lnTo>
                    <a:pt x="4472066" y="4683"/>
                  </a:lnTo>
                  <a:lnTo>
                    <a:pt x="444880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2500" y="924560"/>
              <a:ext cx="4508500" cy="358140"/>
            </a:xfrm>
            <a:custGeom>
              <a:avLst/>
              <a:gdLst/>
              <a:ahLst/>
              <a:cxnLst/>
              <a:rect l="l" t="t" r="r" b="b"/>
              <a:pathLst>
                <a:path w="4508500" h="358140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89" y="0"/>
                  </a:lnTo>
                  <a:lnTo>
                    <a:pt x="4448809" y="0"/>
                  </a:lnTo>
                  <a:lnTo>
                    <a:pt x="4472066" y="4683"/>
                  </a:lnTo>
                  <a:lnTo>
                    <a:pt x="4491037" y="17462"/>
                  </a:lnTo>
                  <a:lnTo>
                    <a:pt x="4503816" y="36433"/>
                  </a:lnTo>
                  <a:lnTo>
                    <a:pt x="4508500" y="59689"/>
                  </a:lnTo>
                  <a:lnTo>
                    <a:pt x="4508500" y="298450"/>
                  </a:lnTo>
                  <a:lnTo>
                    <a:pt x="4503816" y="321706"/>
                  </a:lnTo>
                  <a:lnTo>
                    <a:pt x="4491037" y="340677"/>
                  </a:lnTo>
                  <a:lnTo>
                    <a:pt x="4472066" y="353456"/>
                  </a:lnTo>
                  <a:lnTo>
                    <a:pt x="4448809" y="358139"/>
                  </a:lnTo>
                  <a:lnTo>
                    <a:pt x="59689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50"/>
                  </a:lnTo>
                  <a:lnTo>
                    <a:pt x="0" y="596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6894" y="938212"/>
            <a:ext cx="6962140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6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IMUNIZAÇÃO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Crianças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 </a:t>
            </a:r>
            <a:r>
              <a:rPr sz="1800" b="1" spc="-5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02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anos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R="193675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Cobertura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vacinas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selecionadas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Calendário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Nacional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15" dirty="0">
                <a:latin typeface="Calibri"/>
                <a:cs typeface="Calibri"/>
              </a:rPr>
              <a:t>Vacinação,</a:t>
            </a:r>
            <a:r>
              <a:rPr sz="1600" b="1" spc="35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para</a:t>
            </a:r>
            <a:endParaRPr sz="1600">
              <a:latin typeface="Calibri"/>
              <a:cs typeface="Calibri"/>
            </a:endParaRPr>
          </a:p>
          <a:p>
            <a:pPr marR="190500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crianças</a:t>
            </a:r>
            <a:r>
              <a:rPr sz="1600" b="1" spc="-10" dirty="0">
                <a:latin typeface="Calibri"/>
                <a:cs typeface="Calibri"/>
              </a:rPr>
              <a:t> menores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02 anos,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SBC,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2704" y="4994275"/>
            <a:ext cx="242760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3769" algn="l"/>
                <a:tab pos="2120900" algn="l"/>
              </a:tabLst>
            </a:pPr>
            <a:r>
              <a:rPr sz="1100" b="1" spc="-1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100" b="1" spc="5" dirty="0">
                <a:solidFill>
                  <a:srgbClr val="585858"/>
                </a:solidFill>
                <a:latin typeface="Calibri"/>
                <a:cs typeface="Calibri"/>
              </a:rPr>
              <a:t>ne</a:t>
            </a:r>
            <a:r>
              <a:rPr sz="1100" b="1" spc="-1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mo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10V	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100" b="1" spc="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100" b="1" spc="-15" dirty="0">
                <a:solidFill>
                  <a:srgbClr val="585858"/>
                </a:solidFill>
                <a:latin typeface="Calibri"/>
                <a:cs typeface="Calibri"/>
              </a:rPr>
              <a:t>í</a:t>
            </a:r>
            <a:r>
              <a:rPr sz="1100" b="1" spc="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100" b="1" spc="-1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100" b="1" spc="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 v</a:t>
            </a:r>
            <a:r>
              <a:rPr sz="1100" b="1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100" b="1" spc="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l	</a:t>
            </a:r>
            <a:r>
              <a:rPr sz="1100" b="1" spc="-1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100" b="1" spc="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100" b="1" spc="-1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100" b="1" spc="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Fonte:</a:t>
            </a:r>
            <a:r>
              <a:rPr sz="900" spc="-5" dirty="0">
                <a:latin typeface="Calibri"/>
                <a:cs typeface="Calibri"/>
              </a:rPr>
              <a:t> SI-PNI,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preliminares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04/05/2021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79039" y="1983295"/>
            <a:ext cx="4926965" cy="2962910"/>
            <a:chOff x="2479039" y="1983295"/>
            <a:chExt cx="4926965" cy="29629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6385" y="1983295"/>
              <a:ext cx="1019301" cy="7849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039" y="2458719"/>
              <a:ext cx="4155694" cy="24869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70859" y="2748279"/>
              <a:ext cx="2903220" cy="1290320"/>
            </a:xfrm>
            <a:custGeom>
              <a:avLst/>
              <a:gdLst/>
              <a:ahLst/>
              <a:cxnLst/>
              <a:rect l="l" t="t" r="r" b="b"/>
              <a:pathLst>
                <a:path w="2903220" h="1290320">
                  <a:moveTo>
                    <a:pt x="0" y="792480"/>
                  </a:moveTo>
                  <a:lnTo>
                    <a:pt x="88900" y="652780"/>
                  </a:lnTo>
                </a:path>
                <a:path w="2903220" h="1290320">
                  <a:moveTo>
                    <a:pt x="942339" y="1290320"/>
                  </a:moveTo>
                  <a:lnTo>
                    <a:pt x="1018539" y="1137920"/>
                  </a:lnTo>
                </a:path>
                <a:path w="2903220" h="1290320">
                  <a:moveTo>
                    <a:pt x="1884679" y="160020"/>
                  </a:moveTo>
                  <a:lnTo>
                    <a:pt x="1948179" y="7620"/>
                  </a:lnTo>
                </a:path>
                <a:path w="2903220" h="1290320">
                  <a:moveTo>
                    <a:pt x="2827019" y="165100"/>
                  </a:moveTo>
                  <a:lnTo>
                    <a:pt x="290321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5120" y="4994275"/>
            <a:ext cx="796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Pentavalente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9476" y="3176270"/>
            <a:ext cx="1409700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54,01%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15"/>
              </a:spcBef>
            </a:pP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33,48%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9264" y="2531998"/>
            <a:ext cx="47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80,04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4684" y="2524125"/>
            <a:ext cx="47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79,85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381365" cy="1223645"/>
            <a:chOff x="0" y="0"/>
            <a:chExt cx="8381365" cy="1223645"/>
          </a:xfrm>
        </p:grpSpPr>
        <p:sp>
          <p:nvSpPr>
            <p:cNvPr id="3" name="object 3"/>
            <p:cNvSpPr/>
            <p:nvPr/>
          </p:nvSpPr>
          <p:spPr>
            <a:xfrm>
              <a:off x="0" y="495300"/>
              <a:ext cx="6659880" cy="314960"/>
            </a:xfrm>
            <a:custGeom>
              <a:avLst/>
              <a:gdLst/>
              <a:ahLst/>
              <a:cxnLst/>
              <a:rect l="l" t="t" r="r" b="b"/>
              <a:pathLst>
                <a:path w="6659880" h="314959">
                  <a:moveTo>
                    <a:pt x="0" y="314960"/>
                  </a:moveTo>
                  <a:lnTo>
                    <a:pt x="6659880" y="314960"/>
                  </a:lnTo>
                  <a:lnTo>
                    <a:pt x="6659880" y="0"/>
                  </a:lnTo>
                  <a:lnTo>
                    <a:pt x="0" y="0"/>
                  </a:lnTo>
                  <a:lnTo>
                    <a:pt x="0" y="31496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83100" y="853439"/>
              <a:ext cx="3888740" cy="360680"/>
            </a:xfrm>
            <a:custGeom>
              <a:avLst/>
              <a:gdLst/>
              <a:ahLst/>
              <a:cxnLst/>
              <a:rect l="l" t="t" r="r" b="b"/>
              <a:pathLst>
                <a:path w="3888740" h="360680">
                  <a:moveTo>
                    <a:pt x="3828669" y="0"/>
                  </a:moveTo>
                  <a:lnTo>
                    <a:pt x="60071" y="0"/>
                  </a:lnTo>
                  <a:lnTo>
                    <a:pt x="36701" y="4724"/>
                  </a:lnTo>
                  <a:lnTo>
                    <a:pt x="17605" y="17605"/>
                  </a:lnTo>
                  <a:lnTo>
                    <a:pt x="4724" y="36701"/>
                  </a:lnTo>
                  <a:lnTo>
                    <a:pt x="0" y="60071"/>
                  </a:lnTo>
                  <a:lnTo>
                    <a:pt x="0" y="300609"/>
                  </a:lnTo>
                  <a:lnTo>
                    <a:pt x="4724" y="323978"/>
                  </a:lnTo>
                  <a:lnTo>
                    <a:pt x="17605" y="343074"/>
                  </a:lnTo>
                  <a:lnTo>
                    <a:pt x="36701" y="355955"/>
                  </a:lnTo>
                  <a:lnTo>
                    <a:pt x="60071" y="360680"/>
                  </a:lnTo>
                  <a:lnTo>
                    <a:pt x="3828669" y="360680"/>
                  </a:lnTo>
                  <a:lnTo>
                    <a:pt x="3852038" y="355955"/>
                  </a:lnTo>
                  <a:lnTo>
                    <a:pt x="3871134" y="343074"/>
                  </a:lnTo>
                  <a:lnTo>
                    <a:pt x="3884015" y="323978"/>
                  </a:lnTo>
                  <a:lnTo>
                    <a:pt x="3888740" y="300609"/>
                  </a:lnTo>
                  <a:lnTo>
                    <a:pt x="3888740" y="60071"/>
                  </a:lnTo>
                  <a:lnTo>
                    <a:pt x="3884015" y="36701"/>
                  </a:lnTo>
                  <a:lnTo>
                    <a:pt x="3871134" y="17605"/>
                  </a:lnTo>
                  <a:lnTo>
                    <a:pt x="3852038" y="4724"/>
                  </a:lnTo>
                  <a:lnTo>
                    <a:pt x="382866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3100" y="853439"/>
              <a:ext cx="3888740" cy="360680"/>
            </a:xfrm>
            <a:custGeom>
              <a:avLst/>
              <a:gdLst/>
              <a:ahLst/>
              <a:cxnLst/>
              <a:rect l="l" t="t" r="r" b="b"/>
              <a:pathLst>
                <a:path w="3888740" h="360680">
                  <a:moveTo>
                    <a:pt x="0" y="60071"/>
                  </a:moveTo>
                  <a:lnTo>
                    <a:pt x="4724" y="36701"/>
                  </a:lnTo>
                  <a:lnTo>
                    <a:pt x="17605" y="17605"/>
                  </a:lnTo>
                  <a:lnTo>
                    <a:pt x="36701" y="4724"/>
                  </a:lnTo>
                  <a:lnTo>
                    <a:pt x="60071" y="0"/>
                  </a:lnTo>
                  <a:lnTo>
                    <a:pt x="3828669" y="0"/>
                  </a:lnTo>
                  <a:lnTo>
                    <a:pt x="3852038" y="4724"/>
                  </a:lnTo>
                  <a:lnTo>
                    <a:pt x="3871134" y="17605"/>
                  </a:lnTo>
                  <a:lnTo>
                    <a:pt x="3884015" y="36701"/>
                  </a:lnTo>
                  <a:lnTo>
                    <a:pt x="3888740" y="60071"/>
                  </a:lnTo>
                  <a:lnTo>
                    <a:pt x="3888740" y="300609"/>
                  </a:lnTo>
                  <a:lnTo>
                    <a:pt x="3884015" y="323978"/>
                  </a:lnTo>
                  <a:lnTo>
                    <a:pt x="3871134" y="343074"/>
                  </a:lnTo>
                  <a:lnTo>
                    <a:pt x="3852038" y="355955"/>
                  </a:lnTo>
                  <a:lnTo>
                    <a:pt x="3828669" y="360680"/>
                  </a:lnTo>
                  <a:lnTo>
                    <a:pt x="60071" y="360680"/>
                  </a:lnTo>
                  <a:lnTo>
                    <a:pt x="36701" y="355955"/>
                  </a:lnTo>
                  <a:lnTo>
                    <a:pt x="17605" y="343074"/>
                  </a:lnTo>
                  <a:lnTo>
                    <a:pt x="4724" y="323978"/>
                  </a:lnTo>
                  <a:lnTo>
                    <a:pt x="0" y="300609"/>
                  </a:lnTo>
                  <a:lnTo>
                    <a:pt x="0" y="6007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7401559" cy="495300"/>
            </a:xfrm>
            <a:custGeom>
              <a:avLst/>
              <a:gdLst/>
              <a:ahLst/>
              <a:cxnLst/>
              <a:rect l="l" t="t" r="r" b="b"/>
              <a:pathLst>
                <a:path w="7401559" h="495300">
                  <a:moveTo>
                    <a:pt x="0" y="495300"/>
                  </a:moveTo>
                  <a:lnTo>
                    <a:pt x="7401559" y="495300"/>
                  </a:lnTo>
                  <a:lnTo>
                    <a:pt x="7401559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44009" y="4782184"/>
            <a:ext cx="191262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5835" algn="l"/>
              </a:tabLst>
            </a:pPr>
            <a:r>
              <a:rPr sz="1000" b="1" spc="-5" dirty="0">
                <a:solidFill>
                  <a:srgbClr val="585858"/>
                </a:solidFill>
                <a:latin typeface="Calibri"/>
                <a:cs typeface="Calibri"/>
              </a:rPr>
              <a:t>2017	2018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Fonte: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SIH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Municipal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(2021 </a:t>
            </a:r>
            <a:r>
              <a:rPr sz="800" spc="-5" dirty="0">
                <a:latin typeface="Calibri"/>
                <a:cs typeface="Calibri"/>
              </a:rPr>
              <a:t>dados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parciais)</a:t>
            </a:r>
            <a:endParaRPr sz="80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Estimativa populacional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SEADE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027" y="4841240"/>
            <a:ext cx="1903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Fonte: SIM Municipal</a:t>
            </a:r>
            <a:r>
              <a:rPr sz="800" dirty="0">
                <a:latin typeface="Calibri"/>
                <a:cs typeface="Calibri"/>
              </a:rPr>
              <a:t> – </a:t>
            </a:r>
            <a:r>
              <a:rPr sz="800" spc="-10" dirty="0">
                <a:latin typeface="Calibri"/>
                <a:cs typeface="Calibri"/>
              </a:rPr>
              <a:t>2021 </a:t>
            </a:r>
            <a:r>
              <a:rPr sz="800" spc="-5" dirty="0">
                <a:latin typeface="Calibri"/>
                <a:cs typeface="Calibri"/>
              </a:rPr>
              <a:t>dados parciais 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Estimativa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populacional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IBGE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atualizada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940" y="5247640"/>
            <a:ext cx="4038600" cy="881380"/>
          </a:xfrm>
          <a:custGeom>
            <a:avLst/>
            <a:gdLst/>
            <a:ahLst/>
            <a:cxnLst/>
            <a:rect l="l" t="t" r="r" b="b"/>
            <a:pathLst>
              <a:path w="4038600" h="881379">
                <a:moveTo>
                  <a:pt x="0" y="146939"/>
                </a:moveTo>
                <a:lnTo>
                  <a:pt x="7489" y="100494"/>
                </a:lnTo>
                <a:lnTo>
                  <a:pt x="28344" y="60158"/>
                </a:lnTo>
                <a:lnTo>
                  <a:pt x="60144" y="28350"/>
                </a:lnTo>
                <a:lnTo>
                  <a:pt x="100470" y="7490"/>
                </a:lnTo>
                <a:lnTo>
                  <a:pt x="146900" y="0"/>
                </a:lnTo>
                <a:lnTo>
                  <a:pt x="3891661" y="0"/>
                </a:lnTo>
                <a:lnTo>
                  <a:pt x="3938105" y="7490"/>
                </a:lnTo>
                <a:lnTo>
                  <a:pt x="3978441" y="28350"/>
                </a:lnTo>
                <a:lnTo>
                  <a:pt x="4010249" y="60158"/>
                </a:lnTo>
                <a:lnTo>
                  <a:pt x="4031109" y="100494"/>
                </a:lnTo>
                <a:lnTo>
                  <a:pt x="4038600" y="146939"/>
                </a:lnTo>
                <a:lnTo>
                  <a:pt x="4038600" y="734479"/>
                </a:lnTo>
                <a:lnTo>
                  <a:pt x="4031109" y="780909"/>
                </a:lnTo>
                <a:lnTo>
                  <a:pt x="4010249" y="821235"/>
                </a:lnTo>
                <a:lnTo>
                  <a:pt x="3978441" y="853035"/>
                </a:lnTo>
                <a:lnTo>
                  <a:pt x="3938105" y="873890"/>
                </a:lnTo>
                <a:lnTo>
                  <a:pt x="3891661" y="881380"/>
                </a:lnTo>
                <a:lnTo>
                  <a:pt x="146900" y="881380"/>
                </a:lnTo>
                <a:lnTo>
                  <a:pt x="100470" y="873890"/>
                </a:lnTo>
                <a:lnTo>
                  <a:pt x="60144" y="853035"/>
                </a:lnTo>
                <a:lnTo>
                  <a:pt x="28344" y="821235"/>
                </a:lnTo>
                <a:lnTo>
                  <a:pt x="7489" y="780909"/>
                </a:lnTo>
                <a:lnTo>
                  <a:pt x="0" y="734479"/>
                </a:lnTo>
                <a:lnTo>
                  <a:pt x="0" y="146939"/>
                </a:lnTo>
                <a:close/>
              </a:path>
            </a:pathLst>
          </a:custGeom>
          <a:ln w="254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850" y="5347970"/>
            <a:ext cx="34461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Doenças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Crônicas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Não</a:t>
            </a:r>
            <a:r>
              <a:rPr sz="1400" b="1" spc="-15" dirty="0">
                <a:latin typeface="Calibri"/>
                <a:cs typeface="Calibri"/>
              </a:rPr>
              <a:t> Transmissíveis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Câncer,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Diabetes mellitus, Doenças </a:t>
            </a:r>
            <a:r>
              <a:rPr sz="1400" dirty="0">
                <a:latin typeface="Calibri"/>
                <a:cs typeface="Calibri"/>
              </a:rPr>
              <a:t>do Ap. </a:t>
            </a:r>
            <a:r>
              <a:rPr sz="1400" spc="-10" dirty="0">
                <a:latin typeface="Calibri"/>
                <a:cs typeface="Calibri"/>
              </a:rPr>
              <a:t>Circulatório, </a:t>
            </a:r>
            <a:r>
              <a:rPr sz="1400" spc="-5" dirty="0">
                <a:latin typeface="Calibri"/>
                <a:cs typeface="Calibri"/>
              </a:rPr>
              <a:t> Doenças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Respiratórias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Crônicas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5729" y="900430"/>
            <a:ext cx="4269740" cy="515620"/>
          </a:xfrm>
          <a:custGeom>
            <a:avLst/>
            <a:gdLst/>
            <a:ahLst/>
            <a:cxnLst/>
            <a:rect l="l" t="t" r="r" b="b"/>
            <a:pathLst>
              <a:path w="4269740" h="515619">
                <a:moveTo>
                  <a:pt x="0" y="85979"/>
                </a:moveTo>
                <a:lnTo>
                  <a:pt x="6754" y="52506"/>
                </a:lnTo>
                <a:lnTo>
                  <a:pt x="25172" y="25177"/>
                </a:lnTo>
                <a:lnTo>
                  <a:pt x="52490" y="6754"/>
                </a:lnTo>
                <a:lnTo>
                  <a:pt x="85940" y="0"/>
                </a:lnTo>
                <a:lnTo>
                  <a:pt x="4183761" y="0"/>
                </a:lnTo>
                <a:lnTo>
                  <a:pt x="4217233" y="6754"/>
                </a:lnTo>
                <a:lnTo>
                  <a:pt x="4244562" y="25177"/>
                </a:lnTo>
                <a:lnTo>
                  <a:pt x="4262985" y="52506"/>
                </a:lnTo>
                <a:lnTo>
                  <a:pt x="4269740" y="85979"/>
                </a:lnTo>
                <a:lnTo>
                  <a:pt x="4269740" y="429641"/>
                </a:lnTo>
                <a:lnTo>
                  <a:pt x="4262985" y="463113"/>
                </a:lnTo>
                <a:lnTo>
                  <a:pt x="4244562" y="490442"/>
                </a:lnTo>
                <a:lnTo>
                  <a:pt x="4217233" y="508865"/>
                </a:lnTo>
                <a:lnTo>
                  <a:pt x="4183761" y="515620"/>
                </a:lnTo>
                <a:lnTo>
                  <a:pt x="85940" y="515620"/>
                </a:lnTo>
                <a:lnTo>
                  <a:pt x="52490" y="508865"/>
                </a:lnTo>
                <a:lnTo>
                  <a:pt x="25172" y="490442"/>
                </a:lnTo>
                <a:lnTo>
                  <a:pt x="6754" y="463113"/>
                </a:lnTo>
                <a:lnTo>
                  <a:pt x="0" y="429641"/>
                </a:lnTo>
                <a:lnTo>
                  <a:pt x="0" y="8597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39" y="284006"/>
            <a:ext cx="8183245" cy="111823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b="1" spc="-5" dirty="0">
                <a:latin typeface="Trebuchet MS"/>
                <a:cs typeface="Trebuchet MS"/>
              </a:rPr>
              <a:t>Rede</a:t>
            </a:r>
            <a:r>
              <a:rPr sz="2200" b="1" dirty="0">
                <a:latin typeface="Trebuchet MS"/>
                <a:cs typeface="Trebuchet MS"/>
              </a:rPr>
              <a:t> de</a:t>
            </a:r>
            <a:r>
              <a:rPr sz="2200" b="1" spc="-13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Atenção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às</a:t>
            </a:r>
            <a:r>
              <a:rPr sz="2200" b="1" spc="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Doenças</a:t>
            </a:r>
            <a:r>
              <a:rPr sz="2200" b="1" spc="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Crônicas</a:t>
            </a:r>
            <a:endParaRPr sz="2200">
              <a:latin typeface="Trebuchet MS"/>
              <a:cs typeface="Trebuchet MS"/>
            </a:endParaRPr>
          </a:p>
          <a:p>
            <a:pPr marL="540385" marR="5080" indent="-368300">
              <a:lnSpc>
                <a:spcPct val="100000"/>
              </a:lnSpc>
              <a:spcBef>
                <a:spcPts val="890"/>
              </a:spcBef>
              <a:tabLst>
                <a:tab pos="4525010" algn="l"/>
              </a:tabLst>
            </a:pPr>
            <a:r>
              <a:rPr sz="1600" b="1" spc="-35" dirty="0">
                <a:latin typeface="Calibri"/>
                <a:cs typeface="Calibri"/>
              </a:rPr>
              <a:t>TAXA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MORTALIDADE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PRECOCE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(30-69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ANOS)	</a:t>
            </a:r>
            <a:r>
              <a:rPr sz="1600" b="1" spc="-10" dirty="0">
                <a:latin typeface="Calibri"/>
                <a:cs typeface="Calibri"/>
              </a:rPr>
              <a:t>DOENÇAS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CRÔNICAS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NÃO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TRANSMISSÍVEIS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PELAS </a:t>
            </a:r>
            <a:r>
              <a:rPr sz="1600" b="1" spc="-15" dirty="0">
                <a:latin typeface="Calibri"/>
                <a:cs typeface="Calibri"/>
              </a:rPr>
              <a:t>PRINCIPAIS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DCNT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(ÓBITOS/100.000</a:t>
            </a:r>
            <a:r>
              <a:rPr sz="1000" b="1" spc="6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HAB)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09490" y="1449069"/>
            <a:ext cx="4132579" cy="515620"/>
          </a:xfrm>
          <a:custGeom>
            <a:avLst/>
            <a:gdLst/>
            <a:ahLst/>
            <a:cxnLst/>
            <a:rect l="l" t="t" r="r" b="b"/>
            <a:pathLst>
              <a:path w="4132579" h="515619">
                <a:moveTo>
                  <a:pt x="0" y="85978"/>
                </a:moveTo>
                <a:lnTo>
                  <a:pt x="6754" y="52506"/>
                </a:lnTo>
                <a:lnTo>
                  <a:pt x="25177" y="25177"/>
                </a:lnTo>
                <a:lnTo>
                  <a:pt x="52506" y="6754"/>
                </a:lnTo>
                <a:lnTo>
                  <a:pt x="85979" y="0"/>
                </a:lnTo>
                <a:lnTo>
                  <a:pt x="4046601" y="0"/>
                </a:lnTo>
                <a:lnTo>
                  <a:pt x="4080073" y="6754"/>
                </a:lnTo>
                <a:lnTo>
                  <a:pt x="4107402" y="25177"/>
                </a:lnTo>
                <a:lnTo>
                  <a:pt x="4125825" y="52506"/>
                </a:lnTo>
                <a:lnTo>
                  <a:pt x="4132580" y="85978"/>
                </a:lnTo>
                <a:lnTo>
                  <a:pt x="4132580" y="429640"/>
                </a:lnTo>
                <a:lnTo>
                  <a:pt x="4125825" y="463113"/>
                </a:lnTo>
                <a:lnTo>
                  <a:pt x="4107402" y="490442"/>
                </a:lnTo>
                <a:lnTo>
                  <a:pt x="4080073" y="508865"/>
                </a:lnTo>
                <a:lnTo>
                  <a:pt x="4046601" y="515619"/>
                </a:lnTo>
                <a:lnTo>
                  <a:pt x="85979" y="515619"/>
                </a:lnTo>
                <a:lnTo>
                  <a:pt x="52506" y="508865"/>
                </a:lnTo>
                <a:lnTo>
                  <a:pt x="25177" y="490442"/>
                </a:lnTo>
                <a:lnTo>
                  <a:pt x="6754" y="463113"/>
                </a:lnTo>
                <a:lnTo>
                  <a:pt x="0" y="429640"/>
                </a:lnTo>
                <a:lnTo>
                  <a:pt x="0" y="8597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21503" y="1436370"/>
            <a:ext cx="3909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080" indent="-549275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Calibri"/>
                <a:cs typeface="Calibri"/>
              </a:rPr>
              <a:t>TAXA</a:t>
            </a:r>
            <a:r>
              <a:rPr sz="1600" b="1" spc="-5" dirty="0">
                <a:latin typeface="Calibri"/>
                <a:cs typeface="Calibri"/>
              </a:rPr>
              <a:t> DE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INTERNAÇÃO PRECOCE</a:t>
            </a:r>
            <a:r>
              <a:rPr sz="1600" b="1" spc="5" dirty="0">
                <a:latin typeface="Calibri"/>
                <a:cs typeface="Calibri"/>
              </a:rPr>
              <a:t> (30-59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ANOS)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POR</a:t>
            </a:r>
            <a:r>
              <a:rPr sz="1600" b="1" spc="-10" dirty="0">
                <a:latin typeface="Calibri"/>
                <a:cs typeface="Calibri"/>
              </a:rPr>
              <a:t> DM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AVC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(INTERNAÇÕES/10.000</a:t>
            </a:r>
            <a:r>
              <a:rPr sz="1000" b="1" spc="6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HAB)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592" y="1913989"/>
            <a:ext cx="3868469" cy="212549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99109" y="4092892"/>
            <a:ext cx="2565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6444" y="4092892"/>
            <a:ext cx="1947545" cy="470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791845" algn="l"/>
                <a:tab pos="1565275" algn="l"/>
              </a:tabLst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2018	2019	2020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taxa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de mortalidade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precoce</a:t>
            </a: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pelas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DCNT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3084" y="4092892"/>
            <a:ext cx="2565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4662" y="1709673"/>
            <a:ext cx="346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314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7614" y="1825561"/>
            <a:ext cx="3460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296,9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98345" y="1839848"/>
            <a:ext cx="3454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294,7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58439" y="1986915"/>
            <a:ext cx="3454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272,2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15995" y="2153856"/>
            <a:ext cx="3460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246,2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83957" y="4455477"/>
            <a:ext cx="73025" cy="73025"/>
            <a:chOff x="1183957" y="4455477"/>
            <a:chExt cx="73025" cy="7302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9" y="4460240"/>
              <a:ext cx="63500" cy="635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88719" y="446024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63500"/>
                  </a:moveTo>
                  <a:lnTo>
                    <a:pt x="63500" y="63500"/>
                  </a:lnTo>
                  <a:lnTo>
                    <a:pt x="63500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4306570" y="4718050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>
                <a:moveTo>
                  <a:pt x="0" y="0"/>
                </a:moveTo>
                <a:lnTo>
                  <a:pt x="476758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4720324" y="4197583"/>
            <a:ext cx="3938270" cy="332740"/>
            <a:chOff x="4720324" y="4197583"/>
            <a:chExt cx="3938270" cy="33274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0324" y="4197583"/>
              <a:ext cx="3937784" cy="3325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785360" y="4246879"/>
              <a:ext cx="3810000" cy="198120"/>
            </a:xfrm>
            <a:custGeom>
              <a:avLst/>
              <a:gdLst/>
              <a:ahLst/>
              <a:cxnLst/>
              <a:rect l="l" t="t" r="r" b="b"/>
              <a:pathLst>
                <a:path w="3810000" h="198120">
                  <a:moveTo>
                    <a:pt x="0" y="17780"/>
                  </a:moveTo>
                  <a:lnTo>
                    <a:pt x="952500" y="162560"/>
                  </a:lnTo>
                  <a:lnTo>
                    <a:pt x="1904999" y="93980"/>
                  </a:lnTo>
                  <a:lnTo>
                    <a:pt x="2857499" y="0"/>
                  </a:lnTo>
                  <a:lnTo>
                    <a:pt x="3809999" y="198120"/>
                  </a:lnTo>
                </a:path>
              </a:pathLst>
            </a:custGeom>
            <a:ln w="349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720324" y="2861532"/>
            <a:ext cx="3938270" cy="642620"/>
            <a:chOff x="4720324" y="2861532"/>
            <a:chExt cx="3938270" cy="642620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0324" y="2861532"/>
              <a:ext cx="3937784" cy="64242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85360" y="2910840"/>
              <a:ext cx="3810000" cy="508000"/>
            </a:xfrm>
            <a:custGeom>
              <a:avLst/>
              <a:gdLst/>
              <a:ahLst/>
              <a:cxnLst/>
              <a:rect l="l" t="t" r="r" b="b"/>
              <a:pathLst>
                <a:path w="3810000" h="508000">
                  <a:moveTo>
                    <a:pt x="0" y="198120"/>
                  </a:moveTo>
                  <a:lnTo>
                    <a:pt x="952500" y="0"/>
                  </a:lnTo>
                  <a:lnTo>
                    <a:pt x="1904999" y="220980"/>
                  </a:lnTo>
                  <a:lnTo>
                    <a:pt x="2857499" y="508000"/>
                  </a:lnTo>
                  <a:lnTo>
                    <a:pt x="3809999" y="213360"/>
                  </a:lnTo>
                </a:path>
              </a:pathLst>
            </a:custGeom>
            <a:ln w="349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28540" y="4022979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1,43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02604" y="4162170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0,97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46620" y="4323079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1,19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43165" y="3996690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1,48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92515" y="434060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0,86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05350" y="2606674"/>
            <a:ext cx="1266190" cy="4597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004569">
              <a:lnSpc>
                <a:spcPct val="100000"/>
              </a:lnSpc>
              <a:spcBef>
                <a:spcPts val="49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5,69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5,06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85991" y="302831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4,99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43165" y="3180715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4,08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92515" y="3019678"/>
            <a:ext cx="274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5,02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50659" y="4782184"/>
            <a:ext cx="283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spc="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04176" y="4782184"/>
            <a:ext cx="283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spc="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57183" y="4782184"/>
            <a:ext cx="283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spc="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b="1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777740" y="2342197"/>
            <a:ext cx="1729739" cy="34925"/>
            <a:chOff x="4777740" y="2342197"/>
            <a:chExt cx="1729739" cy="34925"/>
          </a:xfrm>
        </p:grpSpPr>
        <p:sp>
          <p:nvSpPr>
            <p:cNvPr id="48" name="object 48"/>
            <p:cNvSpPr/>
            <p:nvPr/>
          </p:nvSpPr>
          <p:spPr>
            <a:xfrm>
              <a:off x="4777740" y="235966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49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63640" y="235966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49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061630" y="2264981"/>
            <a:ext cx="978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DIABETES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MELLITUS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21450" y="2264981"/>
            <a:ext cx="22199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AVC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(ISQUÊMICO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HEMORRAGICO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AGUDO)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7840" y="0"/>
            <a:ext cx="990600" cy="109473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733540" cy="523240"/>
          </a:xfrm>
          <a:custGeom>
            <a:avLst/>
            <a:gdLst/>
            <a:ahLst/>
            <a:cxnLst/>
            <a:rect l="l" t="t" r="r" b="b"/>
            <a:pathLst>
              <a:path w="6733540" h="523240">
                <a:moveTo>
                  <a:pt x="6733540" y="0"/>
                </a:moveTo>
                <a:lnTo>
                  <a:pt x="0" y="0"/>
                </a:lnTo>
                <a:lnTo>
                  <a:pt x="0" y="523239"/>
                </a:lnTo>
                <a:lnTo>
                  <a:pt x="6733540" y="523239"/>
                </a:lnTo>
                <a:lnTo>
                  <a:pt x="673354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9842"/>
            <a:ext cx="6199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/>
          <p:nvPr/>
        </p:nvSpPr>
        <p:spPr>
          <a:xfrm>
            <a:off x="392429" y="910589"/>
            <a:ext cx="8153400" cy="5471160"/>
          </a:xfrm>
          <a:custGeom>
            <a:avLst/>
            <a:gdLst/>
            <a:ahLst/>
            <a:cxnLst/>
            <a:rect l="l" t="t" r="r" b="b"/>
            <a:pathLst>
              <a:path w="8153400" h="5471160">
                <a:moveTo>
                  <a:pt x="0" y="5471160"/>
                </a:moveTo>
                <a:lnTo>
                  <a:pt x="8153400" y="5471160"/>
                </a:lnTo>
                <a:lnTo>
                  <a:pt x="8153400" y="0"/>
                </a:lnTo>
                <a:lnTo>
                  <a:pt x="0" y="0"/>
                </a:lnTo>
                <a:lnTo>
                  <a:pt x="0" y="54711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752" y="798285"/>
            <a:ext cx="8035290" cy="499681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1600" b="1" dirty="0">
                <a:latin typeface="Calibri"/>
                <a:cs typeface="Calibri"/>
              </a:rPr>
              <a:t>Lei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Complementar</a:t>
            </a:r>
            <a:r>
              <a:rPr sz="1600" b="1" dirty="0">
                <a:latin typeface="Calibri"/>
                <a:cs typeface="Calibri"/>
              </a:rPr>
              <a:t> nº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141,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 13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5" dirty="0">
                <a:latin typeface="Calibri"/>
                <a:cs typeface="Calibri"/>
              </a:rPr>
              <a:t>Janeiro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5" dirty="0">
                <a:latin typeface="Calibri"/>
                <a:cs typeface="Calibri"/>
              </a:rPr>
              <a:t>2012</a:t>
            </a:r>
            <a:endParaRPr sz="1600">
              <a:latin typeface="Calibri"/>
              <a:cs typeface="Calibri"/>
            </a:endParaRPr>
          </a:p>
          <a:p>
            <a:pPr marL="279400" marR="101600" indent="-229235">
              <a:lnSpc>
                <a:spcPts val="1720"/>
              </a:lnSpc>
              <a:spcBef>
                <a:spcPts val="1045"/>
              </a:spcBef>
            </a:pPr>
            <a:r>
              <a:rPr sz="1600" b="1" i="1" spc="-5" dirty="0">
                <a:latin typeface="Calibri"/>
                <a:cs typeface="Calibri"/>
              </a:rPr>
              <a:t>Art.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36</a:t>
            </a:r>
            <a:r>
              <a:rPr sz="1600" i="1" dirty="0">
                <a:latin typeface="Calibri"/>
                <a:cs typeface="Calibri"/>
              </a:rPr>
              <a:t>.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gestor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SUS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em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cada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ente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 </a:t>
            </a:r>
            <a:r>
              <a:rPr sz="1600" i="1" spc="-10" dirty="0">
                <a:latin typeface="Calibri"/>
                <a:cs typeface="Calibri"/>
              </a:rPr>
              <a:t>Federação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elaborará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Relatório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detalhado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referente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ao </a:t>
            </a:r>
            <a:r>
              <a:rPr sz="1600" i="1" spc="-350" dirty="0">
                <a:latin typeface="Calibri"/>
                <a:cs typeface="Calibri"/>
              </a:rPr>
              <a:t> </a:t>
            </a: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quadrimestre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anterior,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qual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conterá,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no </a:t>
            </a:r>
            <a:r>
              <a:rPr sz="1600" i="1" spc="-15" dirty="0">
                <a:latin typeface="Calibri"/>
                <a:cs typeface="Calibri"/>
              </a:rPr>
              <a:t>mínimo,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as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seguintes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informações:</a:t>
            </a:r>
            <a:endParaRPr sz="1600">
              <a:latin typeface="Calibri"/>
              <a:cs typeface="Calibri"/>
            </a:endParaRPr>
          </a:p>
          <a:p>
            <a:pPr marL="147320" indent="-97155">
              <a:lnSpc>
                <a:spcPct val="100000"/>
              </a:lnSpc>
              <a:spcBef>
                <a:spcPts val="800"/>
              </a:spcBef>
              <a:buAutoNum type="romanUcPeriod"/>
              <a:tabLst>
                <a:tab pos="147955" algn="l"/>
              </a:tabLst>
            </a:pPr>
            <a:r>
              <a:rPr sz="1600" i="1" dirty="0">
                <a:latin typeface="Calibri"/>
                <a:cs typeface="Calibri"/>
              </a:rPr>
              <a:t>-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montante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fonte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recursos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aplicados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no</a:t>
            </a:r>
            <a:r>
              <a:rPr sz="1600" i="1" spc="-10" dirty="0">
                <a:latin typeface="Calibri"/>
                <a:cs typeface="Calibri"/>
              </a:rPr>
              <a:t> período;</a:t>
            </a:r>
            <a:endParaRPr sz="1600">
              <a:latin typeface="Calibri"/>
              <a:cs typeface="Calibri"/>
            </a:endParaRPr>
          </a:p>
          <a:p>
            <a:pPr marL="198755" marR="1048385" indent="-198755">
              <a:lnSpc>
                <a:spcPts val="1720"/>
              </a:lnSpc>
              <a:spcBef>
                <a:spcPts val="1025"/>
              </a:spcBef>
              <a:buAutoNum type="romanUcPeriod"/>
              <a:tabLst>
                <a:tab pos="198755" algn="l"/>
              </a:tabLst>
            </a:pPr>
            <a:r>
              <a:rPr sz="1600" i="1" dirty="0">
                <a:latin typeface="Calibri"/>
                <a:cs typeface="Calibri"/>
              </a:rPr>
              <a:t>-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auditorias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realizadas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ou em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fase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execução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período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 </a:t>
            </a:r>
            <a:r>
              <a:rPr sz="1600" i="1" spc="-5" dirty="0">
                <a:latin typeface="Calibri"/>
                <a:cs typeface="Calibri"/>
              </a:rPr>
              <a:t>suas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recomendações</a:t>
            </a:r>
            <a:r>
              <a:rPr sz="1600" i="1" spc="7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 </a:t>
            </a:r>
            <a:r>
              <a:rPr sz="1600" i="1" spc="-3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determinações;</a:t>
            </a:r>
            <a:endParaRPr sz="1600">
              <a:latin typeface="Calibri"/>
              <a:cs typeface="Calibri"/>
            </a:endParaRPr>
          </a:p>
          <a:p>
            <a:pPr marL="279400" marR="48895" indent="-229235">
              <a:lnSpc>
                <a:spcPts val="1720"/>
              </a:lnSpc>
              <a:spcBef>
                <a:spcPts val="1019"/>
              </a:spcBef>
              <a:buAutoNum type="romanUcPeriod"/>
              <a:tabLst>
                <a:tab pos="249554" algn="l"/>
              </a:tabLst>
            </a:pPr>
            <a:r>
              <a:rPr sz="1600" i="1" dirty="0">
                <a:latin typeface="Calibri"/>
                <a:cs typeface="Calibri"/>
              </a:rPr>
              <a:t>-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oferta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 </a:t>
            </a:r>
            <a:r>
              <a:rPr sz="1600" i="1" spc="-10" dirty="0">
                <a:latin typeface="Calibri"/>
                <a:cs typeface="Calibri"/>
              </a:rPr>
              <a:t>produção</a:t>
            </a:r>
            <a:r>
              <a:rPr sz="1600" i="1" spc="6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-10" dirty="0">
                <a:latin typeface="Calibri"/>
                <a:cs typeface="Calibri"/>
              </a:rPr>
              <a:t> serviços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públicos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na </a:t>
            </a:r>
            <a:r>
              <a:rPr sz="1600" i="1" spc="-10" dirty="0">
                <a:latin typeface="Calibri"/>
                <a:cs typeface="Calibri"/>
              </a:rPr>
              <a:t>rede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assistencial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própria,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contratada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 </a:t>
            </a:r>
            <a:r>
              <a:rPr sz="1600" i="1" spc="-10" dirty="0">
                <a:latin typeface="Calibri"/>
                <a:cs typeface="Calibri"/>
              </a:rPr>
              <a:t>conveniada, </a:t>
            </a:r>
            <a:r>
              <a:rPr sz="1600" i="1" spc="-3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cotejando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esses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dados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com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os</a:t>
            </a:r>
            <a:r>
              <a:rPr sz="1600" i="1" spc="-10" dirty="0">
                <a:latin typeface="Calibri"/>
                <a:cs typeface="Calibri"/>
              </a:rPr>
              <a:t> indicadores</a:t>
            </a:r>
            <a:r>
              <a:rPr sz="1600" i="1" spc="7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-10" dirty="0">
                <a:latin typeface="Calibri"/>
                <a:cs typeface="Calibri"/>
              </a:rPr>
              <a:t> saúde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população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em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seu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âmbito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-10" dirty="0">
                <a:latin typeface="Calibri"/>
                <a:cs typeface="Calibri"/>
              </a:rPr>
              <a:t> atuação.</a:t>
            </a:r>
            <a:endParaRPr sz="1600">
              <a:latin typeface="Calibri"/>
              <a:cs typeface="Calibri"/>
            </a:endParaRPr>
          </a:p>
          <a:p>
            <a:pPr marL="279400" marR="396240" indent="-229235">
              <a:lnSpc>
                <a:spcPts val="1720"/>
              </a:lnSpc>
              <a:spcBef>
                <a:spcPts val="1019"/>
              </a:spcBef>
            </a:pPr>
            <a:r>
              <a:rPr sz="1600" i="1" dirty="0">
                <a:latin typeface="Arial"/>
                <a:cs typeface="Arial"/>
              </a:rPr>
              <a:t>§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5" dirty="0">
                <a:latin typeface="Calibri"/>
                <a:cs typeface="Calibri"/>
              </a:rPr>
              <a:t>5</a:t>
            </a:r>
            <a:r>
              <a:rPr sz="1575" i="1" u="sng" spc="7" baseline="264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575" i="1" spc="172" baseline="264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gestor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SUS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apresentará,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até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 </a:t>
            </a:r>
            <a:r>
              <a:rPr sz="1600" i="1" spc="-10" dirty="0">
                <a:latin typeface="Calibri"/>
                <a:cs typeface="Calibri"/>
              </a:rPr>
              <a:t>final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dos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meses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maio,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setembro</a:t>
            </a:r>
            <a:r>
              <a:rPr sz="1600" i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fevereiro</a:t>
            </a:r>
            <a:r>
              <a:rPr sz="1600" i="1" spc="-15" dirty="0">
                <a:latin typeface="Calibri"/>
                <a:cs typeface="Calibri"/>
              </a:rPr>
              <a:t>,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em 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audiência</a:t>
            </a:r>
            <a:r>
              <a:rPr sz="1600" i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pública</a:t>
            </a:r>
            <a:r>
              <a:rPr sz="1600" i="1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1600" i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Casa</a:t>
            </a:r>
            <a:r>
              <a:rPr sz="1600" i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Legislativa</a:t>
            </a:r>
            <a:r>
              <a:rPr sz="1600" i="1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respectivo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ente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Federação,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Relatório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que </a:t>
            </a:r>
            <a:r>
              <a:rPr sz="1600" i="1" spc="-3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trata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caput.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Calibri"/>
              <a:cs typeface="Calibri"/>
            </a:endParaRPr>
          </a:p>
          <a:p>
            <a:pPr marL="279400" marR="17780" indent="-229235">
              <a:lnSpc>
                <a:spcPct val="90000"/>
              </a:lnSpc>
              <a:spcBef>
                <a:spcPts val="5"/>
              </a:spcBef>
            </a:pPr>
            <a:r>
              <a:rPr sz="1600" b="1" i="1" spc="-5" dirty="0">
                <a:latin typeface="Calibri"/>
                <a:cs typeface="Calibri"/>
              </a:rPr>
              <a:t>Art.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41</a:t>
            </a:r>
            <a:r>
              <a:rPr sz="1600" i="1" dirty="0">
                <a:latin typeface="Calibri"/>
                <a:cs typeface="Calibri"/>
              </a:rPr>
              <a:t>.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Os</a:t>
            </a:r>
            <a:r>
              <a:rPr sz="1600" i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Conselhos</a:t>
            </a:r>
            <a:r>
              <a:rPr sz="1600" i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Saúde,</a:t>
            </a:r>
            <a:r>
              <a:rPr sz="1600" i="1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no </a:t>
            </a:r>
            <a:r>
              <a:rPr sz="1600" i="1" spc="-10" dirty="0">
                <a:latin typeface="Calibri"/>
                <a:cs typeface="Calibri"/>
              </a:rPr>
              <a:t>âmbito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suas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atribuições,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avaliarão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cada</a:t>
            </a:r>
            <a:r>
              <a:rPr sz="1600" i="1" spc="60" dirty="0">
                <a:latin typeface="Calibri"/>
                <a:cs typeface="Calibri"/>
              </a:rPr>
              <a:t> </a:t>
            </a: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quadrimestre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 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relatório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consolidado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resultado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 </a:t>
            </a:r>
            <a:r>
              <a:rPr sz="1600" i="1" spc="-20" dirty="0">
                <a:latin typeface="Calibri"/>
                <a:cs typeface="Calibri"/>
              </a:rPr>
              <a:t>execução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orçamentária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financeira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no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âmbito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saúde </a:t>
            </a:r>
            <a:r>
              <a:rPr sz="1600" i="1" spc="-3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 o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relatório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gestor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saúde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sobre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repercussão</a:t>
            </a:r>
            <a:r>
              <a:rPr sz="1600" i="1" spc="6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 </a:t>
            </a:r>
            <a:r>
              <a:rPr sz="1600" i="1" spc="-20" dirty="0">
                <a:latin typeface="Calibri"/>
                <a:cs typeface="Calibri"/>
              </a:rPr>
              <a:t>execução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desta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Lei</a:t>
            </a:r>
            <a:r>
              <a:rPr sz="1600" i="1" spc="-10" dirty="0">
                <a:latin typeface="Calibri"/>
                <a:cs typeface="Calibri"/>
              </a:rPr>
              <a:t> Complementar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nas </a:t>
            </a:r>
            <a:r>
              <a:rPr sz="1600" i="1" spc="-35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condições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saúde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na </a:t>
            </a:r>
            <a:r>
              <a:rPr sz="1600" i="1" spc="-10" dirty="0">
                <a:latin typeface="Calibri"/>
                <a:cs typeface="Calibri"/>
              </a:rPr>
              <a:t>qualidade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dos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serviços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saúde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populações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respectivas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 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encaminhará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Chefe</a:t>
            </a:r>
            <a:r>
              <a:rPr sz="1600" i="1" spc="-5" dirty="0">
                <a:latin typeface="Calibri"/>
                <a:cs typeface="Calibri"/>
              </a:rPr>
              <a:t> do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Poder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Executivo</a:t>
            </a:r>
            <a:r>
              <a:rPr sz="1600" i="1" spc="-5" dirty="0">
                <a:latin typeface="Calibri"/>
                <a:cs typeface="Calibri"/>
              </a:rPr>
              <a:t> do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respectivo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ente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da</a:t>
            </a:r>
            <a:r>
              <a:rPr sz="1600" i="1" spc="-10" dirty="0">
                <a:latin typeface="Calibri"/>
                <a:cs typeface="Calibri"/>
              </a:rPr>
              <a:t> Federação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indicações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para </a:t>
            </a:r>
            <a:r>
              <a:rPr sz="1600" i="1" spc="-5" dirty="0">
                <a:latin typeface="Calibri"/>
                <a:cs typeface="Calibri"/>
              </a:rPr>
              <a:t> que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sejam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adotadas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as</a:t>
            </a:r>
            <a:r>
              <a:rPr sz="1600" i="1" spc="-10" dirty="0">
                <a:latin typeface="Calibri"/>
                <a:cs typeface="Calibri"/>
              </a:rPr>
              <a:t> medidas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corretivas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necessárias.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3240"/>
            <a:ext cx="6207760" cy="317500"/>
          </a:xfrm>
          <a:custGeom>
            <a:avLst/>
            <a:gdLst/>
            <a:ahLst/>
            <a:cxnLst/>
            <a:rect l="l" t="t" r="r" b="b"/>
            <a:pathLst>
              <a:path w="6207760" h="317500">
                <a:moveTo>
                  <a:pt x="0" y="317500"/>
                </a:moveTo>
                <a:lnTo>
                  <a:pt x="6207759" y="317500"/>
                </a:lnTo>
                <a:lnTo>
                  <a:pt x="6207759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102" y="514350"/>
            <a:ext cx="4032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Rede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Atenção </a:t>
            </a:r>
            <a:r>
              <a:rPr sz="1800" b="1" dirty="0">
                <a:latin typeface="Trebuchet MS"/>
                <a:cs typeface="Trebuchet MS"/>
              </a:rPr>
              <a:t>às</a:t>
            </a:r>
            <a:r>
              <a:rPr sz="1800" b="1" spc="-5" dirty="0">
                <a:latin typeface="Trebuchet MS"/>
                <a:cs typeface="Trebuchet MS"/>
              </a:rPr>
              <a:t> Doenças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Crônicas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62475" y="927735"/>
            <a:ext cx="3763010" cy="392430"/>
            <a:chOff x="4562475" y="927735"/>
            <a:chExt cx="3763010" cy="392430"/>
          </a:xfrm>
        </p:grpSpPr>
        <p:sp>
          <p:nvSpPr>
            <p:cNvPr id="5" name="object 5"/>
            <p:cNvSpPr/>
            <p:nvPr/>
          </p:nvSpPr>
          <p:spPr>
            <a:xfrm>
              <a:off x="4572000" y="937260"/>
              <a:ext cx="3743960" cy="373380"/>
            </a:xfrm>
            <a:custGeom>
              <a:avLst/>
              <a:gdLst/>
              <a:ahLst/>
              <a:cxnLst/>
              <a:rect l="l" t="t" r="r" b="b"/>
              <a:pathLst>
                <a:path w="3743959" h="373380">
                  <a:moveTo>
                    <a:pt x="3681729" y="0"/>
                  </a:moveTo>
                  <a:lnTo>
                    <a:pt x="62229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29"/>
                  </a:lnTo>
                  <a:lnTo>
                    <a:pt x="0" y="311150"/>
                  </a:lnTo>
                  <a:lnTo>
                    <a:pt x="4883" y="335393"/>
                  </a:lnTo>
                  <a:lnTo>
                    <a:pt x="18208" y="355171"/>
                  </a:lnTo>
                  <a:lnTo>
                    <a:pt x="37986" y="368496"/>
                  </a:lnTo>
                  <a:lnTo>
                    <a:pt x="62229" y="373379"/>
                  </a:lnTo>
                  <a:lnTo>
                    <a:pt x="3681729" y="373379"/>
                  </a:lnTo>
                  <a:lnTo>
                    <a:pt x="3705973" y="368496"/>
                  </a:lnTo>
                  <a:lnTo>
                    <a:pt x="3725751" y="355171"/>
                  </a:lnTo>
                  <a:lnTo>
                    <a:pt x="3739076" y="335393"/>
                  </a:lnTo>
                  <a:lnTo>
                    <a:pt x="3743959" y="311150"/>
                  </a:lnTo>
                  <a:lnTo>
                    <a:pt x="3743959" y="62229"/>
                  </a:lnTo>
                  <a:lnTo>
                    <a:pt x="3739076" y="37986"/>
                  </a:lnTo>
                  <a:lnTo>
                    <a:pt x="3725751" y="18208"/>
                  </a:lnTo>
                  <a:lnTo>
                    <a:pt x="3705973" y="4883"/>
                  </a:lnTo>
                  <a:lnTo>
                    <a:pt x="368172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0" y="937260"/>
              <a:ext cx="3743960" cy="373380"/>
            </a:xfrm>
            <a:custGeom>
              <a:avLst/>
              <a:gdLst/>
              <a:ahLst/>
              <a:cxnLst/>
              <a:rect l="l" t="t" r="r" b="b"/>
              <a:pathLst>
                <a:path w="3743959" h="373380">
                  <a:moveTo>
                    <a:pt x="0" y="62229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29" y="0"/>
                  </a:lnTo>
                  <a:lnTo>
                    <a:pt x="3681729" y="0"/>
                  </a:lnTo>
                  <a:lnTo>
                    <a:pt x="3705973" y="4883"/>
                  </a:lnTo>
                  <a:lnTo>
                    <a:pt x="3725751" y="18208"/>
                  </a:lnTo>
                  <a:lnTo>
                    <a:pt x="3739076" y="37986"/>
                  </a:lnTo>
                  <a:lnTo>
                    <a:pt x="3743959" y="62229"/>
                  </a:lnTo>
                  <a:lnTo>
                    <a:pt x="3743959" y="311150"/>
                  </a:lnTo>
                  <a:lnTo>
                    <a:pt x="3739076" y="335393"/>
                  </a:lnTo>
                  <a:lnTo>
                    <a:pt x="3725751" y="355171"/>
                  </a:lnTo>
                  <a:lnTo>
                    <a:pt x="3705973" y="368496"/>
                  </a:lnTo>
                  <a:lnTo>
                    <a:pt x="3681729" y="373379"/>
                  </a:lnTo>
                  <a:lnTo>
                    <a:pt x="62229" y="373379"/>
                  </a:lnTo>
                  <a:lnTo>
                    <a:pt x="37986" y="368496"/>
                  </a:lnTo>
                  <a:lnTo>
                    <a:pt x="18208" y="355171"/>
                  </a:lnTo>
                  <a:lnTo>
                    <a:pt x="4883" y="335393"/>
                  </a:lnTo>
                  <a:lnTo>
                    <a:pt x="0" y="311150"/>
                  </a:lnTo>
                  <a:lnTo>
                    <a:pt x="0" y="6222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39640" y="960120"/>
            <a:ext cx="3411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PREVENÇÃO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CÂNCER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FEMININO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019" y="949960"/>
            <a:ext cx="3169920" cy="350520"/>
          </a:xfrm>
          <a:custGeom>
            <a:avLst/>
            <a:gdLst/>
            <a:ahLst/>
            <a:cxnLst/>
            <a:rect l="l" t="t" r="r" b="b"/>
            <a:pathLst>
              <a:path w="3169920" h="350519">
                <a:moveTo>
                  <a:pt x="3111500" y="0"/>
                </a:moveTo>
                <a:lnTo>
                  <a:pt x="58420" y="0"/>
                </a:lnTo>
                <a:lnTo>
                  <a:pt x="35677" y="4591"/>
                </a:lnTo>
                <a:lnTo>
                  <a:pt x="17108" y="17113"/>
                </a:lnTo>
                <a:lnTo>
                  <a:pt x="4590" y="35683"/>
                </a:lnTo>
                <a:lnTo>
                  <a:pt x="0" y="58419"/>
                </a:lnTo>
                <a:lnTo>
                  <a:pt x="0" y="292100"/>
                </a:lnTo>
                <a:lnTo>
                  <a:pt x="4590" y="314836"/>
                </a:lnTo>
                <a:lnTo>
                  <a:pt x="17108" y="333406"/>
                </a:lnTo>
                <a:lnTo>
                  <a:pt x="35677" y="345928"/>
                </a:lnTo>
                <a:lnTo>
                  <a:pt x="58420" y="350519"/>
                </a:lnTo>
                <a:lnTo>
                  <a:pt x="3111500" y="350519"/>
                </a:lnTo>
                <a:lnTo>
                  <a:pt x="3134236" y="345928"/>
                </a:lnTo>
                <a:lnTo>
                  <a:pt x="3152806" y="333406"/>
                </a:lnTo>
                <a:lnTo>
                  <a:pt x="3165328" y="314836"/>
                </a:lnTo>
                <a:lnTo>
                  <a:pt x="3169920" y="292100"/>
                </a:lnTo>
                <a:lnTo>
                  <a:pt x="3169920" y="58419"/>
                </a:lnTo>
                <a:lnTo>
                  <a:pt x="3165328" y="35683"/>
                </a:lnTo>
                <a:lnTo>
                  <a:pt x="3152806" y="17113"/>
                </a:lnTo>
                <a:lnTo>
                  <a:pt x="3134236" y="4591"/>
                </a:lnTo>
                <a:lnTo>
                  <a:pt x="3111500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7080" y="960437"/>
            <a:ext cx="2971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DOENÇA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RENAL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CRÔNICA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7401559" cy="523240"/>
          </a:xfrm>
          <a:custGeom>
            <a:avLst/>
            <a:gdLst/>
            <a:ahLst/>
            <a:cxnLst/>
            <a:rect l="l" t="t" r="r" b="b"/>
            <a:pathLst>
              <a:path w="7401559" h="523240">
                <a:moveTo>
                  <a:pt x="7401559" y="0"/>
                </a:moveTo>
                <a:lnTo>
                  <a:pt x="0" y="0"/>
                </a:lnTo>
                <a:lnTo>
                  <a:pt x="0" y="523239"/>
                </a:lnTo>
                <a:lnTo>
                  <a:pt x="7401559" y="523239"/>
                </a:lnTo>
                <a:lnTo>
                  <a:pt x="74015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739" y="9842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1965" y="5106670"/>
            <a:ext cx="2051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</a:t>
            </a:r>
            <a:r>
              <a:rPr sz="900" spc="5" dirty="0">
                <a:latin typeface="Calibri"/>
                <a:cs typeface="Calibri"/>
              </a:rPr>
              <a:t>un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pa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5" dirty="0">
                <a:latin typeface="Calibri"/>
                <a:cs typeface="Calibri"/>
              </a:rPr>
              <a:t> (</a:t>
            </a:r>
            <a:r>
              <a:rPr sz="900" spc="-10" dirty="0">
                <a:latin typeface="Calibri"/>
                <a:cs typeface="Calibri"/>
              </a:rPr>
              <a:t>*</a:t>
            </a:r>
            <a:r>
              <a:rPr sz="900" dirty="0">
                <a:latin typeface="Calibri"/>
                <a:cs typeface="Calibri"/>
              </a:rPr>
              <a:t>2021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dad</a:t>
            </a:r>
            <a:r>
              <a:rPr sz="900" dirty="0">
                <a:latin typeface="Calibri"/>
                <a:cs typeface="Calibri"/>
              </a:rPr>
              <a:t>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par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1015" y="5188902"/>
            <a:ext cx="20523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Fonte: SIA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Municipal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(*2021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parciais)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8959" y="5707379"/>
            <a:ext cx="3149600" cy="647700"/>
          </a:xfrm>
          <a:custGeom>
            <a:avLst/>
            <a:gdLst/>
            <a:ahLst/>
            <a:cxnLst/>
            <a:rect l="l" t="t" r="r" b="b"/>
            <a:pathLst>
              <a:path w="3149600" h="647700">
                <a:moveTo>
                  <a:pt x="0" y="107950"/>
                </a:moveTo>
                <a:lnTo>
                  <a:pt x="8483" y="65933"/>
                </a:lnTo>
                <a:lnTo>
                  <a:pt x="31619" y="31619"/>
                </a:lnTo>
                <a:lnTo>
                  <a:pt x="65933" y="8483"/>
                </a:lnTo>
                <a:lnTo>
                  <a:pt x="107950" y="0"/>
                </a:lnTo>
                <a:lnTo>
                  <a:pt x="3041650" y="0"/>
                </a:lnTo>
                <a:lnTo>
                  <a:pt x="3083645" y="8483"/>
                </a:lnTo>
                <a:lnTo>
                  <a:pt x="3117961" y="31619"/>
                </a:lnTo>
                <a:lnTo>
                  <a:pt x="3141108" y="65933"/>
                </a:lnTo>
                <a:lnTo>
                  <a:pt x="3149600" y="107950"/>
                </a:lnTo>
                <a:lnTo>
                  <a:pt x="3149600" y="539750"/>
                </a:lnTo>
                <a:lnTo>
                  <a:pt x="3141108" y="581766"/>
                </a:lnTo>
                <a:lnTo>
                  <a:pt x="3117961" y="616080"/>
                </a:lnTo>
                <a:lnTo>
                  <a:pt x="3083645" y="639216"/>
                </a:lnTo>
                <a:lnTo>
                  <a:pt x="3041650" y="647700"/>
                </a:lnTo>
                <a:lnTo>
                  <a:pt x="107950" y="647700"/>
                </a:lnTo>
                <a:lnTo>
                  <a:pt x="65933" y="639216"/>
                </a:lnTo>
                <a:lnTo>
                  <a:pt x="31619" y="616080"/>
                </a:lnTo>
                <a:lnTo>
                  <a:pt x="8483" y="581766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6135" y="5885497"/>
            <a:ext cx="26346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346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pacientes</a:t>
            </a:r>
            <a:r>
              <a:rPr sz="1600" b="1" spc="-5" dirty="0">
                <a:latin typeface="Calibri"/>
                <a:cs typeface="Calibri"/>
              </a:rPr>
              <a:t> em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atendimento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4850" y="1492250"/>
            <a:ext cx="3147060" cy="647700"/>
          </a:xfrm>
          <a:custGeom>
            <a:avLst/>
            <a:gdLst/>
            <a:ahLst/>
            <a:cxnLst/>
            <a:rect l="l" t="t" r="r" b="b"/>
            <a:pathLst>
              <a:path w="3147060" h="647700">
                <a:moveTo>
                  <a:pt x="0" y="107950"/>
                </a:moveTo>
                <a:lnTo>
                  <a:pt x="8483" y="65954"/>
                </a:lnTo>
                <a:lnTo>
                  <a:pt x="31619" y="31638"/>
                </a:lnTo>
                <a:lnTo>
                  <a:pt x="65933" y="8491"/>
                </a:lnTo>
                <a:lnTo>
                  <a:pt x="107950" y="0"/>
                </a:lnTo>
                <a:lnTo>
                  <a:pt x="3039110" y="0"/>
                </a:lnTo>
                <a:lnTo>
                  <a:pt x="3081105" y="8491"/>
                </a:lnTo>
                <a:lnTo>
                  <a:pt x="3115421" y="31638"/>
                </a:lnTo>
                <a:lnTo>
                  <a:pt x="3138568" y="65954"/>
                </a:lnTo>
                <a:lnTo>
                  <a:pt x="3147060" y="107950"/>
                </a:lnTo>
                <a:lnTo>
                  <a:pt x="3147060" y="539750"/>
                </a:lnTo>
                <a:lnTo>
                  <a:pt x="3138568" y="581745"/>
                </a:lnTo>
                <a:lnTo>
                  <a:pt x="3115421" y="616061"/>
                </a:lnTo>
                <a:lnTo>
                  <a:pt x="3081105" y="639208"/>
                </a:lnTo>
                <a:lnTo>
                  <a:pt x="3039110" y="647700"/>
                </a:lnTo>
                <a:lnTo>
                  <a:pt x="107950" y="647700"/>
                </a:lnTo>
                <a:lnTo>
                  <a:pt x="65933" y="639208"/>
                </a:lnTo>
                <a:lnTo>
                  <a:pt x="31619" y="616061"/>
                </a:lnTo>
                <a:lnTo>
                  <a:pt x="848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98244" y="1545971"/>
            <a:ext cx="2155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HEMODIÁLISE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Média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mensal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sessões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81929" y="1403350"/>
            <a:ext cx="3149600" cy="647700"/>
          </a:xfrm>
          <a:custGeom>
            <a:avLst/>
            <a:gdLst/>
            <a:ahLst/>
            <a:cxnLst/>
            <a:rect l="l" t="t" r="r" b="b"/>
            <a:pathLst>
              <a:path w="3149600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3041650" y="0"/>
                </a:lnTo>
                <a:lnTo>
                  <a:pt x="3083645" y="8491"/>
                </a:lnTo>
                <a:lnTo>
                  <a:pt x="3117961" y="31638"/>
                </a:lnTo>
                <a:lnTo>
                  <a:pt x="3141108" y="65954"/>
                </a:lnTo>
                <a:lnTo>
                  <a:pt x="3149600" y="107950"/>
                </a:lnTo>
                <a:lnTo>
                  <a:pt x="3149600" y="539750"/>
                </a:lnTo>
                <a:lnTo>
                  <a:pt x="3141108" y="581745"/>
                </a:lnTo>
                <a:lnTo>
                  <a:pt x="3117961" y="616061"/>
                </a:lnTo>
                <a:lnTo>
                  <a:pt x="3083645" y="639208"/>
                </a:lnTo>
                <a:lnTo>
                  <a:pt x="3041650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01945" y="1457071"/>
            <a:ext cx="29076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Calibri"/>
                <a:cs typeface="Calibri"/>
              </a:rPr>
              <a:t>PAPANICOLAOU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MAMOGRAFIAS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Média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mensal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exames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80659" y="5537200"/>
            <a:ext cx="3149600" cy="1041400"/>
          </a:xfrm>
          <a:custGeom>
            <a:avLst/>
            <a:gdLst/>
            <a:ahLst/>
            <a:cxnLst/>
            <a:rect l="l" t="t" r="r" b="b"/>
            <a:pathLst>
              <a:path w="3149600" h="1041400">
                <a:moveTo>
                  <a:pt x="0" y="173570"/>
                </a:moveTo>
                <a:lnTo>
                  <a:pt x="6201" y="127429"/>
                </a:lnTo>
                <a:lnTo>
                  <a:pt x="23701" y="85966"/>
                </a:lnTo>
                <a:lnTo>
                  <a:pt x="50847" y="50838"/>
                </a:lnTo>
                <a:lnTo>
                  <a:pt x="85983" y="23697"/>
                </a:lnTo>
                <a:lnTo>
                  <a:pt x="127455" y="6200"/>
                </a:lnTo>
                <a:lnTo>
                  <a:pt x="173609" y="0"/>
                </a:lnTo>
                <a:lnTo>
                  <a:pt x="2975991" y="0"/>
                </a:lnTo>
                <a:lnTo>
                  <a:pt x="3022144" y="6200"/>
                </a:lnTo>
                <a:lnTo>
                  <a:pt x="3063616" y="23697"/>
                </a:lnTo>
                <a:lnTo>
                  <a:pt x="3098752" y="50838"/>
                </a:lnTo>
                <a:lnTo>
                  <a:pt x="3125898" y="85966"/>
                </a:lnTo>
                <a:lnTo>
                  <a:pt x="3143398" y="127429"/>
                </a:lnTo>
                <a:lnTo>
                  <a:pt x="3149599" y="173570"/>
                </a:lnTo>
                <a:lnTo>
                  <a:pt x="3149599" y="867829"/>
                </a:lnTo>
                <a:lnTo>
                  <a:pt x="3143398" y="913970"/>
                </a:lnTo>
                <a:lnTo>
                  <a:pt x="3125898" y="955433"/>
                </a:lnTo>
                <a:lnTo>
                  <a:pt x="3098752" y="990561"/>
                </a:lnTo>
                <a:lnTo>
                  <a:pt x="3063616" y="1017702"/>
                </a:lnTo>
                <a:lnTo>
                  <a:pt x="3022144" y="1035199"/>
                </a:lnTo>
                <a:lnTo>
                  <a:pt x="2975991" y="1041400"/>
                </a:lnTo>
                <a:lnTo>
                  <a:pt x="173609" y="1041400"/>
                </a:lnTo>
                <a:lnTo>
                  <a:pt x="127455" y="1035199"/>
                </a:lnTo>
                <a:lnTo>
                  <a:pt x="85983" y="1017702"/>
                </a:lnTo>
                <a:lnTo>
                  <a:pt x="50847" y="990561"/>
                </a:lnTo>
                <a:lnTo>
                  <a:pt x="23701" y="955433"/>
                </a:lnTo>
                <a:lnTo>
                  <a:pt x="6201" y="913970"/>
                </a:lnTo>
                <a:lnTo>
                  <a:pt x="0" y="867829"/>
                </a:lnTo>
                <a:lnTo>
                  <a:pt x="0" y="17357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38775" y="5668962"/>
            <a:ext cx="28340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Exames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5" dirty="0">
                <a:latin typeface="Calibri"/>
                <a:cs typeface="Calibri"/>
              </a:rPr>
              <a:t>Papanicolaou </a:t>
            </a:r>
            <a:r>
              <a:rPr sz="1600" b="1" dirty="0">
                <a:latin typeface="Calibri"/>
                <a:cs typeface="Calibri"/>
              </a:rPr>
              <a:t>e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Mamografias </a:t>
            </a:r>
            <a:r>
              <a:rPr sz="1600" b="1" spc="-15" dirty="0">
                <a:latin typeface="Calibri"/>
                <a:cs typeface="Calibri"/>
              </a:rPr>
              <a:t>sofreram </a:t>
            </a:r>
            <a:r>
              <a:rPr sz="1600" b="1" dirty="0">
                <a:latin typeface="Calibri"/>
                <a:cs typeface="Calibri"/>
              </a:rPr>
              <a:t>o </a:t>
            </a:r>
            <a:r>
              <a:rPr sz="1600" b="1" spc="-5" dirty="0">
                <a:latin typeface="Calibri"/>
                <a:cs typeface="Calibri"/>
              </a:rPr>
              <a:t>impacto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pandemia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1320" y="2344420"/>
            <a:ext cx="3751579" cy="2481580"/>
            <a:chOff x="401320" y="2344420"/>
            <a:chExt cx="3751579" cy="2481580"/>
          </a:xfrm>
        </p:grpSpPr>
        <p:sp>
          <p:nvSpPr>
            <p:cNvPr id="23" name="object 23"/>
            <p:cNvSpPr/>
            <p:nvPr/>
          </p:nvSpPr>
          <p:spPr>
            <a:xfrm>
              <a:off x="401320" y="2344420"/>
              <a:ext cx="3751579" cy="2481580"/>
            </a:xfrm>
            <a:custGeom>
              <a:avLst/>
              <a:gdLst/>
              <a:ahLst/>
              <a:cxnLst/>
              <a:rect l="l" t="t" r="r" b="b"/>
              <a:pathLst>
                <a:path w="3751579" h="2481579">
                  <a:moveTo>
                    <a:pt x="3751579" y="0"/>
                  </a:moveTo>
                  <a:lnTo>
                    <a:pt x="0" y="0"/>
                  </a:lnTo>
                  <a:lnTo>
                    <a:pt x="0" y="2481579"/>
                  </a:lnTo>
                  <a:lnTo>
                    <a:pt x="3751579" y="2481579"/>
                  </a:lnTo>
                  <a:lnTo>
                    <a:pt x="37515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460" y="3060700"/>
              <a:ext cx="2779014" cy="121183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75042" y="3897629"/>
            <a:ext cx="2064385" cy="83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00"/>
              </a:spcBef>
              <a:tabLst>
                <a:tab pos="156845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1.683	1.669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tabLst>
                <a:tab pos="1103630" algn="l"/>
              </a:tabLs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b="1" spc="-1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° 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1200" b="1" spc="7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200" b="1" spc="1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b="1" spc="120" dirty="0">
                <a:solidFill>
                  <a:srgbClr val="585858"/>
                </a:solidFill>
                <a:latin typeface="Calibri"/>
                <a:cs typeface="Calibri"/>
              </a:rPr>
              <a:t>DR</a:t>
            </a:r>
            <a:r>
              <a:rPr sz="1200" b="1" spc="11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M	1</a:t>
            </a:r>
            <a:r>
              <a:rPr sz="1200" b="1" spc="-1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° 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1200" b="1" spc="7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200" b="1" spc="1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b="1" spc="120" dirty="0">
                <a:solidFill>
                  <a:srgbClr val="585858"/>
                </a:solidFill>
                <a:latin typeface="Calibri"/>
                <a:cs typeface="Calibri"/>
              </a:rPr>
              <a:t>DR</a:t>
            </a:r>
            <a:r>
              <a:rPr sz="1200" b="1" spc="11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  <a:tabLst>
                <a:tab pos="1103630" algn="l"/>
              </a:tabLst>
            </a:pPr>
            <a:r>
              <a:rPr sz="1200" b="1" spc="80" dirty="0">
                <a:solidFill>
                  <a:srgbClr val="585858"/>
                </a:solidFill>
                <a:latin typeface="Calibri"/>
                <a:cs typeface="Calibri"/>
              </a:rPr>
              <a:t>2020	2021</a:t>
            </a:r>
            <a:r>
              <a:rPr sz="1200" b="1" spc="-1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40180" y="3559175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43810" y="3572891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54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80160" y="2509520"/>
            <a:ext cx="83820" cy="342900"/>
            <a:chOff x="1280160" y="2509520"/>
            <a:chExt cx="83820" cy="342900"/>
          </a:xfrm>
        </p:grpSpPr>
        <p:sp>
          <p:nvSpPr>
            <p:cNvPr id="29" name="object 29"/>
            <p:cNvSpPr/>
            <p:nvPr/>
          </p:nvSpPr>
          <p:spPr>
            <a:xfrm>
              <a:off x="1280160" y="250952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19">
                  <a:moveTo>
                    <a:pt x="83819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19" y="8382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80160" y="276860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19">
                  <a:moveTo>
                    <a:pt x="83819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19" y="8382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402080" y="2352928"/>
            <a:ext cx="193802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424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DAVITA SILVA JARDIM (CENE)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DAVITA</a:t>
            </a:r>
            <a:r>
              <a:rPr sz="12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SÃO</a:t>
            </a:r>
            <a:r>
              <a:rPr sz="12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BERNARDO</a:t>
            </a:r>
            <a:r>
              <a:rPr sz="12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(CDT)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1320" y="2344420"/>
            <a:ext cx="3751579" cy="2481580"/>
          </a:xfrm>
          <a:custGeom>
            <a:avLst/>
            <a:gdLst/>
            <a:ahLst/>
            <a:cxnLst/>
            <a:rect l="l" t="t" r="r" b="b"/>
            <a:pathLst>
              <a:path w="3751579" h="2481579">
                <a:moveTo>
                  <a:pt x="0" y="2481579"/>
                </a:moveTo>
                <a:lnTo>
                  <a:pt x="3751579" y="2481579"/>
                </a:lnTo>
                <a:lnTo>
                  <a:pt x="3751579" y="0"/>
                </a:lnTo>
                <a:lnTo>
                  <a:pt x="0" y="0"/>
                </a:lnTo>
                <a:lnTo>
                  <a:pt x="0" y="2481579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5280659" y="2247900"/>
            <a:ext cx="3149600" cy="2867660"/>
            <a:chOff x="5280659" y="2247900"/>
            <a:chExt cx="3149600" cy="2867660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0659" y="2247900"/>
              <a:ext cx="3149599" cy="28676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099" y="2306319"/>
              <a:ext cx="2923794" cy="207797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625210" y="4431410"/>
            <a:ext cx="2437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14780" algn="l"/>
              </a:tabLst>
            </a:pPr>
            <a:r>
              <a:rPr sz="1200" b="1" spc="-8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b="1" spc="-8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IC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200" b="1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U	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MAM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02884" y="3048253"/>
            <a:ext cx="32258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solidFill>
                  <a:srgbClr val="404040"/>
                </a:solidFill>
                <a:latin typeface="Calibri"/>
                <a:cs typeface="Calibri"/>
              </a:rPr>
              <a:t>2.663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84976" y="2975609"/>
            <a:ext cx="32258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solidFill>
                  <a:srgbClr val="404040"/>
                </a:solidFill>
                <a:latin typeface="Calibri"/>
                <a:cs typeface="Calibri"/>
              </a:rPr>
              <a:t>2.863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80250" y="3147186"/>
            <a:ext cx="804545" cy="4305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430"/>
              </a:spcBef>
            </a:pPr>
            <a:r>
              <a:rPr sz="1050" b="1" dirty="0">
                <a:solidFill>
                  <a:srgbClr val="404040"/>
                </a:solidFill>
                <a:latin typeface="Calibri"/>
                <a:cs typeface="Calibri"/>
              </a:rPr>
              <a:t>2.279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1050" b="1" dirty="0">
                <a:solidFill>
                  <a:srgbClr val="404040"/>
                </a:solidFill>
                <a:latin typeface="Calibri"/>
                <a:cs typeface="Calibri"/>
              </a:rPr>
              <a:t>1.722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438140" y="4777740"/>
            <a:ext cx="2834640" cy="261620"/>
            <a:chOff x="5438140" y="4777740"/>
            <a:chExt cx="2834640" cy="261620"/>
          </a:xfrm>
        </p:grpSpPr>
        <p:sp>
          <p:nvSpPr>
            <p:cNvPr id="41" name="object 41"/>
            <p:cNvSpPr/>
            <p:nvPr/>
          </p:nvSpPr>
          <p:spPr>
            <a:xfrm>
              <a:off x="5438140" y="4777740"/>
              <a:ext cx="2834640" cy="261620"/>
            </a:xfrm>
            <a:custGeom>
              <a:avLst/>
              <a:gdLst/>
              <a:ahLst/>
              <a:cxnLst/>
              <a:rect l="l" t="t" r="r" b="b"/>
              <a:pathLst>
                <a:path w="2834640" h="261620">
                  <a:moveTo>
                    <a:pt x="2834640" y="0"/>
                  </a:moveTo>
                  <a:lnTo>
                    <a:pt x="0" y="0"/>
                  </a:lnTo>
                  <a:lnTo>
                    <a:pt x="0" y="261619"/>
                  </a:lnTo>
                  <a:lnTo>
                    <a:pt x="2834640" y="261619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18480" y="4866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18480" y="4866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0" y="83819"/>
                  </a:moveTo>
                  <a:lnTo>
                    <a:pt x="83820" y="83819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3819"/>
                  </a:lnTo>
                  <a:close/>
                </a:path>
              </a:pathLst>
            </a:custGeom>
            <a:ln w="9524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69760" y="4866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69760" y="4866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0" y="83819"/>
                  </a:moveTo>
                  <a:lnTo>
                    <a:pt x="83820" y="83819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3819"/>
                  </a:lnTo>
                  <a:close/>
                </a:path>
              </a:pathLst>
            </a:custGeom>
            <a:ln w="9524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438140" y="4777740"/>
            <a:ext cx="2834640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180"/>
              </a:spcBef>
              <a:tabLst>
                <a:tab pos="1655445" algn="l"/>
              </a:tabLst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1º</a:t>
            </a:r>
            <a:r>
              <a:rPr sz="1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quadrim</a:t>
            </a:r>
            <a:r>
              <a:rPr sz="12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2020	1º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quadrim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280659" y="2247900"/>
            <a:ext cx="3149600" cy="2867660"/>
          </a:xfrm>
          <a:custGeom>
            <a:avLst/>
            <a:gdLst/>
            <a:ahLst/>
            <a:cxnLst/>
            <a:rect l="l" t="t" r="r" b="b"/>
            <a:pathLst>
              <a:path w="3149600" h="2867660">
                <a:moveTo>
                  <a:pt x="0" y="2867660"/>
                </a:moveTo>
                <a:lnTo>
                  <a:pt x="3149599" y="2867660"/>
                </a:lnTo>
                <a:lnTo>
                  <a:pt x="3149599" y="0"/>
                </a:lnTo>
                <a:lnTo>
                  <a:pt x="0" y="0"/>
                </a:lnTo>
                <a:lnTo>
                  <a:pt x="0" y="28676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858519"/>
            <a:chOff x="0" y="0"/>
            <a:chExt cx="7401559" cy="858519"/>
          </a:xfrm>
        </p:grpSpPr>
        <p:sp>
          <p:nvSpPr>
            <p:cNvPr id="3" name="object 3"/>
            <p:cNvSpPr/>
            <p:nvPr/>
          </p:nvSpPr>
          <p:spPr>
            <a:xfrm>
              <a:off x="0" y="523240"/>
              <a:ext cx="6228080" cy="335280"/>
            </a:xfrm>
            <a:custGeom>
              <a:avLst/>
              <a:gdLst/>
              <a:ahLst/>
              <a:cxnLst/>
              <a:rect l="l" t="t" r="r" b="b"/>
              <a:pathLst>
                <a:path w="6228080" h="335280">
                  <a:moveTo>
                    <a:pt x="6228080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6228080" y="335279"/>
                  </a:lnTo>
                  <a:lnTo>
                    <a:pt x="622808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523240"/>
            </a:xfrm>
            <a:custGeom>
              <a:avLst/>
              <a:gdLst/>
              <a:ahLst/>
              <a:cxnLst/>
              <a:rect l="l" t="t" r="r" b="b"/>
              <a:pathLst>
                <a:path w="7401559" h="523240">
                  <a:moveTo>
                    <a:pt x="7401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7401559" y="523239"/>
                  </a:lnTo>
                  <a:lnTo>
                    <a:pt x="74015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9842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189854" y="531494"/>
            <a:ext cx="1634489" cy="359410"/>
            <a:chOff x="5189854" y="531494"/>
            <a:chExt cx="1634489" cy="359410"/>
          </a:xfrm>
        </p:grpSpPr>
        <p:sp>
          <p:nvSpPr>
            <p:cNvPr id="7" name="object 7"/>
            <p:cNvSpPr/>
            <p:nvPr/>
          </p:nvSpPr>
          <p:spPr>
            <a:xfrm>
              <a:off x="5199379" y="541019"/>
              <a:ext cx="1615440" cy="340360"/>
            </a:xfrm>
            <a:custGeom>
              <a:avLst/>
              <a:gdLst/>
              <a:ahLst/>
              <a:cxnLst/>
              <a:rect l="l" t="t" r="r" b="b"/>
              <a:pathLst>
                <a:path w="1615440" h="340359">
                  <a:moveTo>
                    <a:pt x="1558671" y="0"/>
                  </a:moveTo>
                  <a:lnTo>
                    <a:pt x="56769" y="0"/>
                  </a:lnTo>
                  <a:lnTo>
                    <a:pt x="34665" y="4458"/>
                  </a:lnTo>
                  <a:lnTo>
                    <a:pt x="16621" y="16621"/>
                  </a:lnTo>
                  <a:lnTo>
                    <a:pt x="4458" y="34665"/>
                  </a:lnTo>
                  <a:lnTo>
                    <a:pt x="0" y="56768"/>
                  </a:lnTo>
                  <a:lnTo>
                    <a:pt x="0" y="283590"/>
                  </a:lnTo>
                  <a:lnTo>
                    <a:pt x="4458" y="305694"/>
                  </a:lnTo>
                  <a:lnTo>
                    <a:pt x="16621" y="323738"/>
                  </a:lnTo>
                  <a:lnTo>
                    <a:pt x="34665" y="335901"/>
                  </a:lnTo>
                  <a:lnTo>
                    <a:pt x="56769" y="340359"/>
                  </a:lnTo>
                  <a:lnTo>
                    <a:pt x="1558671" y="340359"/>
                  </a:lnTo>
                  <a:lnTo>
                    <a:pt x="1580774" y="335901"/>
                  </a:lnTo>
                  <a:lnTo>
                    <a:pt x="1598818" y="323738"/>
                  </a:lnTo>
                  <a:lnTo>
                    <a:pt x="1610981" y="305694"/>
                  </a:lnTo>
                  <a:lnTo>
                    <a:pt x="1615440" y="283590"/>
                  </a:lnTo>
                  <a:lnTo>
                    <a:pt x="1615440" y="56768"/>
                  </a:lnTo>
                  <a:lnTo>
                    <a:pt x="1610981" y="34665"/>
                  </a:lnTo>
                  <a:lnTo>
                    <a:pt x="1598818" y="16621"/>
                  </a:lnTo>
                  <a:lnTo>
                    <a:pt x="1580774" y="4458"/>
                  </a:lnTo>
                  <a:lnTo>
                    <a:pt x="1558671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99379" y="541019"/>
              <a:ext cx="1615440" cy="340360"/>
            </a:xfrm>
            <a:custGeom>
              <a:avLst/>
              <a:gdLst/>
              <a:ahLst/>
              <a:cxnLst/>
              <a:rect l="l" t="t" r="r" b="b"/>
              <a:pathLst>
                <a:path w="1615440" h="340359">
                  <a:moveTo>
                    <a:pt x="0" y="56768"/>
                  </a:moveTo>
                  <a:lnTo>
                    <a:pt x="4458" y="34665"/>
                  </a:lnTo>
                  <a:lnTo>
                    <a:pt x="16621" y="16621"/>
                  </a:lnTo>
                  <a:lnTo>
                    <a:pt x="34665" y="4458"/>
                  </a:lnTo>
                  <a:lnTo>
                    <a:pt x="56769" y="0"/>
                  </a:lnTo>
                  <a:lnTo>
                    <a:pt x="1558671" y="0"/>
                  </a:lnTo>
                  <a:lnTo>
                    <a:pt x="1580774" y="4458"/>
                  </a:lnTo>
                  <a:lnTo>
                    <a:pt x="1598818" y="16621"/>
                  </a:lnTo>
                  <a:lnTo>
                    <a:pt x="1610981" y="34665"/>
                  </a:lnTo>
                  <a:lnTo>
                    <a:pt x="1615440" y="56768"/>
                  </a:lnTo>
                  <a:lnTo>
                    <a:pt x="1615440" y="283590"/>
                  </a:lnTo>
                  <a:lnTo>
                    <a:pt x="1610981" y="305694"/>
                  </a:lnTo>
                  <a:lnTo>
                    <a:pt x="1598818" y="323738"/>
                  </a:lnTo>
                  <a:lnTo>
                    <a:pt x="1580774" y="335901"/>
                  </a:lnTo>
                  <a:lnTo>
                    <a:pt x="1558671" y="340359"/>
                  </a:lnTo>
                  <a:lnTo>
                    <a:pt x="56769" y="340359"/>
                  </a:lnTo>
                  <a:lnTo>
                    <a:pt x="34665" y="335901"/>
                  </a:lnTo>
                  <a:lnTo>
                    <a:pt x="16621" y="323738"/>
                  </a:lnTo>
                  <a:lnTo>
                    <a:pt x="4458" y="305694"/>
                  </a:lnTo>
                  <a:lnTo>
                    <a:pt x="0" y="283590"/>
                  </a:lnTo>
                  <a:lnTo>
                    <a:pt x="0" y="567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80059" y="3876040"/>
            <a:ext cx="3756660" cy="972819"/>
          </a:xfrm>
          <a:custGeom>
            <a:avLst/>
            <a:gdLst/>
            <a:ahLst/>
            <a:cxnLst/>
            <a:rect l="l" t="t" r="r" b="b"/>
            <a:pathLst>
              <a:path w="3756660" h="972820">
                <a:moveTo>
                  <a:pt x="0" y="162179"/>
                </a:moveTo>
                <a:lnTo>
                  <a:pt x="5791" y="119077"/>
                </a:lnTo>
                <a:lnTo>
                  <a:pt x="22137" y="80339"/>
                </a:lnTo>
                <a:lnTo>
                  <a:pt x="47490" y="47513"/>
                </a:lnTo>
                <a:lnTo>
                  <a:pt x="80305" y="22149"/>
                </a:lnTo>
                <a:lnTo>
                  <a:pt x="119037" y="5795"/>
                </a:lnTo>
                <a:lnTo>
                  <a:pt x="162140" y="0"/>
                </a:lnTo>
                <a:lnTo>
                  <a:pt x="3594480" y="0"/>
                </a:lnTo>
                <a:lnTo>
                  <a:pt x="3637582" y="5795"/>
                </a:lnTo>
                <a:lnTo>
                  <a:pt x="3676320" y="22149"/>
                </a:lnTo>
                <a:lnTo>
                  <a:pt x="3709146" y="47513"/>
                </a:lnTo>
                <a:lnTo>
                  <a:pt x="3734510" y="80339"/>
                </a:lnTo>
                <a:lnTo>
                  <a:pt x="3750864" y="119077"/>
                </a:lnTo>
                <a:lnTo>
                  <a:pt x="3756660" y="162179"/>
                </a:lnTo>
                <a:lnTo>
                  <a:pt x="3756660" y="810641"/>
                </a:lnTo>
                <a:lnTo>
                  <a:pt x="3750864" y="853742"/>
                </a:lnTo>
                <a:lnTo>
                  <a:pt x="3734510" y="892480"/>
                </a:lnTo>
                <a:lnTo>
                  <a:pt x="3709146" y="925306"/>
                </a:lnTo>
                <a:lnTo>
                  <a:pt x="3676320" y="950670"/>
                </a:lnTo>
                <a:lnTo>
                  <a:pt x="3637582" y="967024"/>
                </a:lnTo>
                <a:lnTo>
                  <a:pt x="3594480" y="972820"/>
                </a:lnTo>
                <a:lnTo>
                  <a:pt x="162140" y="972820"/>
                </a:lnTo>
                <a:lnTo>
                  <a:pt x="119037" y="967024"/>
                </a:lnTo>
                <a:lnTo>
                  <a:pt x="80305" y="950670"/>
                </a:lnTo>
                <a:lnTo>
                  <a:pt x="47490" y="925306"/>
                </a:lnTo>
                <a:lnTo>
                  <a:pt x="22137" y="892480"/>
                </a:lnTo>
                <a:lnTo>
                  <a:pt x="5791" y="853742"/>
                </a:lnTo>
                <a:lnTo>
                  <a:pt x="0" y="810641"/>
                </a:lnTo>
                <a:lnTo>
                  <a:pt x="0" y="162179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9630" y="3952621"/>
            <a:ext cx="3018790" cy="7575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60"/>
              </a:spcBef>
            </a:pPr>
            <a:r>
              <a:rPr sz="1600" b="1" spc="-10" dirty="0">
                <a:solidFill>
                  <a:srgbClr val="2E5496"/>
                </a:solidFill>
                <a:latin typeface="Calibri"/>
                <a:cs typeface="Calibri"/>
              </a:rPr>
              <a:t>EQUOTERAPIA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508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Atendimentos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-10" dirty="0">
                <a:latin typeface="Calibri"/>
                <a:cs typeface="Calibri"/>
              </a:rPr>
              <a:t> quadrimestre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6940" y="1320800"/>
            <a:ext cx="4173220" cy="769620"/>
          </a:xfrm>
          <a:custGeom>
            <a:avLst/>
            <a:gdLst/>
            <a:ahLst/>
            <a:cxnLst/>
            <a:rect l="l" t="t" r="r" b="b"/>
            <a:pathLst>
              <a:path w="4173220" h="769619">
                <a:moveTo>
                  <a:pt x="0" y="128270"/>
                </a:moveTo>
                <a:lnTo>
                  <a:pt x="10076" y="78331"/>
                </a:lnTo>
                <a:lnTo>
                  <a:pt x="37560" y="37560"/>
                </a:lnTo>
                <a:lnTo>
                  <a:pt x="78331" y="10076"/>
                </a:lnTo>
                <a:lnTo>
                  <a:pt x="128270" y="0"/>
                </a:lnTo>
                <a:lnTo>
                  <a:pt x="4044950" y="0"/>
                </a:lnTo>
                <a:lnTo>
                  <a:pt x="4094888" y="10076"/>
                </a:lnTo>
                <a:lnTo>
                  <a:pt x="4135659" y="37560"/>
                </a:lnTo>
                <a:lnTo>
                  <a:pt x="4163143" y="78331"/>
                </a:lnTo>
                <a:lnTo>
                  <a:pt x="4173219" y="128270"/>
                </a:lnTo>
                <a:lnTo>
                  <a:pt x="4173219" y="641350"/>
                </a:lnTo>
                <a:lnTo>
                  <a:pt x="4163143" y="691288"/>
                </a:lnTo>
                <a:lnTo>
                  <a:pt x="4135659" y="732059"/>
                </a:lnTo>
                <a:lnTo>
                  <a:pt x="4094888" y="759543"/>
                </a:lnTo>
                <a:lnTo>
                  <a:pt x="4044950" y="769620"/>
                </a:lnTo>
                <a:lnTo>
                  <a:pt x="128270" y="769620"/>
                </a:lnTo>
                <a:lnTo>
                  <a:pt x="78331" y="759543"/>
                </a:lnTo>
                <a:lnTo>
                  <a:pt x="37560" y="732059"/>
                </a:lnTo>
                <a:lnTo>
                  <a:pt x="10076" y="691288"/>
                </a:lnTo>
                <a:lnTo>
                  <a:pt x="0" y="641350"/>
                </a:lnTo>
                <a:lnTo>
                  <a:pt x="0" y="12827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546036"/>
            <a:ext cx="8214995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49240" algn="l"/>
              </a:tabLst>
            </a:pPr>
            <a:r>
              <a:rPr sz="2700" b="1" baseline="3086" dirty="0">
                <a:latin typeface="Trebuchet MS"/>
                <a:cs typeface="Trebuchet MS"/>
              </a:rPr>
              <a:t>Rede</a:t>
            </a:r>
            <a:r>
              <a:rPr sz="2700" b="1" spc="7" baseline="3086" dirty="0">
                <a:latin typeface="Trebuchet MS"/>
                <a:cs typeface="Trebuchet MS"/>
              </a:rPr>
              <a:t> </a:t>
            </a:r>
            <a:r>
              <a:rPr sz="2700" b="1" spc="-7" baseline="3086" dirty="0">
                <a:latin typeface="Trebuchet MS"/>
                <a:cs typeface="Trebuchet MS"/>
              </a:rPr>
              <a:t>de</a:t>
            </a:r>
            <a:r>
              <a:rPr sz="2700" b="1" spc="-135" baseline="3086" dirty="0">
                <a:latin typeface="Trebuchet MS"/>
                <a:cs typeface="Trebuchet MS"/>
              </a:rPr>
              <a:t> </a:t>
            </a:r>
            <a:r>
              <a:rPr sz="2700" b="1" spc="-7" baseline="3086" dirty="0">
                <a:latin typeface="Trebuchet MS"/>
                <a:cs typeface="Trebuchet MS"/>
              </a:rPr>
              <a:t>Atenção</a:t>
            </a:r>
            <a:r>
              <a:rPr sz="2700" b="1" spc="15" baseline="3086" dirty="0">
                <a:latin typeface="Trebuchet MS"/>
                <a:cs typeface="Trebuchet MS"/>
              </a:rPr>
              <a:t> </a:t>
            </a:r>
            <a:r>
              <a:rPr sz="2700" b="1" baseline="3086" dirty="0">
                <a:latin typeface="Trebuchet MS"/>
                <a:cs typeface="Trebuchet MS"/>
              </a:rPr>
              <a:t>à </a:t>
            </a:r>
            <a:r>
              <a:rPr sz="2700" b="1" spc="-22" baseline="3086" dirty="0">
                <a:latin typeface="Trebuchet MS"/>
                <a:cs typeface="Trebuchet MS"/>
              </a:rPr>
              <a:t>Pessoa</a:t>
            </a:r>
            <a:r>
              <a:rPr sz="2700" b="1" spc="-15" baseline="3086" dirty="0">
                <a:latin typeface="Trebuchet MS"/>
                <a:cs typeface="Trebuchet MS"/>
              </a:rPr>
              <a:t> </a:t>
            </a:r>
            <a:r>
              <a:rPr sz="2700" b="1" baseline="3086" dirty="0">
                <a:latin typeface="Trebuchet MS"/>
                <a:cs typeface="Trebuchet MS"/>
              </a:rPr>
              <a:t>com Deficiência	</a:t>
            </a:r>
            <a:r>
              <a:rPr sz="1800" b="1" spc="-10" dirty="0">
                <a:latin typeface="Calibri"/>
                <a:cs typeface="Calibri"/>
              </a:rPr>
              <a:t>Reabilitação</a:t>
            </a:r>
            <a:endParaRPr sz="1800">
              <a:latin typeface="Calibri"/>
              <a:cs typeface="Calibri"/>
            </a:endParaRPr>
          </a:p>
          <a:p>
            <a:pPr marL="1153795">
              <a:lnSpc>
                <a:spcPct val="100000"/>
              </a:lnSpc>
              <a:spcBef>
                <a:spcPts val="1560"/>
              </a:spcBef>
            </a:pPr>
            <a:r>
              <a:rPr sz="1300" b="1" dirty="0">
                <a:latin typeface="Calibri"/>
                <a:cs typeface="Calibri"/>
              </a:rPr>
              <a:t>Média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Mensal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de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Procedimentos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Calibri"/>
              <a:cs typeface="Calibri"/>
            </a:endParaRPr>
          </a:p>
          <a:p>
            <a:pPr marR="571500" algn="r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solidFill>
                  <a:srgbClr val="2E5496"/>
                </a:solidFill>
                <a:latin typeface="Calibri"/>
                <a:cs typeface="Calibri"/>
              </a:rPr>
              <a:t>PRÓTESES</a:t>
            </a:r>
            <a:r>
              <a:rPr sz="16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2E5496"/>
                </a:solidFill>
                <a:latin typeface="Calibri"/>
                <a:cs typeface="Calibri"/>
              </a:rPr>
              <a:t>AUDITIVAS</a:t>
            </a:r>
            <a:endParaRPr sz="1600">
              <a:latin typeface="Calibri"/>
              <a:cs typeface="Calibri"/>
            </a:endParaRPr>
          </a:p>
          <a:p>
            <a:pPr marL="5267960">
              <a:lnSpc>
                <a:spcPct val="100000"/>
              </a:lnSpc>
              <a:spcBef>
                <a:spcPts val="960"/>
              </a:spcBef>
              <a:tabLst>
                <a:tab pos="5715000" algn="l"/>
              </a:tabLst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280	</a:t>
            </a:r>
            <a:r>
              <a:rPr sz="1600" b="1" spc="-5" dirty="0">
                <a:latin typeface="Calibri"/>
                <a:cs typeface="Calibri"/>
              </a:rPr>
              <a:t>dispensações</a:t>
            </a:r>
            <a:r>
              <a:rPr sz="1600" b="1" spc="3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em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média/mês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540" y="2567939"/>
            <a:ext cx="4208780" cy="1066800"/>
          </a:xfrm>
          <a:custGeom>
            <a:avLst/>
            <a:gdLst/>
            <a:ahLst/>
            <a:cxnLst/>
            <a:rect l="l" t="t" r="r" b="b"/>
            <a:pathLst>
              <a:path w="4208780" h="1066800">
                <a:moveTo>
                  <a:pt x="0" y="177800"/>
                </a:moveTo>
                <a:lnTo>
                  <a:pt x="6351" y="130542"/>
                </a:lnTo>
                <a:lnTo>
                  <a:pt x="24274" y="88072"/>
                </a:lnTo>
                <a:lnTo>
                  <a:pt x="52076" y="52085"/>
                </a:lnTo>
                <a:lnTo>
                  <a:pt x="88060" y="24280"/>
                </a:lnTo>
                <a:lnTo>
                  <a:pt x="130533" y="6352"/>
                </a:lnTo>
                <a:lnTo>
                  <a:pt x="177800" y="0"/>
                </a:lnTo>
                <a:lnTo>
                  <a:pt x="4030980" y="0"/>
                </a:lnTo>
                <a:lnTo>
                  <a:pt x="4078237" y="6352"/>
                </a:lnTo>
                <a:lnTo>
                  <a:pt x="4120707" y="24280"/>
                </a:lnTo>
                <a:lnTo>
                  <a:pt x="4156694" y="52085"/>
                </a:lnTo>
                <a:lnTo>
                  <a:pt x="4184499" y="88072"/>
                </a:lnTo>
                <a:lnTo>
                  <a:pt x="4202427" y="130542"/>
                </a:lnTo>
                <a:lnTo>
                  <a:pt x="4208780" y="177800"/>
                </a:lnTo>
                <a:lnTo>
                  <a:pt x="4208780" y="889000"/>
                </a:lnTo>
                <a:lnTo>
                  <a:pt x="4202427" y="936257"/>
                </a:lnTo>
                <a:lnTo>
                  <a:pt x="4184499" y="978727"/>
                </a:lnTo>
                <a:lnTo>
                  <a:pt x="4156694" y="1014714"/>
                </a:lnTo>
                <a:lnTo>
                  <a:pt x="4120707" y="1042519"/>
                </a:lnTo>
                <a:lnTo>
                  <a:pt x="4078237" y="1060447"/>
                </a:lnTo>
                <a:lnTo>
                  <a:pt x="4030980" y="1066800"/>
                </a:lnTo>
                <a:lnTo>
                  <a:pt x="177800" y="1066800"/>
                </a:lnTo>
                <a:lnTo>
                  <a:pt x="130533" y="1060447"/>
                </a:lnTo>
                <a:lnTo>
                  <a:pt x="88060" y="1042519"/>
                </a:lnTo>
                <a:lnTo>
                  <a:pt x="52076" y="1014714"/>
                </a:lnTo>
                <a:lnTo>
                  <a:pt x="24274" y="978727"/>
                </a:lnTo>
                <a:lnTo>
                  <a:pt x="6351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6294" y="2696205"/>
            <a:ext cx="3047365" cy="5892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95"/>
              </a:spcBef>
            </a:pPr>
            <a:r>
              <a:rPr sz="1600" b="1" spc="-5" dirty="0">
                <a:solidFill>
                  <a:srgbClr val="2E5496"/>
                </a:solidFill>
                <a:latin typeface="Calibri"/>
                <a:cs typeface="Calibri"/>
              </a:rPr>
              <a:t>FISIOTERAPIA</a:t>
            </a:r>
            <a:r>
              <a:rPr sz="16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2E5496"/>
                </a:solidFill>
                <a:latin typeface="Calibri"/>
                <a:cs typeface="Calibri"/>
              </a:rPr>
              <a:t>AQUÁTICA</a:t>
            </a:r>
            <a:r>
              <a:rPr sz="16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alibri"/>
                <a:cs typeface="Calibri"/>
              </a:rPr>
              <a:t>CER IV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124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atendimentos</a:t>
            </a:r>
            <a:r>
              <a:rPr sz="1600" b="1" spc="3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quadrimestre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679" y="5095240"/>
            <a:ext cx="3997960" cy="1239520"/>
          </a:xfrm>
          <a:custGeom>
            <a:avLst/>
            <a:gdLst/>
            <a:ahLst/>
            <a:cxnLst/>
            <a:rect l="l" t="t" r="r" b="b"/>
            <a:pathLst>
              <a:path w="3997960" h="1239520">
                <a:moveTo>
                  <a:pt x="0" y="206629"/>
                </a:moveTo>
                <a:lnTo>
                  <a:pt x="5456" y="159233"/>
                </a:lnTo>
                <a:lnTo>
                  <a:pt x="20998" y="115734"/>
                </a:lnTo>
                <a:lnTo>
                  <a:pt x="45385" y="77370"/>
                </a:lnTo>
                <a:lnTo>
                  <a:pt x="77378" y="45376"/>
                </a:lnTo>
                <a:lnTo>
                  <a:pt x="115737" y="20992"/>
                </a:lnTo>
                <a:lnTo>
                  <a:pt x="159221" y="5454"/>
                </a:lnTo>
                <a:lnTo>
                  <a:pt x="206590" y="0"/>
                </a:lnTo>
                <a:lnTo>
                  <a:pt x="3791331" y="0"/>
                </a:lnTo>
                <a:lnTo>
                  <a:pt x="3838726" y="5454"/>
                </a:lnTo>
                <a:lnTo>
                  <a:pt x="3882225" y="20992"/>
                </a:lnTo>
                <a:lnTo>
                  <a:pt x="3920589" y="45376"/>
                </a:lnTo>
                <a:lnTo>
                  <a:pt x="3952583" y="77370"/>
                </a:lnTo>
                <a:lnTo>
                  <a:pt x="3976967" y="115734"/>
                </a:lnTo>
                <a:lnTo>
                  <a:pt x="3992505" y="159233"/>
                </a:lnTo>
                <a:lnTo>
                  <a:pt x="3997960" y="206629"/>
                </a:lnTo>
                <a:lnTo>
                  <a:pt x="3997960" y="1032929"/>
                </a:lnTo>
                <a:lnTo>
                  <a:pt x="3992505" y="1080298"/>
                </a:lnTo>
                <a:lnTo>
                  <a:pt x="3976967" y="1123782"/>
                </a:lnTo>
                <a:lnTo>
                  <a:pt x="3952583" y="1162141"/>
                </a:lnTo>
                <a:lnTo>
                  <a:pt x="3920589" y="1194134"/>
                </a:lnTo>
                <a:lnTo>
                  <a:pt x="3882225" y="1218521"/>
                </a:lnTo>
                <a:lnTo>
                  <a:pt x="3838726" y="1234063"/>
                </a:lnTo>
                <a:lnTo>
                  <a:pt x="3791331" y="1239520"/>
                </a:lnTo>
                <a:lnTo>
                  <a:pt x="206590" y="1239520"/>
                </a:lnTo>
                <a:lnTo>
                  <a:pt x="159221" y="1234063"/>
                </a:lnTo>
                <a:lnTo>
                  <a:pt x="115737" y="1218521"/>
                </a:lnTo>
                <a:lnTo>
                  <a:pt x="77378" y="1194134"/>
                </a:lnTo>
                <a:lnTo>
                  <a:pt x="45385" y="1162141"/>
                </a:lnTo>
                <a:lnTo>
                  <a:pt x="20998" y="1123782"/>
                </a:lnTo>
                <a:lnTo>
                  <a:pt x="5456" y="1080298"/>
                </a:lnTo>
                <a:lnTo>
                  <a:pt x="0" y="1032929"/>
                </a:lnTo>
                <a:lnTo>
                  <a:pt x="0" y="206629"/>
                </a:lnTo>
                <a:close/>
              </a:path>
            </a:pathLst>
          </a:custGeom>
          <a:ln w="253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1860" y="5309552"/>
            <a:ext cx="2896870" cy="8337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600" b="1" spc="-45" dirty="0">
                <a:solidFill>
                  <a:srgbClr val="2E5496"/>
                </a:solidFill>
                <a:latin typeface="Calibri"/>
                <a:cs typeface="Calibri"/>
              </a:rPr>
              <a:t>SAPATARIA</a:t>
            </a:r>
            <a:r>
              <a:rPr sz="16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alibri"/>
                <a:cs typeface="Calibri"/>
              </a:rPr>
              <a:t>CER IV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600" b="1" spc="-10" dirty="0">
                <a:latin typeface="Calibri"/>
                <a:cs typeface="Calibri"/>
              </a:rPr>
              <a:t>Avaliações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confecções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40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atendimentos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 </a:t>
            </a:r>
            <a:r>
              <a:rPr sz="1600" b="1" spc="-5" dirty="0">
                <a:latin typeface="Calibri"/>
                <a:cs typeface="Calibri"/>
              </a:rPr>
              <a:t>quadrimestre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81037" y="1241425"/>
          <a:ext cx="3356610" cy="966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7505"/>
                <a:gridCol w="862965"/>
                <a:gridCol w="862964"/>
              </a:tblGrid>
              <a:tr h="238125">
                <a:tc rowSpan="2"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Estabelecimento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Quadrimestre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01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2021*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FUNCRAF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4.412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315" algn="r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5.714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CD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CER</a:t>
                      </a:r>
                      <a:r>
                        <a:rPr sz="13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IV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8.261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315" algn="r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9.044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CD4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681355" y="2204084"/>
            <a:ext cx="22771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Fonte: </a:t>
            </a:r>
            <a:r>
              <a:rPr sz="900" spc="-5" dirty="0">
                <a:latin typeface="Calibri"/>
                <a:cs typeface="Calibri"/>
              </a:rPr>
              <a:t>SIA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Municipal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(*2020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preliminares)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93920" y="2402839"/>
            <a:ext cx="4206240" cy="3931920"/>
          </a:xfrm>
          <a:custGeom>
            <a:avLst/>
            <a:gdLst/>
            <a:ahLst/>
            <a:cxnLst/>
            <a:rect l="l" t="t" r="r" b="b"/>
            <a:pathLst>
              <a:path w="4206240" h="3931920">
                <a:moveTo>
                  <a:pt x="0" y="655320"/>
                </a:moveTo>
                <a:lnTo>
                  <a:pt x="1797" y="606409"/>
                </a:lnTo>
                <a:lnTo>
                  <a:pt x="7104" y="558475"/>
                </a:lnTo>
                <a:lnTo>
                  <a:pt x="15795" y="511645"/>
                </a:lnTo>
                <a:lnTo>
                  <a:pt x="27743" y="466045"/>
                </a:lnTo>
                <a:lnTo>
                  <a:pt x="42821" y="421801"/>
                </a:lnTo>
                <a:lnTo>
                  <a:pt x="60902" y="379042"/>
                </a:lnTo>
                <a:lnTo>
                  <a:pt x="81860" y="337892"/>
                </a:lnTo>
                <a:lnTo>
                  <a:pt x="105569" y="298479"/>
                </a:lnTo>
                <a:lnTo>
                  <a:pt x="131901" y="260930"/>
                </a:lnTo>
                <a:lnTo>
                  <a:pt x="160729" y="225371"/>
                </a:lnTo>
                <a:lnTo>
                  <a:pt x="191928" y="191928"/>
                </a:lnTo>
                <a:lnTo>
                  <a:pt x="225371" y="160729"/>
                </a:lnTo>
                <a:lnTo>
                  <a:pt x="260930" y="131901"/>
                </a:lnTo>
                <a:lnTo>
                  <a:pt x="298479" y="105569"/>
                </a:lnTo>
                <a:lnTo>
                  <a:pt x="337892" y="81860"/>
                </a:lnTo>
                <a:lnTo>
                  <a:pt x="379042" y="60902"/>
                </a:lnTo>
                <a:lnTo>
                  <a:pt x="421801" y="42821"/>
                </a:lnTo>
                <a:lnTo>
                  <a:pt x="466045" y="27743"/>
                </a:lnTo>
                <a:lnTo>
                  <a:pt x="511645" y="15795"/>
                </a:lnTo>
                <a:lnTo>
                  <a:pt x="558475" y="7104"/>
                </a:lnTo>
                <a:lnTo>
                  <a:pt x="606409" y="1797"/>
                </a:lnTo>
                <a:lnTo>
                  <a:pt x="655319" y="0"/>
                </a:lnTo>
                <a:lnTo>
                  <a:pt x="3550920" y="0"/>
                </a:lnTo>
                <a:lnTo>
                  <a:pt x="3599830" y="1797"/>
                </a:lnTo>
                <a:lnTo>
                  <a:pt x="3647764" y="7104"/>
                </a:lnTo>
                <a:lnTo>
                  <a:pt x="3694594" y="15795"/>
                </a:lnTo>
                <a:lnTo>
                  <a:pt x="3740194" y="27743"/>
                </a:lnTo>
                <a:lnTo>
                  <a:pt x="3784438" y="42821"/>
                </a:lnTo>
                <a:lnTo>
                  <a:pt x="3827197" y="60902"/>
                </a:lnTo>
                <a:lnTo>
                  <a:pt x="3868347" y="81860"/>
                </a:lnTo>
                <a:lnTo>
                  <a:pt x="3907760" y="105569"/>
                </a:lnTo>
                <a:lnTo>
                  <a:pt x="3945309" y="131901"/>
                </a:lnTo>
                <a:lnTo>
                  <a:pt x="3980868" y="160729"/>
                </a:lnTo>
                <a:lnTo>
                  <a:pt x="4014311" y="191928"/>
                </a:lnTo>
                <a:lnTo>
                  <a:pt x="4045510" y="225371"/>
                </a:lnTo>
                <a:lnTo>
                  <a:pt x="4074338" y="260930"/>
                </a:lnTo>
                <a:lnTo>
                  <a:pt x="4100670" y="298479"/>
                </a:lnTo>
                <a:lnTo>
                  <a:pt x="4124379" y="337892"/>
                </a:lnTo>
                <a:lnTo>
                  <a:pt x="4145337" y="379042"/>
                </a:lnTo>
                <a:lnTo>
                  <a:pt x="4163418" y="421801"/>
                </a:lnTo>
                <a:lnTo>
                  <a:pt x="4178496" y="466045"/>
                </a:lnTo>
                <a:lnTo>
                  <a:pt x="4190444" y="511645"/>
                </a:lnTo>
                <a:lnTo>
                  <a:pt x="4199135" y="558475"/>
                </a:lnTo>
                <a:lnTo>
                  <a:pt x="4204442" y="606409"/>
                </a:lnTo>
                <a:lnTo>
                  <a:pt x="4206239" y="655320"/>
                </a:lnTo>
                <a:lnTo>
                  <a:pt x="4206239" y="3276587"/>
                </a:lnTo>
                <a:lnTo>
                  <a:pt x="4204442" y="3325494"/>
                </a:lnTo>
                <a:lnTo>
                  <a:pt x="4199135" y="3373426"/>
                </a:lnTo>
                <a:lnTo>
                  <a:pt x="4190444" y="3420254"/>
                </a:lnTo>
                <a:lnTo>
                  <a:pt x="4178496" y="3465853"/>
                </a:lnTo>
                <a:lnTo>
                  <a:pt x="4163418" y="3510096"/>
                </a:lnTo>
                <a:lnTo>
                  <a:pt x="4145337" y="3552856"/>
                </a:lnTo>
                <a:lnTo>
                  <a:pt x="4124379" y="3594006"/>
                </a:lnTo>
                <a:lnTo>
                  <a:pt x="4100670" y="3633420"/>
                </a:lnTo>
                <a:lnTo>
                  <a:pt x="4074338" y="3670970"/>
                </a:lnTo>
                <a:lnTo>
                  <a:pt x="4045510" y="3706531"/>
                </a:lnTo>
                <a:lnTo>
                  <a:pt x="4014311" y="3739975"/>
                </a:lnTo>
                <a:lnTo>
                  <a:pt x="3980868" y="3771176"/>
                </a:lnTo>
                <a:lnTo>
                  <a:pt x="3945309" y="3800006"/>
                </a:lnTo>
                <a:lnTo>
                  <a:pt x="3907760" y="3826340"/>
                </a:lnTo>
                <a:lnTo>
                  <a:pt x="3868347" y="3850050"/>
                </a:lnTo>
                <a:lnTo>
                  <a:pt x="3827197" y="3871010"/>
                </a:lnTo>
                <a:lnTo>
                  <a:pt x="3784438" y="3889093"/>
                </a:lnTo>
                <a:lnTo>
                  <a:pt x="3740194" y="3904173"/>
                </a:lnTo>
                <a:lnTo>
                  <a:pt x="3694594" y="3916122"/>
                </a:lnTo>
                <a:lnTo>
                  <a:pt x="3647764" y="3924814"/>
                </a:lnTo>
                <a:lnTo>
                  <a:pt x="3599830" y="3930122"/>
                </a:lnTo>
                <a:lnTo>
                  <a:pt x="3550920" y="3931920"/>
                </a:lnTo>
                <a:lnTo>
                  <a:pt x="655319" y="3931920"/>
                </a:lnTo>
                <a:lnTo>
                  <a:pt x="606409" y="3930122"/>
                </a:lnTo>
                <a:lnTo>
                  <a:pt x="558475" y="3924814"/>
                </a:lnTo>
                <a:lnTo>
                  <a:pt x="511645" y="3916122"/>
                </a:lnTo>
                <a:lnTo>
                  <a:pt x="466045" y="3904173"/>
                </a:lnTo>
                <a:lnTo>
                  <a:pt x="421801" y="3889093"/>
                </a:lnTo>
                <a:lnTo>
                  <a:pt x="379042" y="3871010"/>
                </a:lnTo>
                <a:lnTo>
                  <a:pt x="337892" y="3850050"/>
                </a:lnTo>
                <a:lnTo>
                  <a:pt x="298479" y="3826340"/>
                </a:lnTo>
                <a:lnTo>
                  <a:pt x="260930" y="3800006"/>
                </a:lnTo>
                <a:lnTo>
                  <a:pt x="225371" y="3771176"/>
                </a:lnTo>
                <a:lnTo>
                  <a:pt x="191928" y="3739975"/>
                </a:lnTo>
                <a:lnTo>
                  <a:pt x="160729" y="3706531"/>
                </a:lnTo>
                <a:lnTo>
                  <a:pt x="131901" y="3670970"/>
                </a:lnTo>
                <a:lnTo>
                  <a:pt x="105569" y="3633420"/>
                </a:lnTo>
                <a:lnTo>
                  <a:pt x="81860" y="3594006"/>
                </a:lnTo>
                <a:lnTo>
                  <a:pt x="60902" y="3552856"/>
                </a:lnTo>
                <a:lnTo>
                  <a:pt x="42821" y="3510096"/>
                </a:lnTo>
                <a:lnTo>
                  <a:pt x="27743" y="3465853"/>
                </a:lnTo>
                <a:lnTo>
                  <a:pt x="15795" y="3420254"/>
                </a:lnTo>
                <a:lnTo>
                  <a:pt x="7104" y="3373426"/>
                </a:lnTo>
                <a:lnTo>
                  <a:pt x="1797" y="3325494"/>
                </a:lnTo>
                <a:lnTo>
                  <a:pt x="0" y="3276587"/>
                </a:lnTo>
                <a:lnTo>
                  <a:pt x="0" y="65532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64684" y="2855340"/>
            <a:ext cx="3668395" cy="11614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99720" marR="5080" indent="-287655" algn="just">
              <a:lnSpc>
                <a:spcPct val="104200"/>
              </a:lnSpc>
              <a:spcBef>
                <a:spcPts val="40"/>
              </a:spcBef>
              <a:buFont typeface="Wingdings"/>
              <a:buChar char=""/>
              <a:tabLst>
                <a:tab pos="300355" algn="l"/>
              </a:tabLst>
            </a:pPr>
            <a:r>
              <a:rPr sz="1200" b="1" spc="-5" dirty="0">
                <a:latin typeface="Calibri"/>
                <a:cs typeface="Calibri"/>
              </a:rPr>
              <a:t>06/04/2021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realizada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Palestra: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“Conscientização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 a </a:t>
            </a:r>
            <a:r>
              <a:rPr sz="12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respeito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do 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autismo”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pelos profissionais do CER </a:t>
            </a:r>
            <a:r>
              <a:rPr sz="1200" b="1" spc="-15" dirty="0">
                <a:solidFill>
                  <a:srgbClr val="2D75B6"/>
                </a:solidFill>
                <a:latin typeface="Calibri"/>
                <a:cs typeface="Calibri"/>
              </a:rPr>
              <a:t>IV: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2D75B6"/>
                </a:solidFill>
                <a:latin typeface="Calibri"/>
                <a:cs typeface="Calibri"/>
              </a:rPr>
              <a:t>Dr.</a:t>
            </a:r>
            <a:r>
              <a:rPr sz="12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André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Horcajo Agostinetti</a:t>
            </a:r>
            <a:r>
              <a:rPr sz="1200" b="1" spc="2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-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Neurologista</a:t>
            </a:r>
            <a:r>
              <a:rPr sz="1200" b="1" spc="2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infantil </a:t>
            </a:r>
            <a:r>
              <a:rPr sz="1200" b="1" spc="-2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e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Dra. Giani </a:t>
            </a:r>
            <a:r>
              <a:rPr sz="1200" b="1" spc="-20" dirty="0">
                <a:solidFill>
                  <a:srgbClr val="2D75B6"/>
                </a:solidFill>
                <a:latin typeface="Calibri"/>
                <a:cs typeface="Calibri"/>
              </a:rPr>
              <a:t>Teresinha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dos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Santos 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-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Fonoaudióloga</a:t>
            </a:r>
            <a:r>
              <a:rPr sz="1200" b="1" spc="-5" dirty="0">
                <a:latin typeface="Calibri"/>
                <a:cs typeface="Calibri"/>
              </a:rPr>
              <a:t>,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através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ferramenta</a:t>
            </a:r>
            <a:r>
              <a:rPr sz="1200" b="1" spc="-10" dirty="0">
                <a:latin typeface="Calibri"/>
                <a:cs typeface="Calibri"/>
              </a:rPr>
              <a:t> zoom,</a:t>
            </a:r>
            <a:r>
              <a:rPr sz="1200" b="1" spc="-5" dirty="0">
                <a:latin typeface="Calibri"/>
                <a:cs typeface="Calibri"/>
              </a:rPr>
              <a:t> disponibilizada</a:t>
            </a:r>
            <a:r>
              <a:rPr sz="1200" b="1" spc="26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para </a:t>
            </a:r>
            <a:r>
              <a:rPr sz="1200" b="1" spc="-10" dirty="0">
                <a:latin typeface="Calibri"/>
                <a:cs typeface="Calibri"/>
              </a:rPr>
              <a:t> todos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profissionais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da</a:t>
            </a:r>
            <a:r>
              <a:rPr sz="1200" b="1" spc="-10" dirty="0">
                <a:latin typeface="Calibri"/>
                <a:cs typeface="Calibri"/>
              </a:rPr>
              <a:t> Rede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Saúde;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4684" y="4125848"/>
            <a:ext cx="3669665" cy="9709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99720" marR="5080" indent="-287655" algn="just">
              <a:lnSpc>
                <a:spcPct val="104200"/>
              </a:lnSpc>
              <a:spcBef>
                <a:spcPts val="40"/>
              </a:spcBef>
              <a:buFont typeface="Wingdings"/>
              <a:buChar char=""/>
              <a:tabLst>
                <a:tab pos="300355" algn="l"/>
              </a:tabLst>
            </a:pPr>
            <a:r>
              <a:rPr sz="1200" b="1" spc="-5" dirty="0">
                <a:latin typeface="Calibri"/>
                <a:cs typeface="Calibri"/>
              </a:rPr>
              <a:t>05</a:t>
            </a:r>
            <a:r>
              <a:rPr sz="1200" b="1" dirty="0">
                <a:latin typeface="Calibri"/>
                <a:cs typeface="Calibri"/>
              </a:rPr>
              <a:t> 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09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abril: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“</a:t>
            </a:r>
            <a:r>
              <a:rPr sz="1200" b="1" spc="-25" dirty="0">
                <a:solidFill>
                  <a:srgbClr val="2D75B6"/>
                </a:solidFill>
                <a:latin typeface="Calibri"/>
                <a:cs typeface="Calibri"/>
              </a:rPr>
              <a:t>Ação</a:t>
            </a:r>
            <a:r>
              <a:rPr sz="12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Conscientização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do 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Autismo”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realizada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 na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entrada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 do</a:t>
            </a:r>
            <a:r>
              <a:rPr sz="1200" b="1" dirty="0">
                <a:solidFill>
                  <a:srgbClr val="2D75B6"/>
                </a:solidFill>
                <a:latin typeface="Calibri"/>
                <a:cs typeface="Calibri"/>
              </a:rPr>
              <a:t> CER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com</a:t>
            </a:r>
            <a:r>
              <a:rPr sz="1200" b="1" dirty="0">
                <a:latin typeface="Calibri"/>
                <a:cs typeface="Calibri"/>
              </a:rPr>
              <a:t> a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interação</a:t>
            </a:r>
            <a:r>
              <a:rPr sz="1200" b="1" spc="-5" dirty="0">
                <a:latin typeface="Calibri"/>
                <a:cs typeface="Calibri"/>
              </a:rPr>
              <a:t> dos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pacientes,</a:t>
            </a:r>
            <a:r>
              <a:rPr sz="1200" b="1" spc="-5" dirty="0">
                <a:latin typeface="Calibri"/>
                <a:cs typeface="Calibri"/>
              </a:rPr>
              <a:t> distribuição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material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montagem</a:t>
            </a:r>
            <a:r>
              <a:rPr sz="1200" b="1" spc="-5" dirty="0">
                <a:latin typeface="Calibri"/>
                <a:cs typeface="Calibri"/>
              </a:rPr>
              <a:t> 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quadro</a:t>
            </a:r>
            <a:r>
              <a:rPr sz="1200" b="1" dirty="0">
                <a:latin typeface="Calibri"/>
                <a:cs typeface="Calibri"/>
              </a:rPr>
              <a:t> (tipo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quebra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cabeça),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participação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aproximadamente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200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pessoas;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4684" y="5205729"/>
            <a:ext cx="3669665" cy="7804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99720" marR="5080" indent="-287655" algn="just">
              <a:lnSpc>
                <a:spcPct val="104200"/>
              </a:lnSpc>
              <a:spcBef>
                <a:spcPts val="40"/>
              </a:spcBef>
              <a:buFont typeface="Wingdings"/>
              <a:buChar char=""/>
              <a:tabLst>
                <a:tab pos="300355" algn="l"/>
              </a:tabLst>
            </a:pPr>
            <a:r>
              <a:rPr sz="1200" b="1" spc="-5" dirty="0">
                <a:latin typeface="Calibri"/>
                <a:cs typeface="Calibri"/>
              </a:rPr>
              <a:t>Realizada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Imersão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da </a:t>
            </a:r>
            <a:r>
              <a:rPr sz="1200" b="1" spc="-10" dirty="0">
                <a:solidFill>
                  <a:srgbClr val="2D75B6"/>
                </a:solidFill>
                <a:latin typeface="Calibri"/>
                <a:cs typeface="Calibri"/>
              </a:rPr>
              <a:t>Equoterapia </a:t>
            </a:r>
            <a:r>
              <a:rPr sz="1200" b="1" spc="-5" dirty="0">
                <a:solidFill>
                  <a:srgbClr val="2D75B6"/>
                </a:solidFill>
                <a:latin typeface="Calibri"/>
                <a:cs typeface="Calibri"/>
              </a:rPr>
              <a:t>no </a:t>
            </a:r>
            <a:r>
              <a:rPr sz="1200" b="1" spc="5" dirty="0">
                <a:solidFill>
                  <a:srgbClr val="2D75B6"/>
                </a:solidFill>
                <a:latin typeface="Calibri"/>
                <a:cs typeface="Calibri"/>
              </a:rPr>
              <a:t>CER</a:t>
            </a:r>
            <a:r>
              <a:rPr sz="1200" b="1" spc="5" dirty="0">
                <a:latin typeface="Calibri"/>
                <a:cs typeface="Calibri"/>
              </a:rPr>
              <a:t>.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equipe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conheceu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rotina do </a:t>
            </a:r>
            <a:r>
              <a:rPr sz="1200" b="1" dirty="0">
                <a:latin typeface="Calibri"/>
                <a:cs typeface="Calibri"/>
              </a:rPr>
              <a:t>CER, </a:t>
            </a:r>
            <a:r>
              <a:rPr sz="1200" b="1" spc="-15" dirty="0">
                <a:latin typeface="Calibri"/>
                <a:cs typeface="Calibri"/>
              </a:rPr>
              <a:t>através </a:t>
            </a:r>
            <a:r>
              <a:rPr sz="1200" b="1" spc="-5" dirty="0">
                <a:latin typeface="Calibri"/>
                <a:cs typeface="Calibri"/>
              </a:rPr>
              <a:t>de visita guiada </a:t>
            </a:r>
            <a:r>
              <a:rPr sz="1200" b="1" dirty="0">
                <a:latin typeface="Calibri"/>
                <a:cs typeface="Calibri"/>
              </a:rPr>
              <a:t>e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participação de atividades, visando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melhoria </a:t>
            </a:r>
            <a:r>
              <a:rPr sz="1200" b="1" spc="-10" dirty="0">
                <a:latin typeface="Calibri"/>
                <a:cs typeface="Calibri"/>
              </a:rPr>
              <a:t>nos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processos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trabalho.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858519"/>
            <a:chOff x="0" y="0"/>
            <a:chExt cx="7401559" cy="858519"/>
          </a:xfrm>
        </p:grpSpPr>
        <p:sp>
          <p:nvSpPr>
            <p:cNvPr id="3" name="object 3"/>
            <p:cNvSpPr/>
            <p:nvPr/>
          </p:nvSpPr>
          <p:spPr>
            <a:xfrm>
              <a:off x="0" y="523240"/>
              <a:ext cx="3573779" cy="335280"/>
            </a:xfrm>
            <a:custGeom>
              <a:avLst/>
              <a:gdLst/>
              <a:ahLst/>
              <a:cxnLst/>
              <a:rect l="l" t="t" r="r" b="b"/>
              <a:pathLst>
                <a:path w="3573779" h="335280">
                  <a:moveTo>
                    <a:pt x="3573779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3573779" y="335279"/>
                  </a:lnTo>
                  <a:lnTo>
                    <a:pt x="3573779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523240"/>
            </a:xfrm>
            <a:custGeom>
              <a:avLst/>
              <a:gdLst/>
              <a:ahLst/>
              <a:cxnLst/>
              <a:rect l="l" t="t" r="r" b="b"/>
              <a:pathLst>
                <a:path w="7401559" h="523240">
                  <a:moveTo>
                    <a:pt x="7401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7401559" y="523239"/>
                  </a:lnTo>
                  <a:lnTo>
                    <a:pt x="74015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9842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064759" y="1026160"/>
            <a:ext cx="4023360" cy="1564640"/>
            <a:chOff x="5064759" y="1026160"/>
            <a:chExt cx="4023360" cy="1564640"/>
          </a:xfrm>
        </p:grpSpPr>
        <p:sp>
          <p:nvSpPr>
            <p:cNvPr id="7" name="object 7"/>
            <p:cNvSpPr/>
            <p:nvPr/>
          </p:nvSpPr>
          <p:spPr>
            <a:xfrm>
              <a:off x="5077459" y="1038860"/>
              <a:ext cx="3997960" cy="1539240"/>
            </a:xfrm>
            <a:custGeom>
              <a:avLst/>
              <a:gdLst/>
              <a:ahLst/>
              <a:cxnLst/>
              <a:rect l="l" t="t" r="r" b="b"/>
              <a:pathLst>
                <a:path w="3997959" h="1539239">
                  <a:moveTo>
                    <a:pt x="3741419" y="0"/>
                  </a:moveTo>
                  <a:lnTo>
                    <a:pt x="256539" y="0"/>
                  </a:lnTo>
                  <a:lnTo>
                    <a:pt x="210413" y="4131"/>
                  </a:lnTo>
                  <a:lnTo>
                    <a:pt x="167005" y="16044"/>
                  </a:lnTo>
                  <a:lnTo>
                    <a:pt x="127037" y="35014"/>
                  </a:lnTo>
                  <a:lnTo>
                    <a:pt x="91234" y="60318"/>
                  </a:lnTo>
                  <a:lnTo>
                    <a:pt x="60318" y="91234"/>
                  </a:lnTo>
                  <a:lnTo>
                    <a:pt x="35014" y="127037"/>
                  </a:lnTo>
                  <a:lnTo>
                    <a:pt x="16044" y="167005"/>
                  </a:lnTo>
                  <a:lnTo>
                    <a:pt x="4131" y="210413"/>
                  </a:lnTo>
                  <a:lnTo>
                    <a:pt x="0" y="256539"/>
                  </a:lnTo>
                  <a:lnTo>
                    <a:pt x="0" y="1282700"/>
                  </a:lnTo>
                  <a:lnTo>
                    <a:pt x="4131" y="1328826"/>
                  </a:lnTo>
                  <a:lnTo>
                    <a:pt x="16044" y="1372234"/>
                  </a:lnTo>
                  <a:lnTo>
                    <a:pt x="35014" y="1412202"/>
                  </a:lnTo>
                  <a:lnTo>
                    <a:pt x="60318" y="1448005"/>
                  </a:lnTo>
                  <a:lnTo>
                    <a:pt x="91234" y="1478921"/>
                  </a:lnTo>
                  <a:lnTo>
                    <a:pt x="127037" y="1504225"/>
                  </a:lnTo>
                  <a:lnTo>
                    <a:pt x="167005" y="1523195"/>
                  </a:lnTo>
                  <a:lnTo>
                    <a:pt x="210413" y="1535108"/>
                  </a:lnTo>
                  <a:lnTo>
                    <a:pt x="256539" y="1539239"/>
                  </a:lnTo>
                  <a:lnTo>
                    <a:pt x="3741419" y="1539239"/>
                  </a:lnTo>
                  <a:lnTo>
                    <a:pt x="3787546" y="1535108"/>
                  </a:lnTo>
                  <a:lnTo>
                    <a:pt x="3830954" y="1523195"/>
                  </a:lnTo>
                  <a:lnTo>
                    <a:pt x="3870922" y="1504225"/>
                  </a:lnTo>
                  <a:lnTo>
                    <a:pt x="3906725" y="1478921"/>
                  </a:lnTo>
                  <a:lnTo>
                    <a:pt x="3937641" y="1448005"/>
                  </a:lnTo>
                  <a:lnTo>
                    <a:pt x="3962945" y="1412202"/>
                  </a:lnTo>
                  <a:lnTo>
                    <a:pt x="3981915" y="1372234"/>
                  </a:lnTo>
                  <a:lnTo>
                    <a:pt x="3993828" y="1328826"/>
                  </a:lnTo>
                  <a:lnTo>
                    <a:pt x="3997960" y="1282700"/>
                  </a:lnTo>
                  <a:lnTo>
                    <a:pt x="3997960" y="256539"/>
                  </a:lnTo>
                  <a:lnTo>
                    <a:pt x="3993828" y="210413"/>
                  </a:lnTo>
                  <a:lnTo>
                    <a:pt x="3981915" y="167005"/>
                  </a:lnTo>
                  <a:lnTo>
                    <a:pt x="3962945" y="127037"/>
                  </a:lnTo>
                  <a:lnTo>
                    <a:pt x="3937641" y="91234"/>
                  </a:lnTo>
                  <a:lnTo>
                    <a:pt x="3906725" y="60318"/>
                  </a:lnTo>
                  <a:lnTo>
                    <a:pt x="3870922" y="35014"/>
                  </a:lnTo>
                  <a:lnTo>
                    <a:pt x="3830954" y="16044"/>
                  </a:lnTo>
                  <a:lnTo>
                    <a:pt x="3787546" y="4131"/>
                  </a:lnTo>
                  <a:lnTo>
                    <a:pt x="3741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7459" y="1038860"/>
              <a:ext cx="3997960" cy="1539240"/>
            </a:xfrm>
            <a:custGeom>
              <a:avLst/>
              <a:gdLst/>
              <a:ahLst/>
              <a:cxnLst/>
              <a:rect l="l" t="t" r="r" b="b"/>
              <a:pathLst>
                <a:path w="3997959" h="1539239">
                  <a:moveTo>
                    <a:pt x="0" y="256539"/>
                  </a:moveTo>
                  <a:lnTo>
                    <a:pt x="4131" y="210413"/>
                  </a:lnTo>
                  <a:lnTo>
                    <a:pt x="16044" y="167005"/>
                  </a:lnTo>
                  <a:lnTo>
                    <a:pt x="35014" y="127037"/>
                  </a:lnTo>
                  <a:lnTo>
                    <a:pt x="60318" y="91234"/>
                  </a:lnTo>
                  <a:lnTo>
                    <a:pt x="91234" y="60318"/>
                  </a:lnTo>
                  <a:lnTo>
                    <a:pt x="127037" y="35014"/>
                  </a:lnTo>
                  <a:lnTo>
                    <a:pt x="167005" y="16044"/>
                  </a:lnTo>
                  <a:lnTo>
                    <a:pt x="210413" y="4131"/>
                  </a:lnTo>
                  <a:lnTo>
                    <a:pt x="256539" y="0"/>
                  </a:lnTo>
                  <a:lnTo>
                    <a:pt x="3741419" y="0"/>
                  </a:lnTo>
                  <a:lnTo>
                    <a:pt x="3787546" y="4131"/>
                  </a:lnTo>
                  <a:lnTo>
                    <a:pt x="3830954" y="16044"/>
                  </a:lnTo>
                  <a:lnTo>
                    <a:pt x="3870922" y="35014"/>
                  </a:lnTo>
                  <a:lnTo>
                    <a:pt x="3906725" y="60318"/>
                  </a:lnTo>
                  <a:lnTo>
                    <a:pt x="3937641" y="91234"/>
                  </a:lnTo>
                  <a:lnTo>
                    <a:pt x="3962945" y="127037"/>
                  </a:lnTo>
                  <a:lnTo>
                    <a:pt x="3981915" y="167005"/>
                  </a:lnTo>
                  <a:lnTo>
                    <a:pt x="3993828" y="210413"/>
                  </a:lnTo>
                  <a:lnTo>
                    <a:pt x="3997960" y="256539"/>
                  </a:lnTo>
                  <a:lnTo>
                    <a:pt x="3997960" y="1282700"/>
                  </a:lnTo>
                  <a:lnTo>
                    <a:pt x="3993828" y="1328826"/>
                  </a:lnTo>
                  <a:lnTo>
                    <a:pt x="3981915" y="1372234"/>
                  </a:lnTo>
                  <a:lnTo>
                    <a:pt x="3962945" y="1412202"/>
                  </a:lnTo>
                  <a:lnTo>
                    <a:pt x="3937641" y="1448005"/>
                  </a:lnTo>
                  <a:lnTo>
                    <a:pt x="3906725" y="1478921"/>
                  </a:lnTo>
                  <a:lnTo>
                    <a:pt x="3870922" y="1504225"/>
                  </a:lnTo>
                  <a:lnTo>
                    <a:pt x="3830954" y="1523195"/>
                  </a:lnTo>
                  <a:lnTo>
                    <a:pt x="3787546" y="1535108"/>
                  </a:lnTo>
                  <a:lnTo>
                    <a:pt x="3741419" y="1539239"/>
                  </a:lnTo>
                  <a:lnTo>
                    <a:pt x="256539" y="1539239"/>
                  </a:lnTo>
                  <a:lnTo>
                    <a:pt x="210413" y="1535108"/>
                  </a:lnTo>
                  <a:lnTo>
                    <a:pt x="167005" y="1523195"/>
                  </a:lnTo>
                  <a:lnTo>
                    <a:pt x="127037" y="1504225"/>
                  </a:lnTo>
                  <a:lnTo>
                    <a:pt x="91234" y="1478921"/>
                  </a:lnTo>
                  <a:lnTo>
                    <a:pt x="60318" y="1448005"/>
                  </a:lnTo>
                  <a:lnTo>
                    <a:pt x="35014" y="1412202"/>
                  </a:lnTo>
                  <a:lnTo>
                    <a:pt x="16044" y="1372234"/>
                  </a:lnTo>
                  <a:lnTo>
                    <a:pt x="4131" y="1328826"/>
                  </a:lnTo>
                  <a:lnTo>
                    <a:pt x="0" y="1282700"/>
                  </a:lnTo>
                  <a:lnTo>
                    <a:pt x="0" y="256539"/>
                  </a:lnTo>
                  <a:close/>
                </a:path>
              </a:pathLst>
            </a:custGeom>
            <a:ln w="254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4300" y="1120775"/>
          <a:ext cx="4705350" cy="2539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8354"/>
                <a:gridCol w="1357629"/>
              </a:tblGrid>
              <a:tr h="219075">
                <a:tc gridSpan="2">
                  <a:txBody>
                    <a:bodyPr/>
                    <a:lstStyle/>
                    <a:p>
                      <a:pPr marR="115570" algn="r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Quadrimestre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78180">
                        <a:lnSpc>
                          <a:spcPts val="34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Procedimentos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selecionados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BE3D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2021*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76200">
                      <a:solidFill>
                        <a:srgbClr val="FBE3D5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Acolhimentos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R w="76200">
                      <a:solidFill>
                        <a:srgbClr val="FBE3D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1.298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76200">
                      <a:solidFill>
                        <a:srgbClr val="FBE3D5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ts val="145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Individuais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FBE3D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5.290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BE3D5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ts val="145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3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Grupo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FBE3D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1.864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BE3D5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ts val="1445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13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Familiar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FBE3D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4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846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BE3D5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ts val="145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Domiciliar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FBE3D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63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BE3D5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ts val="145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Atenção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às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Situações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Crise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FBE3D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169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BE3D5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ts val="145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Ações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Reabilitação Psicossocial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FBE3D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BE3D5"/>
                      </a:solidFill>
                      <a:prstDash val="solid"/>
                    </a:lnL>
                    <a:solidFill>
                      <a:srgbClr val="FFF1C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9525">
                        <a:lnSpc>
                          <a:spcPts val="145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Matriciamento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Equipes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Atenção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Básica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FBE3D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33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BE3D5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300" b="1" spc="-40" dirty="0"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R w="76200">
                      <a:solidFill>
                        <a:srgbClr val="FBE3D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9.517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76200">
                      <a:solidFill>
                        <a:srgbClr val="FBE3D5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11125" y="3653535"/>
            <a:ext cx="4615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Fonte: </a:t>
            </a:r>
            <a:r>
              <a:rPr sz="900" spc="-5" dirty="0">
                <a:latin typeface="Calibri"/>
                <a:cs typeface="Calibri"/>
              </a:rPr>
              <a:t>SIA/SUS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Municipal,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*2021 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parciais,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houve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readequação</a:t>
            </a:r>
            <a:r>
              <a:rPr sz="900" b="1" spc="4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no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lançamento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da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produção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dos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CAPS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19700" y="2735579"/>
            <a:ext cx="3601720" cy="810260"/>
          </a:xfrm>
          <a:custGeom>
            <a:avLst/>
            <a:gdLst/>
            <a:ahLst/>
            <a:cxnLst/>
            <a:rect l="l" t="t" r="r" b="b"/>
            <a:pathLst>
              <a:path w="3601720" h="810260">
                <a:moveTo>
                  <a:pt x="0" y="138937"/>
                </a:moveTo>
                <a:lnTo>
                  <a:pt x="7085" y="95032"/>
                </a:lnTo>
                <a:lnTo>
                  <a:pt x="26814" y="56893"/>
                </a:lnTo>
                <a:lnTo>
                  <a:pt x="56893" y="26814"/>
                </a:lnTo>
                <a:lnTo>
                  <a:pt x="95032" y="7085"/>
                </a:lnTo>
                <a:lnTo>
                  <a:pt x="138937" y="0"/>
                </a:lnTo>
                <a:lnTo>
                  <a:pt x="3462781" y="0"/>
                </a:lnTo>
                <a:lnTo>
                  <a:pt x="3506687" y="7085"/>
                </a:lnTo>
                <a:lnTo>
                  <a:pt x="3544826" y="26814"/>
                </a:lnTo>
                <a:lnTo>
                  <a:pt x="3574905" y="56893"/>
                </a:lnTo>
                <a:lnTo>
                  <a:pt x="3594634" y="95032"/>
                </a:lnTo>
                <a:lnTo>
                  <a:pt x="3601720" y="138937"/>
                </a:lnTo>
                <a:lnTo>
                  <a:pt x="3601720" y="671322"/>
                </a:lnTo>
                <a:lnTo>
                  <a:pt x="3594634" y="715227"/>
                </a:lnTo>
                <a:lnTo>
                  <a:pt x="3574905" y="753366"/>
                </a:lnTo>
                <a:lnTo>
                  <a:pt x="3544826" y="783445"/>
                </a:lnTo>
                <a:lnTo>
                  <a:pt x="3506687" y="803174"/>
                </a:lnTo>
                <a:lnTo>
                  <a:pt x="3462781" y="810260"/>
                </a:lnTo>
                <a:lnTo>
                  <a:pt x="138937" y="810260"/>
                </a:lnTo>
                <a:lnTo>
                  <a:pt x="95032" y="803174"/>
                </a:lnTo>
                <a:lnTo>
                  <a:pt x="56893" y="783445"/>
                </a:lnTo>
                <a:lnTo>
                  <a:pt x="26814" y="753366"/>
                </a:lnTo>
                <a:lnTo>
                  <a:pt x="7085" y="715227"/>
                </a:lnTo>
                <a:lnTo>
                  <a:pt x="0" y="671322"/>
                </a:lnTo>
                <a:lnTo>
                  <a:pt x="0" y="138937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492719"/>
            <a:ext cx="8847455" cy="29895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b="1" dirty="0">
                <a:latin typeface="Trebuchet MS"/>
                <a:cs typeface="Trebuchet MS"/>
              </a:rPr>
              <a:t>Rede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de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Atenção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Psicossocial</a:t>
            </a:r>
            <a:endParaRPr sz="1800">
              <a:latin typeface="Trebuchet MS"/>
              <a:cs typeface="Trebuchet MS"/>
            </a:endParaRPr>
          </a:p>
          <a:p>
            <a:pPr marL="35560">
              <a:lnSpc>
                <a:spcPct val="100000"/>
              </a:lnSpc>
              <a:spcBef>
                <a:spcPts val="290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CAPS</a:t>
            </a:r>
            <a:r>
              <a:rPr sz="16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16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Média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mensal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procedimentos</a:t>
            </a:r>
            <a:r>
              <a:rPr sz="16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selecionados</a:t>
            </a:r>
            <a:r>
              <a:rPr sz="1600" b="1" u="sng" spc="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600">
              <a:latin typeface="Calibri"/>
              <a:cs typeface="Calibri"/>
            </a:endParaRPr>
          </a:p>
          <a:p>
            <a:pPr marL="5166360" algn="just">
              <a:lnSpc>
                <a:spcPct val="100000"/>
              </a:lnSpc>
              <a:spcBef>
                <a:spcPts val="450"/>
              </a:spcBef>
            </a:pP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Nutrarte: </a:t>
            </a:r>
            <a:r>
              <a:rPr sz="1400" b="1" spc="-5" dirty="0">
                <a:latin typeface="Calibri"/>
                <a:cs typeface="Calibri"/>
              </a:rPr>
              <a:t>média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mensal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59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usuários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atendidos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5166360" marR="5080" algn="just">
              <a:lnSpc>
                <a:spcPct val="100000"/>
              </a:lnSpc>
            </a:pP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Remando</a:t>
            </a:r>
            <a:r>
              <a:rPr sz="14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E5496"/>
                </a:solidFill>
                <a:latin typeface="Calibri"/>
                <a:cs typeface="Calibri"/>
              </a:rPr>
              <a:t>para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E5496"/>
                </a:solidFill>
                <a:latin typeface="Calibri"/>
                <a:cs typeface="Calibri"/>
              </a:rPr>
              <a:t>Vida: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Não</a:t>
            </a:r>
            <a:r>
              <a:rPr sz="1400" b="1" spc="30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foram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realizadas </a:t>
            </a:r>
            <a:r>
              <a:rPr sz="1400" b="1" spc="-5" dirty="0">
                <a:latin typeface="Calibri"/>
                <a:cs typeface="Calibri"/>
              </a:rPr>
              <a:t> ações </a:t>
            </a:r>
            <a:r>
              <a:rPr sz="1400" b="1" spc="-10" dirty="0">
                <a:latin typeface="Calibri"/>
                <a:cs typeface="Calibri"/>
              </a:rPr>
              <a:t>neste quadrimestre, </a:t>
            </a:r>
            <a:r>
              <a:rPr sz="1400" b="1" dirty="0">
                <a:latin typeface="Calibri"/>
                <a:cs typeface="Calibri"/>
              </a:rPr>
              <a:t>devido o </a:t>
            </a:r>
            <a:r>
              <a:rPr sz="1400" b="1" spc="-10" dirty="0">
                <a:latin typeface="Calibri"/>
                <a:cs typeface="Calibri"/>
              </a:rPr>
              <a:t>fechamento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Parque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Estoril,</a:t>
            </a:r>
            <a:r>
              <a:rPr sz="1400" b="1" spc="-5" dirty="0">
                <a:latin typeface="Calibri"/>
                <a:cs typeface="Calibri"/>
              </a:rPr>
              <a:t> como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medida</a:t>
            </a:r>
            <a:r>
              <a:rPr sz="1400" b="1" spc="3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 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enfrentamento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Pandemia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COVID-19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5036185" algn="ctr">
              <a:lnSpc>
                <a:spcPct val="100000"/>
              </a:lnSpc>
            </a:pPr>
            <a:r>
              <a:rPr sz="1500" b="1" spc="-20" dirty="0">
                <a:solidFill>
                  <a:srgbClr val="AEABAB"/>
                </a:solidFill>
                <a:latin typeface="Calibri"/>
                <a:cs typeface="Calibri"/>
              </a:rPr>
              <a:t>CAMPANHA</a:t>
            </a:r>
            <a:r>
              <a:rPr sz="1500" b="1" spc="15" dirty="0">
                <a:solidFill>
                  <a:srgbClr val="AEABAB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AEABAB"/>
                </a:solidFill>
                <a:latin typeface="Calibri"/>
                <a:cs typeface="Calibri"/>
              </a:rPr>
              <a:t>“JANEIRO</a:t>
            </a:r>
            <a:r>
              <a:rPr sz="1500" b="1" spc="10" dirty="0">
                <a:solidFill>
                  <a:srgbClr val="AEABAB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AEABAB"/>
                </a:solidFill>
                <a:latin typeface="Calibri"/>
                <a:cs typeface="Calibri"/>
              </a:rPr>
              <a:t>BRANCO”</a:t>
            </a:r>
            <a:endParaRPr sz="1500">
              <a:latin typeface="Calibri"/>
              <a:cs typeface="Calibri"/>
            </a:endParaRPr>
          </a:p>
          <a:p>
            <a:pPr marL="5326380" marR="281940" algn="ctr">
              <a:lnSpc>
                <a:spcPts val="1500"/>
              </a:lnSpc>
              <a:spcBef>
                <a:spcPts val="819"/>
              </a:spcBef>
            </a:pPr>
            <a:r>
              <a:rPr sz="1400" b="1" spc="-10" dirty="0">
                <a:latin typeface="Calibri"/>
                <a:cs typeface="Calibri"/>
              </a:rPr>
              <a:t>Realizada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26/01/2021,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roda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conversa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sobre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Mental </a:t>
            </a:r>
            <a:r>
              <a:rPr sz="1400" b="1" spc="-5" dirty="0">
                <a:latin typeface="Calibri"/>
                <a:cs typeface="Calibri"/>
              </a:rPr>
              <a:t>sobre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AUTISMO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059" y="4150359"/>
            <a:ext cx="4592320" cy="2014220"/>
          </a:xfrm>
          <a:custGeom>
            <a:avLst/>
            <a:gdLst/>
            <a:ahLst/>
            <a:cxnLst/>
            <a:rect l="l" t="t" r="r" b="b"/>
            <a:pathLst>
              <a:path w="4592320" h="2014220">
                <a:moveTo>
                  <a:pt x="0" y="335660"/>
                </a:moveTo>
                <a:lnTo>
                  <a:pt x="3640" y="286050"/>
                </a:lnTo>
                <a:lnTo>
                  <a:pt x="14213" y="238703"/>
                </a:lnTo>
                <a:lnTo>
                  <a:pt x="31202" y="194137"/>
                </a:lnTo>
                <a:lnTo>
                  <a:pt x="54085" y="152872"/>
                </a:lnTo>
                <a:lnTo>
                  <a:pt x="82344" y="115426"/>
                </a:lnTo>
                <a:lnTo>
                  <a:pt x="115460" y="82318"/>
                </a:lnTo>
                <a:lnTo>
                  <a:pt x="152913" y="54067"/>
                </a:lnTo>
                <a:lnTo>
                  <a:pt x="194184" y="31190"/>
                </a:lnTo>
                <a:lnTo>
                  <a:pt x="238754" y="14208"/>
                </a:lnTo>
                <a:lnTo>
                  <a:pt x="286103" y="3638"/>
                </a:lnTo>
                <a:lnTo>
                  <a:pt x="335711" y="0"/>
                </a:lnTo>
                <a:lnTo>
                  <a:pt x="4256659" y="0"/>
                </a:lnTo>
                <a:lnTo>
                  <a:pt x="4306269" y="3638"/>
                </a:lnTo>
                <a:lnTo>
                  <a:pt x="4353616" y="14208"/>
                </a:lnTo>
                <a:lnTo>
                  <a:pt x="4398182" y="31190"/>
                </a:lnTo>
                <a:lnTo>
                  <a:pt x="4439447" y="54067"/>
                </a:lnTo>
                <a:lnTo>
                  <a:pt x="4476893" y="82318"/>
                </a:lnTo>
                <a:lnTo>
                  <a:pt x="4510001" y="115426"/>
                </a:lnTo>
                <a:lnTo>
                  <a:pt x="4538252" y="152872"/>
                </a:lnTo>
                <a:lnTo>
                  <a:pt x="4561129" y="194137"/>
                </a:lnTo>
                <a:lnTo>
                  <a:pt x="4578111" y="238703"/>
                </a:lnTo>
                <a:lnTo>
                  <a:pt x="4588681" y="286050"/>
                </a:lnTo>
                <a:lnTo>
                  <a:pt x="4592320" y="335660"/>
                </a:lnTo>
                <a:lnTo>
                  <a:pt x="4592320" y="1678508"/>
                </a:lnTo>
                <a:lnTo>
                  <a:pt x="4588681" y="1728116"/>
                </a:lnTo>
                <a:lnTo>
                  <a:pt x="4578111" y="1775465"/>
                </a:lnTo>
                <a:lnTo>
                  <a:pt x="4561129" y="1820035"/>
                </a:lnTo>
                <a:lnTo>
                  <a:pt x="4538252" y="1861306"/>
                </a:lnTo>
                <a:lnTo>
                  <a:pt x="4510001" y="1898759"/>
                </a:lnTo>
                <a:lnTo>
                  <a:pt x="4476893" y="1931875"/>
                </a:lnTo>
                <a:lnTo>
                  <a:pt x="4439447" y="1960134"/>
                </a:lnTo>
                <a:lnTo>
                  <a:pt x="4398182" y="1983017"/>
                </a:lnTo>
                <a:lnTo>
                  <a:pt x="4353616" y="2000006"/>
                </a:lnTo>
                <a:lnTo>
                  <a:pt x="4306269" y="2010579"/>
                </a:lnTo>
                <a:lnTo>
                  <a:pt x="4256659" y="2014220"/>
                </a:lnTo>
                <a:lnTo>
                  <a:pt x="335711" y="2014220"/>
                </a:lnTo>
                <a:lnTo>
                  <a:pt x="286103" y="2010579"/>
                </a:lnTo>
                <a:lnTo>
                  <a:pt x="238754" y="2000006"/>
                </a:lnTo>
                <a:lnTo>
                  <a:pt x="194184" y="1983017"/>
                </a:lnTo>
                <a:lnTo>
                  <a:pt x="152913" y="1960134"/>
                </a:lnTo>
                <a:lnTo>
                  <a:pt x="115460" y="1931875"/>
                </a:lnTo>
                <a:lnTo>
                  <a:pt x="82344" y="1898759"/>
                </a:lnTo>
                <a:lnTo>
                  <a:pt x="54085" y="1861306"/>
                </a:lnTo>
                <a:lnTo>
                  <a:pt x="31202" y="1820035"/>
                </a:lnTo>
                <a:lnTo>
                  <a:pt x="14213" y="1775465"/>
                </a:lnTo>
                <a:lnTo>
                  <a:pt x="3640" y="1728116"/>
                </a:lnTo>
                <a:lnTo>
                  <a:pt x="0" y="1678508"/>
                </a:lnTo>
                <a:lnTo>
                  <a:pt x="0" y="33566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2750" y="4356734"/>
            <a:ext cx="4219575" cy="1583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0" algn="ctr">
              <a:lnSpc>
                <a:spcPct val="100200"/>
              </a:lnSpc>
              <a:spcBef>
                <a:spcPts val="95"/>
              </a:spcBef>
            </a:pP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09/03/2021 a 12/03/2021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Participação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no 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Congresso</a:t>
            </a:r>
            <a:r>
              <a:rPr sz="16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COSEMS/SP</a:t>
            </a:r>
            <a:r>
              <a:rPr sz="1600" b="1" spc="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2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palestra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mesa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temática: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Desafios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para estruturação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fortalecimento 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00" b="1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Rede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Atenção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Psicossocial em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tempos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COVID-19 </a:t>
            </a:r>
            <a:r>
              <a:rPr sz="1400" b="1" dirty="0">
                <a:latin typeface="Calibri"/>
                <a:cs typeface="Calibri"/>
              </a:rPr>
              <a:t>-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Dra. Cintia Azevedo </a:t>
            </a:r>
            <a:r>
              <a:rPr sz="1400" b="1" spc="-5" dirty="0">
                <a:latin typeface="Calibri"/>
                <a:cs typeface="Calibri"/>
              </a:rPr>
              <a:t>Marquês </a:t>
            </a:r>
            <a:r>
              <a:rPr sz="1400" b="1" spc="-10" dirty="0">
                <a:latin typeface="Calibri"/>
                <a:cs typeface="Calibri"/>
              </a:rPr>
              <a:t>Perico </a:t>
            </a:r>
            <a:r>
              <a:rPr sz="1400" b="1" spc="-5" dirty="0">
                <a:latin typeface="Calibri"/>
                <a:cs typeface="Calibri"/>
              </a:rPr>
              <a:t>(Coordenadora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Mental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da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Secretaria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São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Bernardo </a:t>
            </a:r>
            <a:r>
              <a:rPr sz="1400" b="1" dirty="0">
                <a:latin typeface="Calibri"/>
                <a:cs typeface="Calibri"/>
              </a:rPr>
              <a:t> do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Campo)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25059" y="3716020"/>
            <a:ext cx="4033520" cy="2738120"/>
          </a:xfrm>
          <a:custGeom>
            <a:avLst/>
            <a:gdLst/>
            <a:ahLst/>
            <a:cxnLst/>
            <a:rect l="l" t="t" r="r" b="b"/>
            <a:pathLst>
              <a:path w="4033520" h="2738120">
                <a:moveTo>
                  <a:pt x="0" y="456310"/>
                </a:moveTo>
                <a:lnTo>
                  <a:pt x="2356" y="409663"/>
                </a:lnTo>
                <a:lnTo>
                  <a:pt x="9272" y="364361"/>
                </a:lnTo>
                <a:lnTo>
                  <a:pt x="20518" y="320635"/>
                </a:lnTo>
                <a:lnTo>
                  <a:pt x="35865" y="278713"/>
                </a:lnTo>
                <a:lnTo>
                  <a:pt x="55083" y="238826"/>
                </a:lnTo>
                <a:lnTo>
                  <a:pt x="77942" y="201203"/>
                </a:lnTo>
                <a:lnTo>
                  <a:pt x="104213" y="166073"/>
                </a:lnTo>
                <a:lnTo>
                  <a:pt x="133667" y="133667"/>
                </a:lnTo>
                <a:lnTo>
                  <a:pt x="166073" y="104213"/>
                </a:lnTo>
                <a:lnTo>
                  <a:pt x="201203" y="77942"/>
                </a:lnTo>
                <a:lnTo>
                  <a:pt x="238826" y="55083"/>
                </a:lnTo>
                <a:lnTo>
                  <a:pt x="278713" y="35865"/>
                </a:lnTo>
                <a:lnTo>
                  <a:pt x="320635" y="20518"/>
                </a:lnTo>
                <a:lnTo>
                  <a:pt x="364361" y="9272"/>
                </a:lnTo>
                <a:lnTo>
                  <a:pt x="409663" y="2356"/>
                </a:lnTo>
                <a:lnTo>
                  <a:pt x="456311" y="0"/>
                </a:lnTo>
                <a:lnTo>
                  <a:pt x="3577209" y="0"/>
                </a:lnTo>
                <a:lnTo>
                  <a:pt x="3623856" y="2356"/>
                </a:lnTo>
                <a:lnTo>
                  <a:pt x="3669158" y="9272"/>
                </a:lnTo>
                <a:lnTo>
                  <a:pt x="3712884" y="20518"/>
                </a:lnTo>
                <a:lnTo>
                  <a:pt x="3754806" y="35865"/>
                </a:lnTo>
                <a:lnTo>
                  <a:pt x="3794693" y="55083"/>
                </a:lnTo>
                <a:lnTo>
                  <a:pt x="3832316" y="77942"/>
                </a:lnTo>
                <a:lnTo>
                  <a:pt x="3867446" y="104213"/>
                </a:lnTo>
                <a:lnTo>
                  <a:pt x="3899852" y="133667"/>
                </a:lnTo>
                <a:lnTo>
                  <a:pt x="3929306" y="166073"/>
                </a:lnTo>
                <a:lnTo>
                  <a:pt x="3955577" y="201203"/>
                </a:lnTo>
                <a:lnTo>
                  <a:pt x="3978436" y="238826"/>
                </a:lnTo>
                <a:lnTo>
                  <a:pt x="3997654" y="278713"/>
                </a:lnTo>
                <a:lnTo>
                  <a:pt x="4013001" y="320635"/>
                </a:lnTo>
                <a:lnTo>
                  <a:pt x="4024247" y="364361"/>
                </a:lnTo>
                <a:lnTo>
                  <a:pt x="4031163" y="409663"/>
                </a:lnTo>
                <a:lnTo>
                  <a:pt x="4033519" y="456310"/>
                </a:lnTo>
                <a:lnTo>
                  <a:pt x="4033519" y="2281758"/>
                </a:lnTo>
                <a:lnTo>
                  <a:pt x="4031163" y="2328418"/>
                </a:lnTo>
                <a:lnTo>
                  <a:pt x="4024247" y="2373731"/>
                </a:lnTo>
                <a:lnTo>
                  <a:pt x="4013001" y="2417467"/>
                </a:lnTo>
                <a:lnTo>
                  <a:pt x="3997654" y="2459395"/>
                </a:lnTo>
                <a:lnTo>
                  <a:pt x="3978436" y="2499288"/>
                </a:lnTo>
                <a:lnTo>
                  <a:pt x="3955577" y="2536915"/>
                </a:lnTo>
                <a:lnTo>
                  <a:pt x="3929306" y="2572047"/>
                </a:lnTo>
                <a:lnTo>
                  <a:pt x="3899852" y="2604455"/>
                </a:lnTo>
                <a:lnTo>
                  <a:pt x="3867446" y="2633909"/>
                </a:lnTo>
                <a:lnTo>
                  <a:pt x="3832316" y="2660181"/>
                </a:lnTo>
                <a:lnTo>
                  <a:pt x="3794693" y="2683040"/>
                </a:lnTo>
                <a:lnTo>
                  <a:pt x="3754806" y="2702257"/>
                </a:lnTo>
                <a:lnTo>
                  <a:pt x="3712884" y="2717603"/>
                </a:lnTo>
                <a:lnTo>
                  <a:pt x="3669158" y="2728848"/>
                </a:lnTo>
                <a:lnTo>
                  <a:pt x="3623856" y="2735763"/>
                </a:lnTo>
                <a:lnTo>
                  <a:pt x="3577209" y="2738119"/>
                </a:lnTo>
                <a:lnTo>
                  <a:pt x="456311" y="2738119"/>
                </a:lnTo>
                <a:lnTo>
                  <a:pt x="409663" y="2735763"/>
                </a:lnTo>
                <a:lnTo>
                  <a:pt x="364361" y="2728848"/>
                </a:lnTo>
                <a:lnTo>
                  <a:pt x="320635" y="2717603"/>
                </a:lnTo>
                <a:lnTo>
                  <a:pt x="278713" y="2702257"/>
                </a:lnTo>
                <a:lnTo>
                  <a:pt x="238826" y="2683040"/>
                </a:lnTo>
                <a:lnTo>
                  <a:pt x="201203" y="2660181"/>
                </a:lnTo>
                <a:lnTo>
                  <a:pt x="166073" y="2633909"/>
                </a:lnTo>
                <a:lnTo>
                  <a:pt x="133667" y="2604455"/>
                </a:lnTo>
                <a:lnTo>
                  <a:pt x="104213" y="2572047"/>
                </a:lnTo>
                <a:lnTo>
                  <a:pt x="77942" y="2536915"/>
                </a:lnTo>
                <a:lnTo>
                  <a:pt x="55083" y="2499288"/>
                </a:lnTo>
                <a:lnTo>
                  <a:pt x="35865" y="2459395"/>
                </a:lnTo>
                <a:lnTo>
                  <a:pt x="20518" y="2417467"/>
                </a:lnTo>
                <a:lnTo>
                  <a:pt x="9272" y="2373731"/>
                </a:lnTo>
                <a:lnTo>
                  <a:pt x="2356" y="2328418"/>
                </a:lnTo>
                <a:lnTo>
                  <a:pt x="0" y="2281758"/>
                </a:lnTo>
                <a:lnTo>
                  <a:pt x="0" y="456310"/>
                </a:lnTo>
                <a:close/>
              </a:path>
            </a:pathLst>
          </a:custGeom>
          <a:ln w="253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39690" y="3840479"/>
            <a:ext cx="3507740" cy="24498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99720" marR="5080" indent="-287655" algn="just">
              <a:lnSpc>
                <a:spcPts val="1500"/>
              </a:lnSpc>
              <a:spcBef>
                <a:spcPts val="300"/>
              </a:spcBef>
              <a:buFont typeface="Wingdings"/>
              <a:buChar char=""/>
              <a:tabLst>
                <a:tab pos="300355" algn="l"/>
              </a:tabLst>
            </a:pPr>
            <a:r>
              <a:rPr sz="1400" b="1" spc="-10" dirty="0">
                <a:latin typeface="Calibri"/>
                <a:cs typeface="Calibri"/>
              </a:rPr>
              <a:t>Comemoração </a:t>
            </a:r>
            <a:r>
              <a:rPr sz="1400" b="1" dirty="0">
                <a:latin typeface="Calibri"/>
                <a:cs typeface="Calibri"/>
              </a:rPr>
              <a:t>do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Dia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Nacional de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Combate </a:t>
            </a:r>
            <a:r>
              <a:rPr sz="1400" b="1" spc="-3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às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Drogas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Alcoolismo</a:t>
            </a:r>
            <a:r>
              <a:rPr sz="1400" b="1" spc="-5" dirty="0">
                <a:latin typeface="Calibri"/>
                <a:cs typeface="Calibri"/>
              </a:rPr>
              <a:t>, realizadas </a:t>
            </a:r>
            <a:r>
              <a:rPr sz="1400" b="1" spc="-10" dirty="0">
                <a:latin typeface="Calibri"/>
                <a:cs typeface="Calibri"/>
              </a:rPr>
              <a:t>diversas </a:t>
            </a:r>
            <a:r>
              <a:rPr sz="1400" b="1" spc="-5" dirty="0">
                <a:latin typeface="Calibri"/>
                <a:cs typeface="Calibri"/>
              </a:rPr>
              <a:t> ações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CAPS;</a:t>
            </a:r>
            <a:endParaRPr sz="1400">
              <a:latin typeface="Calibri"/>
              <a:cs typeface="Calibri"/>
            </a:endParaRPr>
          </a:p>
          <a:p>
            <a:pPr marL="299720" marR="236220" indent="-287655">
              <a:lnSpc>
                <a:spcPts val="1500"/>
              </a:lnSpc>
              <a:spcBef>
                <a:spcPts val="80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Dia Internacional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da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Mulher </a:t>
            </a:r>
            <a:r>
              <a:rPr sz="1400" b="1" dirty="0">
                <a:latin typeface="Calibri"/>
                <a:cs typeface="Calibri"/>
              </a:rPr>
              <a:t>– </a:t>
            </a:r>
            <a:r>
              <a:rPr sz="1400" b="1" spc="-5" dirty="0">
                <a:latin typeface="Calibri"/>
                <a:cs typeface="Calibri"/>
              </a:rPr>
              <a:t>rodas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conversa, </a:t>
            </a:r>
            <a:r>
              <a:rPr sz="1400" b="1" spc="-5" dirty="0">
                <a:latin typeface="Calibri"/>
                <a:cs typeface="Calibri"/>
              </a:rPr>
              <a:t>oficinas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auto-maquiagem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grupos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temáticos;</a:t>
            </a:r>
            <a:endParaRPr sz="1400">
              <a:latin typeface="Calibri"/>
              <a:cs typeface="Calibri"/>
            </a:endParaRPr>
          </a:p>
          <a:p>
            <a:pPr marL="299720" marR="43815" indent="-287655">
              <a:lnSpc>
                <a:spcPts val="1500"/>
              </a:lnSpc>
              <a:spcBef>
                <a:spcPts val="805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Dia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Mundial da Saúde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atividades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relacionadas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conscientização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hábitos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299720" marR="53340" indent="-287655">
              <a:lnSpc>
                <a:spcPct val="89400"/>
              </a:lnSpc>
              <a:spcBef>
                <a:spcPts val="775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Dia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Mundial de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Conscientização Sobre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o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Autismo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 </a:t>
            </a:r>
            <a:r>
              <a:rPr sz="1400" b="1" spc="-10" dirty="0">
                <a:latin typeface="Calibri"/>
                <a:cs typeface="Calibri"/>
              </a:rPr>
              <a:t>07/04/2021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realizadas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palestras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referente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tema.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8779" y="1049019"/>
            <a:ext cx="4886960" cy="5704840"/>
          </a:xfrm>
          <a:custGeom>
            <a:avLst/>
            <a:gdLst/>
            <a:ahLst/>
            <a:cxnLst/>
            <a:rect l="l" t="t" r="r" b="b"/>
            <a:pathLst>
              <a:path w="4886959" h="5704840">
                <a:moveTo>
                  <a:pt x="0" y="814451"/>
                </a:moveTo>
                <a:lnTo>
                  <a:pt x="1382" y="766593"/>
                </a:lnTo>
                <a:lnTo>
                  <a:pt x="5479" y="719464"/>
                </a:lnTo>
                <a:lnTo>
                  <a:pt x="12213" y="673139"/>
                </a:lnTo>
                <a:lnTo>
                  <a:pt x="21508" y="627696"/>
                </a:lnTo>
                <a:lnTo>
                  <a:pt x="33289" y="583211"/>
                </a:lnTo>
                <a:lnTo>
                  <a:pt x="47478" y="539760"/>
                </a:lnTo>
                <a:lnTo>
                  <a:pt x="64000" y="497419"/>
                </a:lnTo>
                <a:lnTo>
                  <a:pt x="82777" y="456265"/>
                </a:lnTo>
                <a:lnTo>
                  <a:pt x="103734" y="416373"/>
                </a:lnTo>
                <a:lnTo>
                  <a:pt x="126794" y="377822"/>
                </a:lnTo>
                <a:lnTo>
                  <a:pt x="151880" y="340686"/>
                </a:lnTo>
                <a:lnTo>
                  <a:pt x="178917" y="305042"/>
                </a:lnTo>
                <a:lnTo>
                  <a:pt x="207828" y="270967"/>
                </a:lnTo>
                <a:lnTo>
                  <a:pt x="238537" y="238537"/>
                </a:lnTo>
                <a:lnTo>
                  <a:pt x="270967" y="207828"/>
                </a:lnTo>
                <a:lnTo>
                  <a:pt x="305042" y="178917"/>
                </a:lnTo>
                <a:lnTo>
                  <a:pt x="340686" y="151880"/>
                </a:lnTo>
                <a:lnTo>
                  <a:pt x="377822" y="126794"/>
                </a:lnTo>
                <a:lnTo>
                  <a:pt x="416373" y="103734"/>
                </a:lnTo>
                <a:lnTo>
                  <a:pt x="456265" y="82777"/>
                </a:lnTo>
                <a:lnTo>
                  <a:pt x="497419" y="64000"/>
                </a:lnTo>
                <a:lnTo>
                  <a:pt x="539760" y="47478"/>
                </a:lnTo>
                <a:lnTo>
                  <a:pt x="583211" y="33289"/>
                </a:lnTo>
                <a:lnTo>
                  <a:pt x="627696" y="21508"/>
                </a:lnTo>
                <a:lnTo>
                  <a:pt x="673139" y="12213"/>
                </a:lnTo>
                <a:lnTo>
                  <a:pt x="719464" y="5479"/>
                </a:lnTo>
                <a:lnTo>
                  <a:pt x="766593" y="1382"/>
                </a:lnTo>
                <a:lnTo>
                  <a:pt x="814451" y="0"/>
                </a:lnTo>
                <a:lnTo>
                  <a:pt x="4072509" y="0"/>
                </a:lnTo>
                <a:lnTo>
                  <a:pt x="4120366" y="1382"/>
                </a:lnTo>
                <a:lnTo>
                  <a:pt x="4167495" y="5479"/>
                </a:lnTo>
                <a:lnTo>
                  <a:pt x="4213820" y="12213"/>
                </a:lnTo>
                <a:lnTo>
                  <a:pt x="4259263" y="21508"/>
                </a:lnTo>
                <a:lnTo>
                  <a:pt x="4303748" y="33289"/>
                </a:lnTo>
                <a:lnTo>
                  <a:pt x="4347199" y="47478"/>
                </a:lnTo>
                <a:lnTo>
                  <a:pt x="4389540" y="64000"/>
                </a:lnTo>
                <a:lnTo>
                  <a:pt x="4430694" y="82777"/>
                </a:lnTo>
                <a:lnTo>
                  <a:pt x="4470586" y="103734"/>
                </a:lnTo>
                <a:lnTo>
                  <a:pt x="4509137" y="126794"/>
                </a:lnTo>
                <a:lnTo>
                  <a:pt x="4546273" y="151880"/>
                </a:lnTo>
                <a:lnTo>
                  <a:pt x="4581917" y="178917"/>
                </a:lnTo>
                <a:lnTo>
                  <a:pt x="4615992" y="207828"/>
                </a:lnTo>
                <a:lnTo>
                  <a:pt x="4648422" y="238537"/>
                </a:lnTo>
                <a:lnTo>
                  <a:pt x="4679131" y="270967"/>
                </a:lnTo>
                <a:lnTo>
                  <a:pt x="4708042" y="305042"/>
                </a:lnTo>
                <a:lnTo>
                  <a:pt x="4735079" y="340686"/>
                </a:lnTo>
                <a:lnTo>
                  <a:pt x="4760165" y="377822"/>
                </a:lnTo>
                <a:lnTo>
                  <a:pt x="4783225" y="416373"/>
                </a:lnTo>
                <a:lnTo>
                  <a:pt x="4804182" y="456265"/>
                </a:lnTo>
                <a:lnTo>
                  <a:pt x="4822959" y="497419"/>
                </a:lnTo>
                <a:lnTo>
                  <a:pt x="4839481" y="539760"/>
                </a:lnTo>
                <a:lnTo>
                  <a:pt x="4853670" y="583211"/>
                </a:lnTo>
                <a:lnTo>
                  <a:pt x="4865451" y="627696"/>
                </a:lnTo>
                <a:lnTo>
                  <a:pt x="4874746" y="673139"/>
                </a:lnTo>
                <a:lnTo>
                  <a:pt x="4881480" y="719464"/>
                </a:lnTo>
                <a:lnTo>
                  <a:pt x="4885577" y="766593"/>
                </a:lnTo>
                <a:lnTo>
                  <a:pt x="4886960" y="814451"/>
                </a:lnTo>
                <a:lnTo>
                  <a:pt x="4886960" y="4890325"/>
                </a:lnTo>
                <a:lnTo>
                  <a:pt x="4885577" y="4938184"/>
                </a:lnTo>
                <a:lnTo>
                  <a:pt x="4881480" y="4985315"/>
                </a:lnTo>
                <a:lnTo>
                  <a:pt x="4874746" y="5031641"/>
                </a:lnTo>
                <a:lnTo>
                  <a:pt x="4865451" y="5077087"/>
                </a:lnTo>
                <a:lnTo>
                  <a:pt x="4853670" y="5121574"/>
                </a:lnTo>
                <a:lnTo>
                  <a:pt x="4839481" y="5165028"/>
                </a:lnTo>
                <a:lnTo>
                  <a:pt x="4822959" y="5207372"/>
                </a:lnTo>
                <a:lnTo>
                  <a:pt x="4804182" y="5248529"/>
                </a:lnTo>
                <a:lnTo>
                  <a:pt x="4783225" y="5288423"/>
                </a:lnTo>
                <a:lnTo>
                  <a:pt x="4760165" y="5326978"/>
                </a:lnTo>
                <a:lnTo>
                  <a:pt x="4735079" y="5364117"/>
                </a:lnTo>
                <a:lnTo>
                  <a:pt x="4708042" y="5399763"/>
                </a:lnTo>
                <a:lnTo>
                  <a:pt x="4679131" y="5433842"/>
                </a:lnTo>
                <a:lnTo>
                  <a:pt x="4648422" y="5466275"/>
                </a:lnTo>
                <a:lnTo>
                  <a:pt x="4615992" y="5496987"/>
                </a:lnTo>
                <a:lnTo>
                  <a:pt x="4581917" y="5525901"/>
                </a:lnTo>
                <a:lnTo>
                  <a:pt x="4546273" y="5552941"/>
                </a:lnTo>
                <a:lnTo>
                  <a:pt x="4509137" y="5578030"/>
                </a:lnTo>
                <a:lnTo>
                  <a:pt x="4470586" y="5601093"/>
                </a:lnTo>
                <a:lnTo>
                  <a:pt x="4430694" y="5622052"/>
                </a:lnTo>
                <a:lnTo>
                  <a:pt x="4389540" y="5640831"/>
                </a:lnTo>
                <a:lnTo>
                  <a:pt x="4347199" y="5657355"/>
                </a:lnTo>
                <a:lnTo>
                  <a:pt x="4303748" y="5671546"/>
                </a:lnTo>
                <a:lnTo>
                  <a:pt x="4259263" y="5683328"/>
                </a:lnTo>
                <a:lnTo>
                  <a:pt x="4213820" y="5692625"/>
                </a:lnTo>
                <a:lnTo>
                  <a:pt x="4167495" y="5699360"/>
                </a:lnTo>
                <a:lnTo>
                  <a:pt x="4120366" y="5703457"/>
                </a:lnTo>
                <a:lnTo>
                  <a:pt x="4072509" y="5704840"/>
                </a:lnTo>
                <a:lnTo>
                  <a:pt x="814451" y="5704840"/>
                </a:lnTo>
                <a:lnTo>
                  <a:pt x="766593" y="5703457"/>
                </a:lnTo>
                <a:lnTo>
                  <a:pt x="719464" y="5699360"/>
                </a:lnTo>
                <a:lnTo>
                  <a:pt x="673139" y="5692625"/>
                </a:lnTo>
                <a:lnTo>
                  <a:pt x="627696" y="5683328"/>
                </a:lnTo>
                <a:lnTo>
                  <a:pt x="583211" y="5671546"/>
                </a:lnTo>
                <a:lnTo>
                  <a:pt x="539760" y="5657355"/>
                </a:lnTo>
                <a:lnTo>
                  <a:pt x="497419" y="5640831"/>
                </a:lnTo>
                <a:lnTo>
                  <a:pt x="456265" y="5622052"/>
                </a:lnTo>
                <a:lnTo>
                  <a:pt x="416373" y="5601093"/>
                </a:lnTo>
                <a:lnTo>
                  <a:pt x="377822" y="5578030"/>
                </a:lnTo>
                <a:lnTo>
                  <a:pt x="340686" y="5552941"/>
                </a:lnTo>
                <a:lnTo>
                  <a:pt x="305042" y="5525901"/>
                </a:lnTo>
                <a:lnTo>
                  <a:pt x="270967" y="5496987"/>
                </a:lnTo>
                <a:lnTo>
                  <a:pt x="238537" y="5466275"/>
                </a:lnTo>
                <a:lnTo>
                  <a:pt x="207828" y="5433842"/>
                </a:lnTo>
                <a:lnTo>
                  <a:pt x="178917" y="5399763"/>
                </a:lnTo>
                <a:lnTo>
                  <a:pt x="151880" y="5364117"/>
                </a:lnTo>
                <a:lnTo>
                  <a:pt x="126794" y="5326978"/>
                </a:lnTo>
                <a:lnTo>
                  <a:pt x="103734" y="5288423"/>
                </a:lnTo>
                <a:lnTo>
                  <a:pt x="82777" y="5248529"/>
                </a:lnTo>
                <a:lnTo>
                  <a:pt x="64000" y="5207372"/>
                </a:lnTo>
                <a:lnTo>
                  <a:pt x="47478" y="5165028"/>
                </a:lnTo>
                <a:lnTo>
                  <a:pt x="33289" y="5121574"/>
                </a:lnTo>
                <a:lnTo>
                  <a:pt x="21508" y="5077087"/>
                </a:lnTo>
                <a:lnTo>
                  <a:pt x="12213" y="5031641"/>
                </a:lnTo>
                <a:lnTo>
                  <a:pt x="5479" y="4985315"/>
                </a:lnTo>
                <a:lnTo>
                  <a:pt x="1382" y="4938184"/>
                </a:lnTo>
                <a:lnTo>
                  <a:pt x="0" y="4890325"/>
                </a:lnTo>
                <a:lnTo>
                  <a:pt x="0" y="814451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23240"/>
            <a:ext cx="6804659" cy="29210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ts val="2250"/>
              </a:lnSpc>
            </a:pPr>
            <a:r>
              <a:rPr sz="2000" b="1" spc="-5" dirty="0">
                <a:latin typeface="Trebuchet MS"/>
                <a:cs typeface="Trebuchet MS"/>
              </a:rPr>
              <a:t>Rede</a:t>
            </a:r>
            <a:r>
              <a:rPr sz="2000" b="1" dirty="0">
                <a:latin typeface="Trebuchet MS"/>
                <a:cs typeface="Trebuchet MS"/>
              </a:rPr>
              <a:t> de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Urgência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Emergência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9525" y="798194"/>
            <a:ext cx="3044190" cy="364490"/>
            <a:chOff x="-9525" y="798194"/>
            <a:chExt cx="3044190" cy="364490"/>
          </a:xfrm>
        </p:grpSpPr>
        <p:sp>
          <p:nvSpPr>
            <p:cNvPr id="5" name="object 5"/>
            <p:cNvSpPr/>
            <p:nvPr/>
          </p:nvSpPr>
          <p:spPr>
            <a:xfrm>
              <a:off x="0" y="807719"/>
              <a:ext cx="3025140" cy="345440"/>
            </a:xfrm>
            <a:custGeom>
              <a:avLst/>
              <a:gdLst/>
              <a:ahLst/>
              <a:cxnLst/>
              <a:rect l="l" t="t" r="r" b="b"/>
              <a:pathLst>
                <a:path w="3025140" h="345440">
                  <a:moveTo>
                    <a:pt x="2967609" y="0"/>
                  </a:moveTo>
                  <a:lnTo>
                    <a:pt x="57575" y="0"/>
                  </a:lnTo>
                  <a:lnTo>
                    <a:pt x="35164" y="4524"/>
                  </a:lnTo>
                  <a:lnTo>
                    <a:pt x="16863" y="16859"/>
                  </a:lnTo>
                  <a:lnTo>
                    <a:pt x="4524" y="35147"/>
                  </a:lnTo>
                  <a:lnTo>
                    <a:pt x="0" y="57530"/>
                  </a:lnTo>
                  <a:lnTo>
                    <a:pt x="0" y="287908"/>
                  </a:lnTo>
                  <a:lnTo>
                    <a:pt x="4524" y="310292"/>
                  </a:lnTo>
                  <a:lnTo>
                    <a:pt x="16863" y="328580"/>
                  </a:lnTo>
                  <a:lnTo>
                    <a:pt x="35164" y="340915"/>
                  </a:lnTo>
                  <a:lnTo>
                    <a:pt x="57575" y="345439"/>
                  </a:lnTo>
                  <a:lnTo>
                    <a:pt x="2967609" y="345439"/>
                  </a:lnTo>
                  <a:lnTo>
                    <a:pt x="2989992" y="340915"/>
                  </a:lnTo>
                  <a:lnTo>
                    <a:pt x="3008280" y="328580"/>
                  </a:lnTo>
                  <a:lnTo>
                    <a:pt x="3020615" y="310292"/>
                  </a:lnTo>
                  <a:lnTo>
                    <a:pt x="3025140" y="287908"/>
                  </a:lnTo>
                  <a:lnTo>
                    <a:pt x="3025140" y="57530"/>
                  </a:lnTo>
                  <a:lnTo>
                    <a:pt x="3020615" y="35147"/>
                  </a:lnTo>
                  <a:lnTo>
                    <a:pt x="3008280" y="16859"/>
                  </a:lnTo>
                  <a:lnTo>
                    <a:pt x="2989992" y="4524"/>
                  </a:lnTo>
                  <a:lnTo>
                    <a:pt x="296760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07719"/>
              <a:ext cx="3025140" cy="345440"/>
            </a:xfrm>
            <a:custGeom>
              <a:avLst/>
              <a:gdLst/>
              <a:ahLst/>
              <a:cxnLst/>
              <a:rect l="l" t="t" r="r" b="b"/>
              <a:pathLst>
                <a:path w="3025140" h="345440">
                  <a:moveTo>
                    <a:pt x="0" y="57530"/>
                  </a:moveTo>
                  <a:lnTo>
                    <a:pt x="4524" y="35147"/>
                  </a:lnTo>
                  <a:lnTo>
                    <a:pt x="16863" y="16859"/>
                  </a:lnTo>
                  <a:lnTo>
                    <a:pt x="35164" y="4524"/>
                  </a:lnTo>
                  <a:lnTo>
                    <a:pt x="57575" y="0"/>
                  </a:lnTo>
                  <a:lnTo>
                    <a:pt x="2967609" y="0"/>
                  </a:lnTo>
                  <a:lnTo>
                    <a:pt x="2989992" y="4524"/>
                  </a:lnTo>
                  <a:lnTo>
                    <a:pt x="3008280" y="16859"/>
                  </a:lnTo>
                  <a:lnTo>
                    <a:pt x="3020615" y="35147"/>
                  </a:lnTo>
                  <a:lnTo>
                    <a:pt x="3025140" y="57530"/>
                  </a:lnTo>
                  <a:lnTo>
                    <a:pt x="3025140" y="287908"/>
                  </a:lnTo>
                  <a:lnTo>
                    <a:pt x="3020615" y="310292"/>
                  </a:lnTo>
                  <a:lnTo>
                    <a:pt x="3008280" y="328580"/>
                  </a:lnTo>
                  <a:lnTo>
                    <a:pt x="2989992" y="340915"/>
                  </a:lnTo>
                  <a:lnTo>
                    <a:pt x="2967609" y="345439"/>
                  </a:lnTo>
                  <a:lnTo>
                    <a:pt x="57575" y="345439"/>
                  </a:lnTo>
                  <a:lnTo>
                    <a:pt x="35164" y="340915"/>
                  </a:lnTo>
                  <a:lnTo>
                    <a:pt x="16863" y="328580"/>
                  </a:lnTo>
                  <a:lnTo>
                    <a:pt x="4524" y="310292"/>
                  </a:lnTo>
                  <a:lnTo>
                    <a:pt x="0" y="287908"/>
                  </a:lnTo>
                  <a:lnTo>
                    <a:pt x="0" y="5753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6640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286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615" y="797552"/>
            <a:ext cx="3684904" cy="5854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380"/>
              </a:spcBef>
            </a:pPr>
            <a:r>
              <a:rPr sz="1600" b="1" spc="-15" dirty="0">
                <a:latin typeface="Calibri"/>
                <a:cs typeface="Calibri"/>
              </a:rPr>
              <a:t>PRÉ-HOSPITALAR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FIXO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 </a:t>
            </a:r>
            <a:r>
              <a:rPr sz="1600" b="1" spc="-30" dirty="0">
                <a:latin typeface="Calibri"/>
                <a:cs typeface="Calibri"/>
              </a:rPr>
              <a:t>UPAs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b="1" spc="-30" dirty="0">
                <a:latin typeface="Calibri"/>
                <a:cs typeface="Calibri"/>
              </a:rPr>
              <a:t>UPAs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Média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Mensal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Consultas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Médicas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3350" y="1401572"/>
          <a:ext cx="3872229" cy="2510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3775"/>
                <a:gridCol w="799464"/>
                <a:gridCol w="808989"/>
              </a:tblGrid>
              <a:tr h="207645">
                <a:tc gridSpan="3">
                  <a:txBody>
                    <a:bodyPr/>
                    <a:lstStyle/>
                    <a:p>
                      <a:pPr marL="2263140">
                        <a:lnSpc>
                          <a:spcPts val="1535"/>
                        </a:lnSpc>
                        <a:tabLst>
                          <a:tab pos="2489200" algn="l"/>
                          <a:tab pos="3862070" algn="l"/>
                        </a:tabLst>
                      </a:pPr>
                      <a:r>
                        <a:rPr sz="13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1º</a:t>
                      </a:r>
                      <a:r>
                        <a:rPr sz="13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Quadrimestre	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7010">
                <a:tc>
                  <a:txBody>
                    <a:bodyPr/>
                    <a:lstStyle/>
                    <a:p>
                      <a:pPr marL="528320">
                        <a:lnSpc>
                          <a:spcPts val="74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Estabelecimentos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535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" algn="ctr">
                        <a:lnSpc>
                          <a:spcPts val="1535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2021*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Alves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Dias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Assunção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5.627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5.324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Baeta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Neves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5.006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4.801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Demarchi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Batistini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5.399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4.631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Paulicéia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Taboão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4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4.487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4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3.947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Riacho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Grande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4.219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3.866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Rudge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Ramos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5.883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5.492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São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Pedro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4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7.375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4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9.164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União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Alvarenga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5.478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4.350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UPA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Silvina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5.766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4.977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PRONTO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(PA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TABOAO)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119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1.668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19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2.314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Bef>
                          <a:spcPts val="1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270"/>
                        </a:lnSpc>
                        <a:spcBef>
                          <a:spcPts val="1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50.906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70"/>
                        </a:lnSpc>
                        <a:spcBef>
                          <a:spcPts val="1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45.866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30175" y="4054220"/>
            <a:ext cx="2256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Fonte: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SIA/SUS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Municipal,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*2021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parciais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6915" y="1295400"/>
            <a:ext cx="4227195" cy="521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876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Reorganização</a:t>
            </a:r>
            <a:r>
              <a:rPr sz="14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dos</a:t>
            </a:r>
            <a:r>
              <a:rPr sz="1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fluxos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 de</a:t>
            </a:r>
            <a:r>
              <a:rPr sz="14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atendimento</a:t>
            </a:r>
            <a:r>
              <a:rPr sz="14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da</a:t>
            </a:r>
            <a:r>
              <a:rPr sz="14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Rede</a:t>
            </a:r>
            <a:r>
              <a:rPr sz="14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2E5496"/>
                </a:solidFill>
                <a:latin typeface="Calibri"/>
                <a:cs typeface="Calibri"/>
              </a:rPr>
              <a:t>de </a:t>
            </a:r>
            <a:r>
              <a:rPr sz="1400" b="1" spc="-30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Urgência </a:t>
            </a:r>
            <a:r>
              <a:rPr sz="1400" b="1" dirty="0">
                <a:solidFill>
                  <a:srgbClr val="2E5496"/>
                </a:solidFill>
                <a:latin typeface="Calibri"/>
                <a:cs typeface="Calibri"/>
              </a:rPr>
              <a:t>e </a:t>
            </a:r>
            <a:r>
              <a:rPr sz="1400" b="1" spc="-10" dirty="0">
                <a:solidFill>
                  <a:srgbClr val="2E5496"/>
                </a:solidFill>
                <a:latin typeface="Calibri"/>
                <a:cs typeface="Calibri"/>
              </a:rPr>
              <a:t>Emergência </a:t>
            </a:r>
            <a:r>
              <a:rPr sz="1400" b="1" spc="-5" dirty="0">
                <a:solidFill>
                  <a:srgbClr val="2E5496"/>
                </a:solidFill>
                <a:latin typeface="Calibri"/>
                <a:cs typeface="Calibri"/>
              </a:rPr>
              <a:t>em função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do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fechamento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porta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HPSC </a:t>
            </a:r>
            <a:r>
              <a:rPr sz="1400" b="1" spc="-10" dirty="0">
                <a:latin typeface="Calibri"/>
                <a:cs typeface="Calibri"/>
              </a:rPr>
              <a:t>para atendimento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10" dirty="0">
                <a:latin typeface="Calibri"/>
                <a:cs typeface="Calibri"/>
              </a:rPr>
              <a:t>pacientes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referenciamento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às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UPAs;</a:t>
            </a:r>
            <a:endParaRPr sz="1400">
              <a:latin typeface="Calibri"/>
              <a:cs typeface="Calibri"/>
            </a:endParaRPr>
          </a:p>
          <a:p>
            <a:pPr marL="299720" marR="27940" indent="-287655">
              <a:lnSpc>
                <a:spcPct val="10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b="1" dirty="0">
                <a:latin typeface="Calibri"/>
                <a:cs typeface="Calibri"/>
              </a:rPr>
              <a:t>Adequação das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Unidades de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Pronto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Atendimento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como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unidades de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suporte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ventilatório </a:t>
            </a:r>
            <a:r>
              <a:rPr sz="1400" b="1" dirty="0">
                <a:latin typeface="Calibri"/>
                <a:cs typeface="Calibri"/>
              </a:rPr>
              <a:t>aos </a:t>
            </a:r>
            <a:r>
              <a:rPr sz="1400" b="1" spc="-10" dirty="0">
                <a:latin typeface="Calibri"/>
                <a:cs typeface="Calibri"/>
              </a:rPr>
              <a:t>pacientes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acometidos pela </a:t>
            </a:r>
            <a:r>
              <a:rPr sz="1400" b="1" spc="-10" dirty="0">
                <a:latin typeface="Calibri"/>
                <a:cs typeface="Calibri"/>
              </a:rPr>
              <a:t>COVID-19 durante </a:t>
            </a:r>
            <a:r>
              <a:rPr sz="1400" b="1" dirty="0">
                <a:latin typeface="Calibri"/>
                <a:cs typeface="Calibri"/>
              </a:rPr>
              <a:t>o </a:t>
            </a:r>
            <a:r>
              <a:rPr sz="1400" b="1" spc="-5" dirty="0">
                <a:latin typeface="Calibri"/>
                <a:cs typeface="Calibri"/>
              </a:rPr>
              <a:t>pico </a:t>
            </a:r>
            <a:r>
              <a:rPr sz="1400" b="1" dirty="0">
                <a:latin typeface="Calibri"/>
                <a:cs typeface="Calibri"/>
              </a:rPr>
              <a:t>da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pandemia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(março/2021);</a:t>
            </a:r>
            <a:endParaRPr sz="1400">
              <a:latin typeface="Calibri"/>
              <a:cs typeface="Calibri"/>
            </a:endParaRPr>
          </a:p>
          <a:p>
            <a:pPr marL="299720" marR="163830" indent="-287655" algn="just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00355" algn="l"/>
              </a:tabLst>
            </a:pPr>
            <a:r>
              <a:rPr sz="1400" b="1" spc="-40" dirty="0">
                <a:latin typeface="Calibri"/>
                <a:cs typeface="Calibri"/>
              </a:rPr>
              <a:t>Ampliação </a:t>
            </a:r>
            <a:r>
              <a:rPr sz="1400" b="1" spc="-25" dirty="0">
                <a:latin typeface="Calibri"/>
                <a:cs typeface="Calibri"/>
              </a:rPr>
              <a:t>das 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Centrais 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Gases 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medicinais 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das </a:t>
            </a:r>
            <a:r>
              <a:rPr sz="1400" b="1" spc="-60" dirty="0">
                <a:solidFill>
                  <a:srgbClr val="FF0000"/>
                </a:solidFill>
                <a:latin typeface="Calibri"/>
                <a:cs typeface="Calibri"/>
              </a:rPr>
              <a:t>UPAs </a:t>
            </a:r>
            <a:r>
              <a:rPr sz="1400" b="1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pa</a:t>
            </a:r>
            <a:r>
              <a:rPr sz="1400" b="1" spc="-8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5" dirty="0">
                <a:latin typeface="Calibri"/>
                <a:cs typeface="Calibri"/>
              </a:rPr>
              <a:t>a</a:t>
            </a:r>
            <a:r>
              <a:rPr sz="1400" b="1" spc="-70" dirty="0">
                <a:latin typeface="Calibri"/>
                <a:cs typeface="Calibri"/>
              </a:rPr>
              <a:t>t</a:t>
            </a:r>
            <a:r>
              <a:rPr sz="1400" b="1" spc="-50" dirty="0">
                <a:latin typeface="Calibri"/>
                <a:cs typeface="Calibri"/>
              </a:rPr>
              <a:t>e</a:t>
            </a:r>
            <a:r>
              <a:rPr sz="1400" b="1" spc="-35" dirty="0">
                <a:latin typeface="Calibri"/>
                <a:cs typeface="Calibri"/>
              </a:rPr>
              <a:t>nd</a:t>
            </a:r>
            <a:r>
              <a:rPr sz="1400" b="1" spc="-45" dirty="0">
                <a:latin typeface="Calibri"/>
                <a:cs typeface="Calibri"/>
              </a:rPr>
              <a:t>i</a:t>
            </a:r>
            <a:r>
              <a:rPr sz="1400" b="1" spc="-40" dirty="0">
                <a:latin typeface="Calibri"/>
                <a:cs typeface="Calibri"/>
              </a:rPr>
              <a:t>m</a:t>
            </a:r>
            <a:r>
              <a:rPr sz="1400" b="1" spc="-50" dirty="0">
                <a:latin typeface="Calibri"/>
                <a:cs typeface="Calibri"/>
              </a:rPr>
              <a:t>e</a:t>
            </a:r>
            <a:r>
              <a:rPr sz="1400" b="1" spc="-55" dirty="0">
                <a:latin typeface="Calibri"/>
                <a:cs typeface="Calibri"/>
              </a:rPr>
              <a:t>n</a:t>
            </a:r>
            <a:r>
              <a:rPr sz="1400" b="1" spc="-7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d</a:t>
            </a:r>
            <a:r>
              <a:rPr sz="1400" b="1" spc="-50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m</a:t>
            </a:r>
            <a:r>
              <a:rPr sz="1400" b="1" spc="-35" dirty="0">
                <a:latin typeface="Calibri"/>
                <a:cs typeface="Calibri"/>
              </a:rPr>
              <a:t>and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0" dirty="0">
                <a:latin typeface="Calibri"/>
                <a:cs typeface="Calibri"/>
              </a:rPr>
              <a:t> e</a:t>
            </a:r>
            <a:r>
              <a:rPr sz="1400" b="1" spc="-45" dirty="0">
                <a:latin typeface="Calibri"/>
                <a:cs typeface="Calibri"/>
              </a:rPr>
              <a:t>l</a:t>
            </a:r>
            <a:r>
              <a:rPr sz="1400" b="1" spc="-50" dirty="0">
                <a:latin typeface="Calibri"/>
                <a:cs typeface="Calibri"/>
              </a:rPr>
              <a:t>e</a:t>
            </a:r>
            <a:r>
              <a:rPr sz="1400" b="1" spc="-65" dirty="0">
                <a:latin typeface="Calibri"/>
                <a:cs typeface="Calibri"/>
              </a:rPr>
              <a:t>v</a:t>
            </a:r>
            <a:r>
              <a:rPr sz="1400" b="1" spc="-35" dirty="0">
                <a:latin typeface="Calibri"/>
                <a:cs typeface="Calibri"/>
              </a:rPr>
              <a:t>ad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4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45" dirty="0">
                <a:latin typeface="Calibri"/>
                <a:cs typeface="Calibri"/>
              </a:rPr>
              <a:t>f</a:t>
            </a:r>
            <a:r>
              <a:rPr sz="1400" b="1" spc="-35" dirty="0">
                <a:latin typeface="Calibri"/>
                <a:cs typeface="Calibri"/>
              </a:rPr>
              <a:t>un</a:t>
            </a:r>
            <a:r>
              <a:rPr sz="1400" b="1" spc="-50" dirty="0">
                <a:latin typeface="Calibri"/>
                <a:cs typeface="Calibri"/>
              </a:rPr>
              <a:t>ç</a:t>
            </a:r>
            <a:r>
              <a:rPr sz="1400" b="1" spc="-35" dirty="0">
                <a:latin typeface="Calibri"/>
                <a:cs typeface="Calibri"/>
              </a:rPr>
              <a:t>ã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  </a:t>
            </a:r>
            <a:r>
              <a:rPr sz="1400" b="1" spc="-45" dirty="0">
                <a:latin typeface="Calibri"/>
                <a:cs typeface="Calibri"/>
              </a:rPr>
              <a:t>COVID19;</a:t>
            </a:r>
            <a:endParaRPr sz="140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Reforço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quantitativo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equipamentos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suporte</a:t>
            </a:r>
            <a:endParaRPr sz="14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vida </a:t>
            </a:r>
            <a:r>
              <a:rPr sz="1400" b="1" spc="-5" dirty="0">
                <a:latin typeface="Calibri"/>
                <a:cs typeface="Calibri"/>
              </a:rPr>
              <a:t>(monitores,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oxímetros,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ventiladores);</a:t>
            </a:r>
            <a:endParaRPr sz="1400">
              <a:latin typeface="Calibri"/>
              <a:cs typeface="Calibri"/>
            </a:endParaRPr>
          </a:p>
          <a:p>
            <a:pPr marL="299720" marR="17780" indent="-287655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10" dirty="0">
                <a:latin typeface="Calibri"/>
                <a:cs typeface="Calibri"/>
              </a:rPr>
              <a:t>Realização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testes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Antígeno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para COVID-19</a:t>
            </a:r>
            <a:r>
              <a:rPr sz="1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dirty="0">
                <a:latin typeface="Calibri"/>
                <a:cs typeface="Calibri"/>
              </a:rPr>
              <a:t> observação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UPAs;</a:t>
            </a:r>
            <a:endParaRPr sz="1400">
              <a:latin typeface="Calibri"/>
              <a:cs typeface="Calibri"/>
            </a:endParaRPr>
          </a:p>
          <a:p>
            <a:pPr marL="299720" marR="38735" indent="-28765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18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salas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específicas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destinadas </a:t>
            </a:r>
            <a:r>
              <a:rPr sz="1400" b="1" dirty="0">
                <a:latin typeface="Calibri"/>
                <a:cs typeface="Calibri"/>
              </a:rPr>
              <a:t>ao </a:t>
            </a:r>
            <a:r>
              <a:rPr sz="1400" b="1" spc="-10" dirty="0">
                <a:latin typeface="Calibri"/>
                <a:cs typeface="Calibri"/>
              </a:rPr>
              <a:t>atendimento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isolamento</a:t>
            </a:r>
            <a:r>
              <a:rPr sz="1400" b="1" spc="5" dirty="0">
                <a:latin typeface="Calibri"/>
                <a:cs typeface="Calibri"/>
              </a:rPr>
              <a:t> 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suspeitos</a:t>
            </a:r>
            <a:r>
              <a:rPr sz="1400" b="1" spc="-15" dirty="0">
                <a:latin typeface="Calibri"/>
                <a:cs typeface="Calibri"/>
              </a:rPr>
              <a:t> e/ou</a:t>
            </a:r>
            <a:r>
              <a:rPr sz="1400" b="1" spc="-5" dirty="0">
                <a:latin typeface="Calibri"/>
                <a:cs typeface="Calibri"/>
              </a:rPr>
              <a:t> confirmados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5" dirty="0">
                <a:latin typeface="Calibri"/>
                <a:cs typeface="Calibri"/>
              </a:rPr>
              <a:t> COVID-19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(2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por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UPA);</a:t>
            </a:r>
            <a:endParaRPr sz="140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Manutenção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29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leitos</a:t>
            </a:r>
            <a:r>
              <a:rPr sz="14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observação</a:t>
            </a:r>
            <a:r>
              <a:rPr sz="1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para pacientes</a:t>
            </a:r>
            <a:endParaRPr sz="14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isolamento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pela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COVID-19;</a:t>
            </a:r>
            <a:endParaRPr sz="1400">
              <a:latin typeface="Calibri"/>
              <a:cs typeface="Calibri"/>
            </a:endParaRPr>
          </a:p>
          <a:p>
            <a:pPr marL="299720" marR="19050" indent="-287655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Disponibilização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Transporte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Inter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Hospitalar </a:t>
            </a:r>
            <a:r>
              <a:rPr sz="1400" b="1" spc="-10" dirty="0">
                <a:latin typeface="Calibri"/>
                <a:cs typeface="Calibri"/>
              </a:rPr>
              <a:t>para </a:t>
            </a:r>
            <a:r>
              <a:rPr sz="1400" b="1" spc="-5" dirty="0">
                <a:latin typeface="Calibri"/>
                <a:cs typeface="Calibri"/>
              </a:rPr>
              <a:t> todos </a:t>
            </a:r>
            <a:r>
              <a:rPr sz="1400" b="1" dirty="0">
                <a:latin typeface="Calibri"/>
                <a:cs typeface="Calibri"/>
              </a:rPr>
              <a:t>os </a:t>
            </a:r>
            <a:r>
              <a:rPr sz="1400" b="1" spc="-10" dirty="0">
                <a:latin typeface="Calibri"/>
                <a:cs typeface="Calibri"/>
              </a:rPr>
              <a:t>pacientes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10" dirty="0">
                <a:latin typeface="Calibri"/>
                <a:cs typeface="Calibri"/>
              </a:rPr>
              <a:t>COVID-19 </a:t>
            </a:r>
            <a:r>
              <a:rPr sz="1400" b="1" spc="-5" dirty="0">
                <a:latin typeface="Calibri"/>
                <a:cs typeface="Calibri"/>
              </a:rPr>
              <a:t>com </a:t>
            </a:r>
            <a:r>
              <a:rPr sz="1400" b="1" spc="-15" dirty="0">
                <a:latin typeface="Calibri"/>
                <a:cs typeface="Calibri"/>
              </a:rPr>
              <a:t>vaga </a:t>
            </a:r>
            <a:r>
              <a:rPr sz="1400" b="1" spc="-5" dirty="0">
                <a:latin typeface="Calibri"/>
                <a:cs typeface="Calibri"/>
              </a:rPr>
              <a:t>cedida </a:t>
            </a:r>
            <a:r>
              <a:rPr sz="1400" b="1" dirty="0">
                <a:latin typeface="Calibri"/>
                <a:cs typeface="Calibri"/>
              </a:rPr>
              <a:t>nos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hospitais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referência;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81020" y="3695700"/>
            <a:ext cx="1028700" cy="340360"/>
          </a:xfrm>
          <a:custGeom>
            <a:avLst/>
            <a:gdLst/>
            <a:ahLst/>
            <a:cxnLst/>
            <a:rect l="l" t="t" r="r" b="b"/>
            <a:pathLst>
              <a:path w="1028700" h="340360">
                <a:moveTo>
                  <a:pt x="0" y="170180"/>
                </a:moveTo>
                <a:lnTo>
                  <a:pt x="18370" y="124942"/>
                </a:lnTo>
                <a:lnTo>
                  <a:pt x="70216" y="84290"/>
                </a:lnTo>
                <a:lnTo>
                  <a:pt x="107161" y="66191"/>
                </a:lnTo>
                <a:lnTo>
                  <a:pt x="150637" y="49847"/>
                </a:lnTo>
                <a:lnTo>
                  <a:pt x="200032" y="35461"/>
                </a:lnTo>
                <a:lnTo>
                  <a:pt x="254733" y="23236"/>
                </a:lnTo>
                <a:lnTo>
                  <a:pt x="314128" y="13374"/>
                </a:lnTo>
                <a:lnTo>
                  <a:pt x="377604" y="6079"/>
                </a:lnTo>
                <a:lnTo>
                  <a:pt x="444549" y="1553"/>
                </a:lnTo>
                <a:lnTo>
                  <a:pt x="514350" y="0"/>
                </a:lnTo>
                <a:lnTo>
                  <a:pt x="584150" y="1553"/>
                </a:lnTo>
                <a:lnTo>
                  <a:pt x="651095" y="6079"/>
                </a:lnTo>
                <a:lnTo>
                  <a:pt x="714571" y="13374"/>
                </a:lnTo>
                <a:lnTo>
                  <a:pt x="773966" y="23236"/>
                </a:lnTo>
                <a:lnTo>
                  <a:pt x="828667" y="35461"/>
                </a:lnTo>
                <a:lnTo>
                  <a:pt x="878062" y="49847"/>
                </a:lnTo>
                <a:lnTo>
                  <a:pt x="921538" y="66191"/>
                </a:lnTo>
                <a:lnTo>
                  <a:pt x="958483" y="84290"/>
                </a:lnTo>
                <a:lnTo>
                  <a:pt x="1010329" y="124942"/>
                </a:lnTo>
                <a:lnTo>
                  <a:pt x="1028700" y="170180"/>
                </a:lnTo>
                <a:lnTo>
                  <a:pt x="1024005" y="193270"/>
                </a:lnTo>
                <a:lnTo>
                  <a:pt x="988284" y="236418"/>
                </a:lnTo>
                <a:lnTo>
                  <a:pt x="921538" y="274168"/>
                </a:lnTo>
                <a:lnTo>
                  <a:pt x="878062" y="290512"/>
                </a:lnTo>
                <a:lnTo>
                  <a:pt x="828667" y="304898"/>
                </a:lnTo>
                <a:lnTo>
                  <a:pt x="773966" y="317123"/>
                </a:lnTo>
                <a:lnTo>
                  <a:pt x="714571" y="326985"/>
                </a:lnTo>
                <a:lnTo>
                  <a:pt x="651095" y="334280"/>
                </a:lnTo>
                <a:lnTo>
                  <a:pt x="584150" y="338806"/>
                </a:lnTo>
                <a:lnTo>
                  <a:pt x="514350" y="340360"/>
                </a:lnTo>
                <a:lnTo>
                  <a:pt x="444549" y="338806"/>
                </a:lnTo>
                <a:lnTo>
                  <a:pt x="377604" y="334280"/>
                </a:lnTo>
                <a:lnTo>
                  <a:pt x="314128" y="326985"/>
                </a:lnTo>
                <a:lnTo>
                  <a:pt x="254733" y="317123"/>
                </a:lnTo>
                <a:lnTo>
                  <a:pt x="200032" y="304898"/>
                </a:lnTo>
                <a:lnTo>
                  <a:pt x="150637" y="290512"/>
                </a:lnTo>
                <a:lnTo>
                  <a:pt x="107161" y="274168"/>
                </a:lnTo>
                <a:lnTo>
                  <a:pt x="70216" y="256069"/>
                </a:lnTo>
                <a:lnTo>
                  <a:pt x="18370" y="215417"/>
                </a:lnTo>
                <a:lnTo>
                  <a:pt x="0" y="170180"/>
                </a:lnTo>
                <a:close/>
              </a:path>
            </a:pathLst>
          </a:custGeom>
          <a:ln w="19050">
            <a:solidFill>
              <a:srgbClr val="EF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59" y="4292600"/>
            <a:ext cx="4033520" cy="2481580"/>
          </a:xfrm>
          <a:custGeom>
            <a:avLst/>
            <a:gdLst/>
            <a:ahLst/>
            <a:cxnLst/>
            <a:rect l="l" t="t" r="r" b="b"/>
            <a:pathLst>
              <a:path w="4033520" h="2481579">
                <a:moveTo>
                  <a:pt x="0" y="413638"/>
                </a:moveTo>
                <a:lnTo>
                  <a:pt x="2782" y="365395"/>
                </a:lnTo>
                <a:lnTo>
                  <a:pt x="10923" y="318787"/>
                </a:lnTo>
                <a:lnTo>
                  <a:pt x="24112" y="274125"/>
                </a:lnTo>
                <a:lnTo>
                  <a:pt x="42039" y="231719"/>
                </a:lnTo>
                <a:lnTo>
                  <a:pt x="64393" y="191880"/>
                </a:lnTo>
                <a:lnTo>
                  <a:pt x="90864" y="154917"/>
                </a:lnTo>
                <a:lnTo>
                  <a:pt x="121142" y="121142"/>
                </a:lnTo>
                <a:lnTo>
                  <a:pt x="154916" y="90863"/>
                </a:lnTo>
                <a:lnTo>
                  <a:pt x="191875" y="64392"/>
                </a:lnTo>
                <a:lnTo>
                  <a:pt x="231711" y="42038"/>
                </a:lnTo>
                <a:lnTo>
                  <a:pt x="274111" y="24111"/>
                </a:lnTo>
                <a:lnTo>
                  <a:pt x="318767" y="10923"/>
                </a:lnTo>
                <a:lnTo>
                  <a:pt x="365366" y="2782"/>
                </a:lnTo>
                <a:lnTo>
                  <a:pt x="413600" y="0"/>
                </a:lnTo>
                <a:lnTo>
                  <a:pt x="3619880" y="0"/>
                </a:lnTo>
                <a:lnTo>
                  <a:pt x="3668124" y="2782"/>
                </a:lnTo>
                <a:lnTo>
                  <a:pt x="3714732" y="10923"/>
                </a:lnTo>
                <a:lnTo>
                  <a:pt x="3759394" y="24111"/>
                </a:lnTo>
                <a:lnTo>
                  <a:pt x="3801800" y="42038"/>
                </a:lnTo>
                <a:lnTo>
                  <a:pt x="3841639" y="64392"/>
                </a:lnTo>
                <a:lnTo>
                  <a:pt x="3878602" y="90863"/>
                </a:lnTo>
                <a:lnTo>
                  <a:pt x="3912377" y="121142"/>
                </a:lnTo>
                <a:lnTo>
                  <a:pt x="3942656" y="154917"/>
                </a:lnTo>
                <a:lnTo>
                  <a:pt x="3969127" y="191880"/>
                </a:lnTo>
                <a:lnTo>
                  <a:pt x="3991481" y="231719"/>
                </a:lnTo>
                <a:lnTo>
                  <a:pt x="4009408" y="274125"/>
                </a:lnTo>
                <a:lnTo>
                  <a:pt x="4022596" y="318787"/>
                </a:lnTo>
                <a:lnTo>
                  <a:pt x="4030737" y="365395"/>
                </a:lnTo>
                <a:lnTo>
                  <a:pt x="4033519" y="413638"/>
                </a:lnTo>
                <a:lnTo>
                  <a:pt x="4033519" y="2067979"/>
                </a:lnTo>
                <a:lnTo>
                  <a:pt x="4030737" y="2116213"/>
                </a:lnTo>
                <a:lnTo>
                  <a:pt x="4022596" y="2162812"/>
                </a:lnTo>
                <a:lnTo>
                  <a:pt x="4009408" y="2207468"/>
                </a:lnTo>
                <a:lnTo>
                  <a:pt x="3991481" y="2249868"/>
                </a:lnTo>
                <a:lnTo>
                  <a:pt x="3969127" y="2289704"/>
                </a:lnTo>
                <a:lnTo>
                  <a:pt x="3942656" y="2326663"/>
                </a:lnTo>
                <a:lnTo>
                  <a:pt x="3912377" y="2360437"/>
                </a:lnTo>
                <a:lnTo>
                  <a:pt x="3878602" y="2390715"/>
                </a:lnTo>
                <a:lnTo>
                  <a:pt x="3841639" y="2417186"/>
                </a:lnTo>
                <a:lnTo>
                  <a:pt x="3801800" y="2439540"/>
                </a:lnTo>
                <a:lnTo>
                  <a:pt x="3759394" y="2457467"/>
                </a:lnTo>
                <a:lnTo>
                  <a:pt x="3714732" y="2470656"/>
                </a:lnTo>
                <a:lnTo>
                  <a:pt x="3668124" y="2478797"/>
                </a:lnTo>
                <a:lnTo>
                  <a:pt x="3619880" y="2481580"/>
                </a:lnTo>
                <a:lnTo>
                  <a:pt x="413600" y="2481580"/>
                </a:lnTo>
                <a:lnTo>
                  <a:pt x="365366" y="2478797"/>
                </a:lnTo>
                <a:lnTo>
                  <a:pt x="318767" y="2470656"/>
                </a:lnTo>
                <a:lnTo>
                  <a:pt x="274111" y="2457467"/>
                </a:lnTo>
                <a:lnTo>
                  <a:pt x="231711" y="2439540"/>
                </a:lnTo>
                <a:lnTo>
                  <a:pt x="191875" y="2417186"/>
                </a:lnTo>
                <a:lnTo>
                  <a:pt x="154916" y="2390715"/>
                </a:lnTo>
                <a:lnTo>
                  <a:pt x="121142" y="2360437"/>
                </a:lnTo>
                <a:lnTo>
                  <a:pt x="90864" y="2326663"/>
                </a:lnTo>
                <a:lnTo>
                  <a:pt x="64393" y="2289704"/>
                </a:lnTo>
                <a:lnTo>
                  <a:pt x="42039" y="2249868"/>
                </a:lnTo>
                <a:lnTo>
                  <a:pt x="24112" y="2207468"/>
                </a:lnTo>
                <a:lnTo>
                  <a:pt x="10923" y="2162812"/>
                </a:lnTo>
                <a:lnTo>
                  <a:pt x="2782" y="2116213"/>
                </a:lnTo>
                <a:lnTo>
                  <a:pt x="0" y="2067979"/>
                </a:lnTo>
                <a:lnTo>
                  <a:pt x="0" y="413638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9237" y="4704143"/>
            <a:ext cx="3621404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sz="1300" b="1" spc="-10" dirty="0">
                <a:latin typeface="Calibri"/>
                <a:cs typeface="Calibri"/>
              </a:rPr>
              <a:t>Implantação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do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Painel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Monitoramento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Indicadores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para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as</a:t>
            </a:r>
            <a:r>
              <a:rPr sz="1300" b="1" spc="-20" dirty="0">
                <a:latin typeface="Calibri"/>
                <a:cs typeface="Calibri"/>
              </a:rPr>
              <a:t> UPAs,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40" dirty="0">
                <a:latin typeface="Calibri"/>
                <a:cs typeface="Calibri"/>
              </a:rPr>
              <a:t>PA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Taboão,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SAMU </a:t>
            </a:r>
            <a:r>
              <a:rPr sz="1300" b="1" dirty="0">
                <a:latin typeface="Calibri"/>
                <a:cs typeface="Calibri"/>
              </a:rPr>
              <a:t>192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e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TIH;</a:t>
            </a:r>
            <a:endParaRPr sz="13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5420" algn="l"/>
              </a:tabLst>
            </a:pPr>
            <a:r>
              <a:rPr sz="1300" b="1" spc="-5" dirty="0">
                <a:latin typeface="Calibri"/>
                <a:cs typeface="Calibri"/>
              </a:rPr>
              <a:t>Implantação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do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Prontuário</a:t>
            </a:r>
            <a:r>
              <a:rPr sz="1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Afetivo</a:t>
            </a:r>
            <a:r>
              <a:rPr sz="1300" b="1" spc="-5" dirty="0">
                <a:latin typeface="Calibri"/>
                <a:cs typeface="Calibri"/>
              </a:rPr>
              <a:t>;</a:t>
            </a:r>
            <a:endParaRPr sz="13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300" b="1" spc="-5" dirty="0">
                <a:latin typeface="Calibri"/>
                <a:cs typeface="Calibri"/>
              </a:rPr>
              <a:t>Adequação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estrutural</a:t>
            </a:r>
            <a:r>
              <a:rPr sz="1300" b="1" spc="-4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do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serviço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 urgência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  <a:p>
            <a:pPr marL="185420">
              <a:lnSpc>
                <a:spcPct val="100000"/>
              </a:lnSpc>
            </a:pP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3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300" b="1" spc="-2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ência odo</a:t>
            </a:r>
            <a:r>
              <a:rPr sz="13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ológica no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7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0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aboã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2E5496"/>
                </a:solidFill>
                <a:latin typeface="Calibri"/>
                <a:cs typeface="Calibri"/>
              </a:rPr>
              <a:t>;</a:t>
            </a:r>
            <a:endParaRPr sz="1300">
              <a:latin typeface="Calibri"/>
              <a:cs typeface="Calibri"/>
            </a:endParaRPr>
          </a:p>
          <a:p>
            <a:pPr marL="185420" marR="73596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300" b="1" spc="-5" dirty="0">
                <a:latin typeface="Calibri"/>
                <a:cs typeface="Calibri"/>
              </a:rPr>
              <a:t>Renovação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dos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mobiliários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das salas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de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observação</a:t>
            </a:r>
            <a:r>
              <a:rPr sz="1300" b="1" spc="-4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(poltronas</a:t>
            </a:r>
            <a:r>
              <a:rPr sz="1300" b="1" dirty="0">
                <a:latin typeface="Calibri"/>
                <a:cs typeface="Calibri"/>
              </a:rPr>
              <a:t> e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colchões)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3240"/>
            <a:ext cx="6804659" cy="29210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ts val="2250"/>
              </a:lnSpc>
            </a:pPr>
            <a:r>
              <a:rPr sz="2000" b="1" spc="-5" dirty="0">
                <a:latin typeface="Trebuchet MS"/>
                <a:cs typeface="Trebuchet MS"/>
              </a:rPr>
              <a:t>Rede</a:t>
            </a:r>
            <a:r>
              <a:rPr sz="2000" b="1" dirty="0">
                <a:latin typeface="Trebuchet MS"/>
                <a:cs typeface="Trebuchet MS"/>
              </a:rPr>
              <a:t> de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Urgência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Emergência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4154" y="805815"/>
            <a:ext cx="3186430" cy="379730"/>
            <a:chOff x="224154" y="805815"/>
            <a:chExt cx="3186430" cy="379730"/>
          </a:xfrm>
        </p:grpSpPr>
        <p:sp>
          <p:nvSpPr>
            <p:cNvPr id="4" name="object 4"/>
            <p:cNvSpPr/>
            <p:nvPr/>
          </p:nvSpPr>
          <p:spPr>
            <a:xfrm>
              <a:off x="233679" y="815340"/>
              <a:ext cx="3167380" cy="360680"/>
            </a:xfrm>
            <a:custGeom>
              <a:avLst/>
              <a:gdLst/>
              <a:ahLst/>
              <a:cxnLst/>
              <a:rect l="l" t="t" r="r" b="b"/>
              <a:pathLst>
                <a:path w="3167379" h="360680">
                  <a:moveTo>
                    <a:pt x="3107309" y="0"/>
                  </a:moveTo>
                  <a:lnTo>
                    <a:pt x="60121" y="0"/>
                  </a:lnTo>
                  <a:lnTo>
                    <a:pt x="36717" y="4724"/>
                  </a:lnTo>
                  <a:lnTo>
                    <a:pt x="17606" y="17605"/>
                  </a:lnTo>
                  <a:lnTo>
                    <a:pt x="4723" y="36701"/>
                  </a:lnTo>
                  <a:lnTo>
                    <a:pt x="0" y="60071"/>
                  </a:lnTo>
                  <a:lnTo>
                    <a:pt x="0" y="300609"/>
                  </a:lnTo>
                  <a:lnTo>
                    <a:pt x="4723" y="323978"/>
                  </a:lnTo>
                  <a:lnTo>
                    <a:pt x="17606" y="343074"/>
                  </a:lnTo>
                  <a:lnTo>
                    <a:pt x="36717" y="355955"/>
                  </a:lnTo>
                  <a:lnTo>
                    <a:pt x="60121" y="360680"/>
                  </a:lnTo>
                  <a:lnTo>
                    <a:pt x="3107309" y="360680"/>
                  </a:lnTo>
                  <a:lnTo>
                    <a:pt x="3130678" y="355955"/>
                  </a:lnTo>
                  <a:lnTo>
                    <a:pt x="3149774" y="343074"/>
                  </a:lnTo>
                  <a:lnTo>
                    <a:pt x="3162655" y="323978"/>
                  </a:lnTo>
                  <a:lnTo>
                    <a:pt x="3167380" y="300609"/>
                  </a:lnTo>
                  <a:lnTo>
                    <a:pt x="3167380" y="60071"/>
                  </a:lnTo>
                  <a:lnTo>
                    <a:pt x="3162655" y="36701"/>
                  </a:lnTo>
                  <a:lnTo>
                    <a:pt x="3149774" y="17605"/>
                  </a:lnTo>
                  <a:lnTo>
                    <a:pt x="3130678" y="4724"/>
                  </a:lnTo>
                  <a:lnTo>
                    <a:pt x="310730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679" y="815340"/>
              <a:ext cx="3167380" cy="360680"/>
            </a:xfrm>
            <a:custGeom>
              <a:avLst/>
              <a:gdLst/>
              <a:ahLst/>
              <a:cxnLst/>
              <a:rect l="l" t="t" r="r" b="b"/>
              <a:pathLst>
                <a:path w="3167379" h="360680">
                  <a:moveTo>
                    <a:pt x="0" y="60071"/>
                  </a:moveTo>
                  <a:lnTo>
                    <a:pt x="4723" y="36701"/>
                  </a:lnTo>
                  <a:lnTo>
                    <a:pt x="17606" y="17605"/>
                  </a:lnTo>
                  <a:lnTo>
                    <a:pt x="36717" y="4724"/>
                  </a:lnTo>
                  <a:lnTo>
                    <a:pt x="60121" y="0"/>
                  </a:lnTo>
                  <a:lnTo>
                    <a:pt x="3107309" y="0"/>
                  </a:lnTo>
                  <a:lnTo>
                    <a:pt x="3130678" y="4724"/>
                  </a:lnTo>
                  <a:lnTo>
                    <a:pt x="3149774" y="17605"/>
                  </a:lnTo>
                  <a:lnTo>
                    <a:pt x="3162655" y="36701"/>
                  </a:lnTo>
                  <a:lnTo>
                    <a:pt x="3167380" y="60071"/>
                  </a:lnTo>
                  <a:lnTo>
                    <a:pt x="3167380" y="300609"/>
                  </a:lnTo>
                  <a:lnTo>
                    <a:pt x="3162655" y="323978"/>
                  </a:lnTo>
                  <a:lnTo>
                    <a:pt x="3149774" y="343074"/>
                  </a:lnTo>
                  <a:lnTo>
                    <a:pt x="3130678" y="355955"/>
                  </a:lnTo>
                  <a:lnTo>
                    <a:pt x="3107309" y="360680"/>
                  </a:lnTo>
                  <a:lnTo>
                    <a:pt x="60121" y="360680"/>
                  </a:lnTo>
                  <a:lnTo>
                    <a:pt x="36717" y="355955"/>
                  </a:lnTo>
                  <a:lnTo>
                    <a:pt x="17606" y="343074"/>
                  </a:lnTo>
                  <a:lnTo>
                    <a:pt x="4723" y="323978"/>
                  </a:lnTo>
                  <a:lnTo>
                    <a:pt x="0" y="300609"/>
                  </a:lnTo>
                  <a:lnTo>
                    <a:pt x="0" y="6007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3700" y="849248"/>
            <a:ext cx="2849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latin typeface="Calibri"/>
                <a:cs typeface="Calibri"/>
              </a:rPr>
              <a:t>PRÉ-HOSPITALAR</a:t>
            </a:r>
            <a:r>
              <a:rPr sz="1600" b="1" spc="-10" dirty="0">
                <a:latin typeface="Calibri"/>
                <a:cs typeface="Calibri"/>
              </a:rPr>
              <a:t> MÓVEL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 </a:t>
            </a:r>
            <a:r>
              <a:rPr sz="1600" b="1" spc="-10" dirty="0">
                <a:latin typeface="Calibri"/>
                <a:cs typeface="Calibri"/>
              </a:rPr>
              <a:t>SAMU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6640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286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2020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33362" y="1766697"/>
          <a:ext cx="4177029" cy="1843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5560"/>
                <a:gridCol w="808354"/>
                <a:gridCol w="791845"/>
              </a:tblGrid>
              <a:tr h="205740">
                <a:tc gridSpan="3">
                  <a:txBody>
                    <a:bodyPr/>
                    <a:lstStyle/>
                    <a:p>
                      <a:pPr marL="2575560">
                        <a:lnSpc>
                          <a:spcPts val="1525"/>
                        </a:lnSpc>
                        <a:tabLst>
                          <a:tab pos="2803525" algn="l"/>
                          <a:tab pos="4176395" algn="l"/>
                        </a:tabLst>
                      </a:pPr>
                      <a:r>
                        <a:rPr sz="13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1º</a:t>
                      </a:r>
                      <a:r>
                        <a:rPr sz="13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Quadrimestre	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965">
                <a:tc>
                  <a:txBody>
                    <a:bodyPr/>
                    <a:lstStyle/>
                    <a:p>
                      <a:pPr marL="310515">
                        <a:lnSpc>
                          <a:spcPts val="82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Procedimentos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selecionados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2020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2021*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USB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1.934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1.562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7620">
                        <a:lnSpc>
                          <a:spcPts val="1485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USA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193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8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Motolância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83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77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FFF1C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Chamadas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5.520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8.893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FFF1CC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7620">
                        <a:lnSpc>
                          <a:spcPts val="148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Regulação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médica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orientação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8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3.183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48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3.182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b="1" spc="-40" dirty="0"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10.913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13.884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20712" y="1460753"/>
            <a:ext cx="3404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SAMU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Média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Mensal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Atendimentos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917" y="3655948"/>
            <a:ext cx="20078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Fonte: SIA/SUS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Municipal,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*2021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dados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parciais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26689" y="3338829"/>
            <a:ext cx="1709420" cy="403860"/>
          </a:xfrm>
          <a:custGeom>
            <a:avLst/>
            <a:gdLst/>
            <a:ahLst/>
            <a:cxnLst/>
            <a:rect l="l" t="t" r="r" b="b"/>
            <a:pathLst>
              <a:path w="1709420" h="403860">
                <a:moveTo>
                  <a:pt x="0" y="201930"/>
                </a:moveTo>
                <a:lnTo>
                  <a:pt x="27464" y="150961"/>
                </a:lnTo>
                <a:lnTo>
                  <a:pt x="74154" y="119542"/>
                </a:lnTo>
                <a:lnTo>
                  <a:pt x="141152" y="90738"/>
                </a:lnTo>
                <a:lnTo>
                  <a:pt x="181625" y="77469"/>
                </a:lnTo>
                <a:lnTo>
                  <a:pt x="226406" y="65034"/>
                </a:lnTo>
                <a:lnTo>
                  <a:pt x="275239" y="53497"/>
                </a:lnTo>
                <a:lnTo>
                  <a:pt x="327866" y="42916"/>
                </a:lnTo>
                <a:lnTo>
                  <a:pt x="384032" y="33353"/>
                </a:lnTo>
                <a:lnTo>
                  <a:pt x="443478" y="24868"/>
                </a:lnTo>
                <a:lnTo>
                  <a:pt x="505951" y="17522"/>
                </a:lnTo>
                <a:lnTo>
                  <a:pt x="571191" y="11376"/>
                </a:lnTo>
                <a:lnTo>
                  <a:pt x="638944" y="6490"/>
                </a:lnTo>
                <a:lnTo>
                  <a:pt x="708952" y="2924"/>
                </a:lnTo>
                <a:lnTo>
                  <a:pt x="780960" y="741"/>
                </a:lnTo>
                <a:lnTo>
                  <a:pt x="854710" y="0"/>
                </a:lnTo>
                <a:lnTo>
                  <a:pt x="928459" y="741"/>
                </a:lnTo>
                <a:lnTo>
                  <a:pt x="1000467" y="2924"/>
                </a:lnTo>
                <a:lnTo>
                  <a:pt x="1070475" y="6490"/>
                </a:lnTo>
                <a:lnTo>
                  <a:pt x="1138228" y="11376"/>
                </a:lnTo>
                <a:lnTo>
                  <a:pt x="1203468" y="17522"/>
                </a:lnTo>
                <a:lnTo>
                  <a:pt x="1265941" y="24868"/>
                </a:lnTo>
                <a:lnTo>
                  <a:pt x="1325387" y="33353"/>
                </a:lnTo>
                <a:lnTo>
                  <a:pt x="1381553" y="42916"/>
                </a:lnTo>
                <a:lnTo>
                  <a:pt x="1434180" y="53497"/>
                </a:lnTo>
                <a:lnTo>
                  <a:pt x="1483013" y="65034"/>
                </a:lnTo>
                <a:lnTo>
                  <a:pt x="1527794" y="77469"/>
                </a:lnTo>
                <a:lnTo>
                  <a:pt x="1568267" y="90738"/>
                </a:lnTo>
                <a:lnTo>
                  <a:pt x="1604177" y="104783"/>
                </a:lnTo>
                <a:lnTo>
                  <a:pt x="1661277" y="134955"/>
                </a:lnTo>
                <a:lnTo>
                  <a:pt x="1697042" y="167499"/>
                </a:lnTo>
                <a:lnTo>
                  <a:pt x="1709420" y="201930"/>
                </a:lnTo>
                <a:lnTo>
                  <a:pt x="1706282" y="219350"/>
                </a:lnTo>
                <a:lnTo>
                  <a:pt x="1681955" y="252898"/>
                </a:lnTo>
                <a:lnTo>
                  <a:pt x="1635265" y="284317"/>
                </a:lnTo>
                <a:lnTo>
                  <a:pt x="1568267" y="313121"/>
                </a:lnTo>
                <a:lnTo>
                  <a:pt x="1527794" y="326390"/>
                </a:lnTo>
                <a:lnTo>
                  <a:pt x="1483013" y="338825"/>
                </a:lnTo>
                <a:lnTo>
                  <a:pt x="1434180" y="350362"/>
                </a:lnTo>
                <a:lnTo>
                  <a:pt x="1381553" y="360943"/>
                </a:lnTo>
                <a:lnTo>
                  <a:pt x="1325387" y="370506"/>
                </a:lnTo>
                <a:lnTo>
                  <a:pt x="1265941" y="378991"/>
                </a:lnTo>
                <a:lnTo>
                  <a:pt x="1203468" y="386337"/>
                </a:lnTo>
                <a:lnTo>
                  <a:pt x="1138228" y="392483"/>
                </a:lnTo>
                <a:lnTo>
                  <a:pt x="1070475" y="397369"/>
                </a:lnTo>
                <a:lnTo>
                  <a:pt x="1000467" y="400935"/>
                </a:lnTo>
                <a:lnTo>
                  <a:pt x="928459" y="403118"/>
                </a:lnTo>
                <a:lnTo>
                  <a:pt x="854710" y="403860"/>
                </a:lnTo>
                <a:lnTo>
                  <a:pt x="780960" y="403118"/>
                </a:lnTo>
                <a:lnTo>
                  <a:pt x="708952" y="400935"/>
                </a:lnTo>
                <a:lnTo>
                  <a:pt x="638944" y="397369"/>
                </a:lnTo>
                <a:lnTo>
                  <a:pt x="571191" y="392483"/>
                </a:lnTo>
                <a:lnTo>
                  <a:pt x="505951" y="386337"/>
                </a:lnTo>
                <a:lnTo>
                  <a:pt x="443478" y="378991"/>
                </a:lnTo>
                <a:lnTo>
                  <a:pt x="384032" y="370506"/>
                </a:lnTo>
                <a:lnTo>
                  <a:pt x="327866" y="360943"/>
                </a:lnTo>
                <a:lnTo>
                  <a:pt x="275239" y="350362"/>
                </a:lnTo>
                <a:lnTo>
                  <a:pt x="226406" y="338825"/>
                </a:lnTo>
                <a:lnTo>
                  <a:pt x="181625" y="326390"/>
                </a:lnTo>
                <a:lnTo>
                  <a:pt x="141152" y="313121"/>
                </a:lnTo>
                <a:lnTo>
                  <a:pt x="105242" y="299076"/>
                </a:lnTo>
                <a:lnTo>
                  <a:pt x="48142" y="268904"/>
                </a:lnTo>
                <a:lnTo>
                  <a:pt x="12377" y="236360"/>
                </a:lnTo>
                <a:lnTo>
                  <a:pt x="0" y="20193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3800" y="5003800"/>
            <a:ext cx="3794760" cy="1196340"/>
          </a:xfrm>
          <a:custGeom>
            <a:avLst/>
            <a:gdLst/>
            <a:ahLst/>
            <a:cxnLst/>
            <a:rect l="l" t="t" r="r" b="b"/>
            <a:pathLst>
              <a:path w="3794759" h="1196339">
                <a:moveTo>
                  <a:pt x="0" y="199389"/>
                </a:moveTo>
                <a:lnTo>
                  <a:pt x="5266" y="153675"/>
                </a:lnTo>
                <a:lnTo>
                  <a:pt x="20268" y="111708"/>
                </a:lnTo>
                <a:lnTo>
                  <a:pt x="43807" y="74686"/>
                </a:lnTo>
                <a:lnTo>
                  <a:pt x="74686" y="43807"/>
                </a:lnTo>
                <a:lnTo>
                  <a:pt x="111708" y="20268"/>
                </a:lnTo>
                <a:lnTo>
                  <a:pt x="153675" y="5266"/>
                </a:lnTo>
                <a:lnTo>
                  <a:pt x="199389" y="0"/>
                </a:lnTo>
                <a:lnTo>
                  <a:pt x="3595370" y="0"/>
                </a:lnTo>
                <a:lnTo>
                  <a:pt x="3641084" y="5266"/>
                </a:lnTo>
                <a:lnTo>
                  <a:pt x="3683051" y="20268"/>
                </a:lnTo>
                <a:lnTo>
                  <a:pt x="3720073" y="43807"/>
                </a:lnTo>
                <a:lnTo>
                  <a:pt x="3750952" y="74686"/>
                </a:lnTo>
                <a:lnTo>
                  <a:pt x="3774491" y="111708"/>
                </a:lnTo>
                <a:lnTo>
                  <a:pt x="3789493" y="153675"/>
                </a:lnTo>
                <a:lnTo>
                  <a:pt x="3794759" y="199389"/>
                </a:lnTo>
                <a:lnTo>
                  <a:pt x="3794759" y="996950"/>
                </a:lnTo>
                <a:lnTo>
                  <a:pt x="3789493" y="1042668"/>
                </a:lnTo>
                <a:lnTo>
                  <a:pt x="3774491" y="1084637"/>
                </a:lnTo>
                <a:lnTo>
                  <a:pt x="3750952" y="1121658"/>
                </a:lnTo>
                <a:lnTo>
                  <a:pt x="3720073" y="1152536"/>
                </a:lnTo>
                <a:lnTo>
                  <a:pt x="3683051" y="1176074"/>
                </a:lnTo>
                <a:lnTo>
                  <a:pt x="3641084" y="1191074"/>
                </a:lnTo>
                <a:lnTo>
                  <a:pt x="3595370" y="1196340"/>
                </a:lnTo>
                <a:lnTo>
                  <a:pt x="199389" y="1196340"/>
                </a:lnTo>
                <a:lnTo>
                  <a:pt x="153675" y="1191074"/>
                </a:lnTo>
                <a:lnTo>
                  <a:pt x="111708" y="1176074"/>
                </a:lnTo>
                <a:lnTo>
                  <a:pt x="74686" y="1152536"/>
                </a:lnTo>
                <a:lnTo>
                  <a:pt x="43807" y="1121658"/>
                </a:lnTo>
                <a:lnTo>
                  <a:pt x="20268" y="1084637"/>
                </a:lnTo>
                <a:lnTo>
                  <a:pt x="5266" y="1042668"/>
                </a:lnTo>
                <a:lnTo>
                  <a:pt x="0" y="996950"/>
                </a:lnTo>
                <a:lnTo>
                  <a:pt x="0" y="199389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54371" y="5213350"/>
            <a:ext cx="3299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Utilização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prontuário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eletrônico </a:t>
            </a:r>
            <a:r>
              <a:rPr sz="1600" b="1" dirty="0">
                <a:latin typeface="Calibri"/>
                <a:cs typeface="Calibri"/>
              </a:rPr>
              <a:t>por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meio</a:t>
            </a:r>
            <a:r>
              <a:rPr sz="1600" b="1" dirty="0">
                <a:latin typeface="Calibri"/>
                <a:cs typeface="Calibri"/>
              </a:rPr>
              <a:t> de </a:t>
            </a:r>
            <a:r>
              <a:rPr sz="1600" b="1" spc="-10" dirty="0">
                <a:latin typeface="Calibri"/>
                <a:cs typeface="Calibri"/>
              </a:rPr>
              <a:t>tablet </a:t>
            </a:r>
            <a:r>
              <a:rPr sz="1600" b="1" spc="-5" dirty="0">
                <a:latin typeface="Calibri"/>
                <a:cs typeface="Calibri"/>
              </a:rPr>
              <a:t>em todas </a:t>
            </a:r>
            <a:r>
              <a:rPr sz="1600" b="1" dirty="0">
                <a:latin typeface="Calibri"/>
                <a:cs typeface="Calibri"/>
              </a:rPr>
              <a:t>as </a:t>
            </a:r>
            <a:r>
              <a:rPr sz="1600" b="1" spc="-10" dirty="0">
                <a:latin typeface="Calibri"/>
                <a:cs typeface="Calibri"/>
              </a:rPr>
              <a:t>viaturas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básicas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SAMU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192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1620" y="4251959"/>
            <a:ext cx="3858260" cy="1546860"/>
          </a:xfrm>
          <a:custGeom>
            <a:avLst/>
            <a:gdLst/>
            <a:ahLst/>
            <a:cxnLst/>
            <a:rect l="l" t="t" r="r" b="b"/>
            <a:pathLst>
              <a:path w="3858260" h="1546860">
                <a:moveTo>
                  <a:pt x="0" y="257809"/>
                </a:moveTo>
                <a:lnTo>
                  <a:pt x="4153" y="211472"/>
                </a:lnTo>
                <a:lnTo>
                  <a:pt x="16129" y="167858"/>
                </a:lnTo>
                <a:lnTo>
                  <a:pt x="35200" y="127696"/>
                </a:lnTo>
                <a:lnTo>
                  <a:pt x="60636" y="91713"/>
                </a:lnTo>
                <a:lnTo>
                  <a:pt x="91710" y="60639"/>
                </a:lnTo>
                <a:lnTo>
                  <a:pt x="127694" y="35202"/>
                </a:lnTo>
                <a:lnTo>
                  <a:pt x="167859" y="16131"/>
                </a:lnTo>
                <a:lnTo>
                  <a:pt x="211478" y="4154"/>
                </a:lnTo>
                <a:lnTo>
                  <a:pt x="257822" y="0"/>
                </a:lnTo>
                <a:lnTo>
                  <a:pt x="3600450" y="0"/>
                </a:lnTo>
                <a:lnTo>
                  <a:pt x="3646787" y="4154"/>
                </a:lnTo>
                <a:lnTo>
                  <a:pt x="3690401" y="16131"/>
                </a:lnTo>
                <a:lnTo>
                  <a:pt x="3730563" y="35202"/>
                </a:lnTo>
                <a:lnTo>
                  <a:pt x="3766546" y="60639"/>
                </a:lnTo>
                <a:lnTo>
                  <a:pt x="3797620" y="91713"/>
                </a:lnTo>
                <a:lnTo>
                  <a:pt x="3823057" y="127696"/>
                </a:lnTo>
                <a:lnTo>
                  <a:pt x="3842128" y="167858"/>
                </a:lnTo>
                <a:lnTo>
                  <a:pt x="3854105" y="211472"/>
                </a:lnTo>
                <a:lnTo>
                  <a:pt x="3858259" y="257809"/>
                </a:lnTo>
                <a:lnTo>
                  <a:pt x="3858259" y="1289049"/>
                </a:lnTo>
                <a:lnTo>
                  <a:pt x="3854105" y="1335390"/>
                </a:lnTo>
                <a:lnTo>
                  <a:pt x="3842128" y="1379006"/>
                </a:lnTo>
                <a:lnTo>
                  <a:pt x="3823057" y="1419169"/>
                </a:lnTo>
                <a:lnTo>
                  <a:pt x="3797620" y="1455151"/>
                </a:lnTo>
                <a:lnTo>
                  <a:pt x="3766546" y="1486224"/>
                </a:lnTo>
                <a:lnTo>
                  <a:pt x="3730563" y="1511660"/>
                </a:lnTo>
                <a:lnTo>
                  <a:pt x="3690401" y="1530730"/>
                </a:lnTo>
                <a:lnTo>
                  <a:pt x="3646787" y="1542706"/>
                </a:lnTo>
                <a:lnTo>
                  <a:pt x="3600450" y="1546859"/>
                </a:lnTo>
                <a:lnTo>
                  <a:pt x="257822" y="1546859"/>
                </a:lnTo>
                <a:lnTo>
                  <a:pt x="211478" y="1542706"/>
                </a:lnTo>
                <a:lnTo>
                  <a:pt x="167859" y="1530730"/>
                </a:lnTo>
                <a:lnTo>
                  <a:pt x="127694" y="1511660"/>
                </a:lnTo>
                <a:lnTo>
                  <a:pt x="91710" y="1486224"/>
                </a:lnTo>
                <a:lnTo>
                  <a:pt x="60636" y="1455151"/>
                </a:lnTo>
                <a:lnTo>
                  <a:pt x="35200" y="1419169"/>
                </a:lnTo>
                <a:lnTo>
                  <a:pt x="16129" y="1379006"/>
                </a:lnTo>
                <a:lnTo>
                  <a:pt x="4153" y="1335390"/>
                </a:lnTo>
                <a:lnTo>
                  <a:pt x="0" y="1289049"/>
                </a:lnTo>
                <a:lnTo>
                  <a:pt x="0" y="257809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6250" y="4392929"/>
            <a:ext cx="3430904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Manutenção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protocolo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para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fornecimento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Declaração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Óbito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Autópsia verbal </a:t>
            </a:r>
            <a:r>
              <a:rPr sz="1600" b="1" dirty="0">
                <a:latin typeface="Calibri"/>
                <a:cs typeface="Calibri"/>
              </a:rPr>
              <a:t>pelos </a:t>
            </a:r>
            <a:r>
              <a:rPr sz="1600" b="1" spc="-5" dirty="0">
                <a:latin typeface="Calibri"/>
                <a:cs typeface="Calibri"/>
              </a:rPr>
              <a:t>médicos </a:t>
            </a:r>
            <a:r>
              <a:rPr sz="1600" b="1" dirty="0">
                <a:latin typeface="Calibri"/>
                <a:cs typeface="Calibri"/>
              </a:rPr>
              <a:t>do </a:t>
            </a:r>
            <a:r>
              <a:rPr sz="1600" b="1" spc="-10" dirty="0">
                <a:latin typeface="Calibri"/>
                <a:cs typeface="Calibri"/>
              </a:rPr>
              <a:t>SAMU </a:t>
            </a:r>
            <a:r>
              <a:rPr sz="1600" b="1" spc="-3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192,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contingência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durante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pandemia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COVID-19.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03800" y="1572260"/>
            <a:ext cx="3975100" cy="1496060"/>
          </a:xfrm>
          <a:custGeom>
            <a:avLst/>
            <a:gdLst/>
            <a:ahLst/>
            <a:cxnLst/>
            <a:rect l="l" t="t" r="r" b="b"/>
            <a:pathLst>
              <a:path w="3975100" h="1496060">
                <a:moveTo>
                  <a:pt x="0" y="249300"/>
                </a:moveTo>
                <a:lnTo>
                  <a:pt x="4017" y="204493"/>
                </a:lnTo>
                <a:lnTo>
                  <a:pt x="15598" y="162318"/>
                </a:lnTo>
                <a:lnTo>
                  <a:pt x="34040" y="123481"/>
                </a:lnTo>
                <a:lnTo>
                  <a:pt x="58638" y="88686"/>
                </a:lnTo>
                <a:lnTo>
                  <a:pt x="88686" y="58638"/>
                </a:lnTo>
                <a:lnTo>
                  <a:pt x="123481" y="34040"/>
                </a:lnTo>
                <a:lnTo>
                  <a:pt x="162318" y="15598"/>
                </a:lnTo>
                <a:lnTo>
                  <a:pt x="204493" y="4017"/>
                </a:lnTo>
                <a:lnTo>
                  <a:pt x="249300" y="0"/>
                </a:lnTo>
                <a:lnTo>
                  <a:pt x="3725799" y="0"/>
                </a:lnTo>
                <a:lnTo>
                  <a:pt x="3770606" y="4017"/>
                </a:lnTo>
                <a:lnTo>
                  <a:pt x="3812781" y="15598"/>
                </a:lnTo>
                <a:lnTo>
                  <a:pt x="3851618" y="34040"/>
                </a:lnTo>
                <a:lnTo>
                  <a:pt x="3886413" y="58638"/>
                </a:lnTo>
                <a:lnTo>
                  <a:pt x="3916461" y="88686"/>
                </a:lnTo>
                <a:lnTo>
                  <a:pt x="3941059" y="123481"/>
                </a:lnTo>
                <a:lnTo>
                  <a:pt x="3959501" y="162318"/>
                </a:lnTo>
                <a:lnTo>
                  <a:pt x="3971082" y="204493"/>
                </a:lnTo>
                <a:lnTo>
                  <a:pt x="3975100" y="249300"/>
                </a:lnTo>
                <a:lnTo>
                  <a:pt x="3975100" y="1246759"/>
                </a:lnTo>
                <a:lnTo>
                  <a:pt x="3971082" y="1291566"/>
                </a:lnTo>
                <a:lnTo>
                  <a:pt x="3959501" y="1333741"/>
                </a:lnTo>
                <a:lnTo>
                  <a:pt x="3941059" y="1372578"/>
                </a:lnTo>
                <a:lnTo>
                  <a:pt x="3916461" y="1407373"/>
                </a:lnTo>
                <a:lnTo>
                  <a:pt x="3886413" y="1437421"/>
                </a:lnTo>
                <a:lnTo>
                  <a:pt x="3851618" y="1462019"/>
                </a:lnTo>
                <a:lnTo>
                  <a:pt x="3812781" y="1480461"/>
                </a:lnTo>
                <a:lnTo>
                  <a:pt x="3770606" y="1492042"/>
                </a:lnTo>
                <a:lnTo>
                  <a:pt x="3725799" y="1496060"/>
                </a:lnTo>
                <a:lnTo>
                  <a:pt x="249300" y="1496060"/>
                </a:lnTo>
                <a:lnTo>
                  <a:pt x="204493" y="1492042"/>
                </a:lnTo>
                <a:lnTo>
                  <a:pt x="162318" y="1480461"/>
                </a:lnTo>
                <a:lnTo>
                  <a:pt x="123481" y="1462019"/>
                </a:lnTo>
                <a:lnTo>
                  <a:pt x="88686" y="1437421"/>
                </a:lnTo>
                <a:lnTo>
                  <a:pt x="58638" y="1407373"/>
                </a:lnTo>
                <a:lnTo>
                  <a:pt x="34040" y="1372578"/>
                </a:lnTo>
                <a:lnTo>
                  <a:pt x="15598" y="1333741"/>
                </a:lnTo>
                <a:lnTo>
                  <a:pt x="4017" y="1291566"/>
                </a:lnTo>
                <a:lnTo>
                  <a:pt x="0" y="1246759"/>
                </a:lnTo>
                <a:lnTo>
                  <a:pt x="0" y="24930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57215" y="1558924"/>
            <a:ext cx="3498215" cy="144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4505" marR="290830" indent="-12700">
              <a:lnSpc>
                <a:spcPct val="1208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Transporte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Inter-Hospitalar</a:t>
            </a:r>
            <a:r>
              <a:rPr sz="16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TIH </a:t>
            </a:r>
            <a:r>
              <a:rPr sz="1600" b="1" spc="-3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Média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mensal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1º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quadrim</a:t>
            </a:r>
            <a:r>
              <a:rPr sz="1600" b="1" spc="3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2021</a:t>
            </a:r>
            <a:endParaRPr sz="160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400"/>
              </a:spcBef>
            </a:pPr>
            <a:r>
              <a:rPr sz="1600" b="1" spc="-5" dirty="0">
                <a:latin typeface="Calibri"/>
                <a:cs typeface="Calibri"/>
              </a:rPr>
              <a:t>USB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32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2.615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pacientes</a:t>
            </a:r>
            <a:endParaRPr sz="1600">
              <a:latin typeface="Calibri"/>
              <a:cs typeface="Calibri"/>
            </a:endParaRPr>
          </a:p>
          <a:p>
            <a:pPr marL="12700" marR="5080" indent="276860">
              <a:lnSpc>
                <a:spcPct val="100000"/>
              </a:lnSpc>
              <a:spcBef>
                <a:spcPts val="400"/>
              </a:spcBef>
            </a:pPr>
            <a:r>
              <a:rPr sz="1600" b="1" dirty="0">
                <a:latin typeface="Calibri"/>
                <a:cs typeface="Calibri"/>
              </a:rPr>
              <a:t>UTI –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370 </a:t>
            </a:r>
            <a:r>
              <a:rPr sz="1600" b="1" spc="-10" dirty="0">
                <a:latin typeface="Calibri"/>
                <a:cs typeface="Calibri"/>
              </a:rPr>
              <a:t>pacientes (Aumento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60% </a:t>
            </a:r>
            <a:r>
              <a:rPr sz="1600" b="1" spc="-3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em</a:t>
            </a:r>
            <a:r>
              <a:rPr sz="1600" b="1" spc="-10" dirty="0">
                <a:latin typeface="Calibri"/>
                <a:cs typeface="Calibri"/>
              </a:rPr>
              <a:t> relação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1º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quadrimestre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2020)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30420" y="3429000"/>
            <a:ext cx="4348480" cy="1153160"/>
          </a:xfrm>
          <a:custGeom>
            <a:avLst/>
            <a:gdLst/>
            <a:ahLst/>
            <a:cxnLst/>
            <a:rect l="l" t="t" r="r" b="b"/>
            <a:pathLst>
              <a:path w="4348480" h="1153160">
                <a:moveTo>
                  <a:pt x="0" y="192150"/>
                </a:moveTo>
                <a:lnTo>
                  <a:pt x="5078" y="148116"/>
                </a:lnTo>
                <a:lnTo>
                  <a:pt x="19543" y="107681"/>
                </a:lnTo>
                <a:lnTo>
                  <a:pt x="42237" y="72002"/>
                </a:lnTo>
                <a:lnTo>
                  <a:pt x="72002" y="42237"/>
                </a:lnTo>
                <a:lnTo>
                  <a:pt x="107681" y="19543"/>
                </a:lnTo>
                <a:lnTo>
                  <a:pt x="148116" y="5078"/>
                </a:lnTo>
                <a:lnTo>
                  <a:pt x="192150" y="0"/>
                </a:lnTo>
                <a:lnTo>
                  <a:pt x="4156329" y="0"/>
                </a:lnTo>
                <a:lnTo>
                  <a:pt x="4200363" y="5078"/>
                </a:lnTo>
                <a:lnTo>
                  <a:pt x="4240798" y="19543"/>
                </a:lnTo>
                <a:lnTo>
                  <a:pt x="4276477" y="42237"/>
                </a:lnTo>
                <a:lnTo>
                  <a:pt x="4306242" y="72002"/>
                </a:lnTo>
                <a:lnTo>
                  <a:pt x="4328936" y="107681"/>
                </a:lnTo>
                <a:lnTo>
                  <a:pt x="4343401" y="148116"/>
                </a:lnTo>
                <a:lnTo>
                  <a:pt x="4348480" y="192150"/>
                </a:lnTo>
                <a:lnTo>
                  <a:pt x="4348480" y="961008"/>
                </a:lnTo>
                <a:lnTo>
                  <a:pt x="4343401" y="1005043"/>
                </a:lnTo>
                <a:lnTo>
                  <a:pt x="4328936" y="1045478"/>
                </a:lnTo>
                <a:lnTo>
                  <a:pt x="4306242" y="1081157"/>
                </a:lnTo>
                <a:lnTo>
                  <a:pt x="4276477" y="1110922"/>
                </a:lnTo>
                <a:lnTo>
                  <a:pt x="4240798" y="1133616"/>
                </a:lnTo>
                <a:lnTo>
                  <a:pt x="4200363" y="1148081"/>
                </a:lnTo>
                <a:lnTo>
                  <a:pt x="4156329" y="1153160"/>
                </a:lnTo>
                <a:lnTo>
                  <a:pt x="192150" y="1153160"/>
                </a:lnTo>
                <a:lnTo>
                  <a:pt x="148116" y="1148081"/>
                </a:lnTo>
                <a:lnTo>
                  <a:pt x="107681" y="1133616"/>
                </a:lnTo>
                <a:lnTo>
                  <a:pt x="72002" y="1110922"/>
                </a:lnTo>
                <a:lnTo>
                  <a:pt x="42237" y="1081157"/>
                </a:lnTo>
                <a:lnTo>
                  <a:pt x="19543" y="1045478"/>
                </a:lnTo>
                <a:lnTo>
                  <a:pt x="5078" y="1005043"/>
                </a:lnTo>
                <a:lnTo>
                  <a:pt x="0" y="961008"/>
                </a:lnTo>
                <a:lnTo>
                  <a:pt x="0" y="192150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65294" y="3391328"/>
            <a:ext cx="3736975" cy="11544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505"/>
              </a:spcBef>
            </a:pP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Treinamentos</a:t>
            </a:r>
            <a:r>
              <a:rPr sz="1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Urgência/Emergência: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b="1" spc="-30" dirty="0">
                <a:latin typeface="Calibri"/>
                <a:cs typeface="Calibri"/>
              </a:rPr>
              <a:t>UPAs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14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treinamentos/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447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participantes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b="1" spc="-10" dirty="0">
                <a:latin typeface="Calibri"/>
                <a:cs typeface="Calibri"/>
              </a:rPr>
              <a:t>SAMU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1.063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treinamentos/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1.553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participantes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861060"/>
            <a:chOff x="0" y="0"/>
            <a:chExt cx="7401559" cy="861060"/>
          </a:xfrm>
        </p:grpSpPr>
        <p:sp>
          <p:nvSpPr>
            <p:cNvPr id="3" name="object 3"/>
            <p:cNvSpPr/>
            <p:nvPr/>
          </p:nvSpPr>
          <p:spPr>
            <a:xfrm>
              <a:off x="10160" y="520700"/>
              <a:ext cx="4612640" cy="340360"/>
            </a:xfrm>
            <a:custGeom>
              <a:avLst/>
              <a:gdLst/>
              <a:ahLst/>
              <a:cxnLst/>
              <a:rect l="l" t="t" r="r" b="b"/>
              <a:pathLst>
                <a:path w="4612640" h="340359">
                  <a:moveTo>
                    <a:pt x="4612640" y="0"/>
                  </a:moveTo>
                  <a:lnTo>
                    <a:pt x="0" y="0"/>
                  </a:lnTo>
                  <a:lnTo>
                    <a:pt x="0" y="340360"/>
                  </a:lnTo>
                  <a:lnTo>
                    <a:pt x="4612640" y="340360"/>
                  </a:lnTo>
                  <a:lnTo>
                    <a:pt x="461264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495300"/>
            </a:xfrm>
            <a:custGeom>
              <a:avLst/>
              <a:gdLst/>
              <a:ahLst/>
              <a:cxnLst/>
              <a:rect l="l" t="t" r="r" b="b"/>
              <a:pathLst>
                <a:path w="7401559" h="495300">
                  <a:moveTo>
                    <a:pt x="0" y="495300"/>
                  </a:moveTo>
                  <a:lnTo>
                    <a:pt x="7401559" y="495300"/>
                  </a:lnTo>
                  <a:lnTo>
                    <a:pt x="7401559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622800" y="2997835"/>
            <a:ext cx="3456304" cy="424180"/>
            <a:chOff x="4622800" y="2997835"/>
            <a:chExt cx="3456304" cy="424180"/>
          </a:xfrm>
        </p:grpSpPr>
        <p:sp>
          <p:nvSpPr>
            <p:cNvPr id="7" name="object 7"/>
            <p:cNvSpPr/>
            <p:nvPr/>
          </p:nvSpPr>
          <p:spPr>
            <a:xfrm>
              <a:off x="4622800" y="2997834"/>
              <a:ext cx="3456304" cy="212090"/>
            </a:xfrm>
            <a:custGeom>
              <a:avLst/>
              <a:gdLst/>
              <a:ahLst/>
              <a:cxnLst/>
              <a:rect l="l" t="t" r="r" b="b"/>
              <a:pathLst>
                <a:path w="3456304" h="212089">
                  <a:moveTo>
                    <a:pt x="1849869" y="0"/>
                  </a:moveTo>
                  <a:lnTo>
                    <a:pt x="0" y="0"/>
                  </a:lnTo>
                  <a:lnTo>
                    <a:pt x="0" y="211963"/>
                  </a:lnTo>
                  <a:lnTo>
                    <a:pt x="1849869" y="211963"/>
                  </a:lnTo>
                  <a:lnTo>
                    <a:pt x="1849869" y="0"/>
                  </a:lnTo>
                  <a:close/>
                </a:path>
                <a:path w="3456304" h="212089">
                  <a:moveTo>
                    <a:pt x="3455949" y="0"/>
                  </a:moveTo>
                  <a:lnTo>
                    <a:pt x="2652928" y="0"/>
                  </a:lnTo>
                  <a:lnTo>
                    <a:pt x="1849882" y="0"/>
                  </a:lnTo>
                  <a:lnTo>
                    <a:pt x="1849882" y="211963"/>
                  </a:lnTo>
                  <a:lnTo>
                    <a:pt x="2652903" y="211963"/>
                  </a:lnTo>
                  <a:lnTo>
                    <a:pt x="3455949" y="211963"/>
                  </a:lnTo>
                  <a:lnTo>
                    <a:pt x="3455949" y="0"/>
                  </a:lnTo>
                  <a:close/>
                </a:path>
              </a:pathLst>
            </a:custGeom>
            <a:solidFill>
              <a:srgbClr val="DDD9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22800" y="3209797"/>
              <a:ext cx="3456304" cy="212090"/>
            </a:xfrm>
            <a:custGeom>
              <a:avLst/>
              <a:gdLst/>
              <a:ahLst/>
              <a:cxnLst/>
              <a:rect l="l" t="t" r="r" b="b"/>
              <a:pathLst>
                <a:path w="3456304" h="212089">
                  <a:moveTo>
                    <a:pt x="1849869" y="0"/>
                  </a:moveTo>
                  <a:lnTo>
                    <a:pt x="0" y="0"/>
                  </a:lnTo>
                  <a:lnTo>
                    <a:pt x="0" y="211963"/>
                  </a:lnTo>
                  <a:lnTo>
                    <a:pt x="1849869" y="211963"/>
                  </a:lnTo>
                  <a:lnTo>
                    <a:pt x="1849869" y="0"/>
                  </a:lnTo>
                  <a:close/>
                </a:path>
                <a:path w="3456304" h="212089">
                  <a:moveTo>
                    <a:pt x="3455949" y="0"/>
                  </a:moveTo>
                  <a:lnTo>
                    <a:pt x="2652928" y="0"/>
                  </a:lnTo>
                  <a:lnTo>
                    <a:pt x="1849882" y="0"/>
                  </a:lnTo>
                  <a:lnTo>
                    <a:pt x="1849882" y="211963"/>
                  </a:lnTo>
                  <a:lnTo>
                    <a:pt x="2652903" y="211963"/>
                  </a:lnTo>
                  <a:lnTo>
                    <a:pt x="3455949" y="211963"/>
                  </a:lnTo>
                  <a:lnTo>
                    <a:pt x="3455949" y="0"/>
                  </a:lnTo>
                  <a:close/>
                </a:path>
              </a:pathLst>
            </a:custGeom>
            <a:solidFill>
              <a:srgbClr val="FC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22800" y="1434464"/>
            <a:ext cx="3456304" cy="215265"/>
            <a:chOff x="4622800" y="1434464"/>
            <a:chExt cx="3456304" cy="215265"/>
          </a:xfrm>
        </p:grpSpPr>
        <p:sp>
          <p:nvSpPr>
            <p:cNvPr id="10" name="object 10"/>
            <p:cNvSpPr/>
            <p:nvPr/>
          </p:nvSpPr>
          <p:spPr>
            <a:xfrm>
              <a:off x="4622800" y="1437639"/>
              <a:ext cx="3456304" cy="212090"/>
            </a:xfrm>
            <a:custGeom>
              <a:avLst/>
              <a:gdLst/>
              <a:ahLst/>
              <a:cxnLst/>
              <a:rect l="l" t="t" r="r" b="b"/>
              <a:pathLst>
                <a:path w="3456304" h="212089">
                  <a:moveTo>
                    <a:pt x="1849869" y="0"/>
                  </a:moveTo>
                  <a:lnTo>
                    <a:pt x="0" y="0"/>
                  </a:lnTo>
                  <a:lnTo>
                    <a:pt x="0" y="211963"/>
                  </a:lnTo>
                  <a:lnTo>
                    <a:pt x="1849869" y="211963"/>
                  </a:lnTo>
                  <a:lnTo>
                    <a:pt x="1849869" y="0"/>
                  </a:lnTo>
                  <a:close/>
                </a:path>
                <a:path w="3456304" h="212089">
                  <a:moveTo>
                    <a:pt x="3455949" y="0"/>
                  </a:moveTo>
                  <a:lnTo>
                    <a:pt x="2652928" y="0"/>
                  </a:lnTo>
                  <a:lnTo>
                    <a:pt x="1849882" y="0"/>
                  </a:lnTo>
                  <a:lnTo>
                    <a:pt x="1849882" y="211963"/>
                  </a:lnTo>
                  <a:lnTo>
                    <a:pt x="2652903" y="211963"/>
                  </a:lnTo>
                  <a:lnTo>
                    <a:pt x="3455949" y="211963"/>
                  </a:lnTo>
                  <a:lnTo>
                    <a:pt x="3455949" y="0"/>
                  </a:lnTo>
                  <a:close/>
                </a:path>
              </a:pathLst>
            </a:custGeom>
            <a:solidFill>
              <a:srgbClr val="FC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22800" y="1437639"/>
              <a:ext cx="3456304" cy="0"/>
            </a:xfrm>
            <a:custGeom>
              <a:avLst/>
              <a:gdLst/>
              <a:ahLst/>
              <a:cxnLst/>
              <a:rect l="l" t="t" r="r" b="b"/>
              <a:pathLst>
                <a:path w="3456304">
                  <a:moveTo>
                    <a:pt x="0" y="0"/>
                  </a:moveTo>
                  <a:lnTo>
                    <a:pt x="345605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622800" y="3633723"/>
            <a:ext cx="3456304" cy="407670"/>
            <a:chOff x="4622800" y="3633723"/>
            <a:chExt cx="3456304" cy="407670"/>
          </a:xfrm>
        </p:grpSpPr>
        <p:sp>
          <p:nvSpPr>
            <p:cNvPr id="13" name="object 13"/>
            <p:cNvSpPr/>
            <p:nvPr/>
          </p:nvSpPr>
          <p:spPr>
            <a:xfrm>
              <a:off x="4622800" y="3633723"/>
              <a:ext cx="3456304" cy="212090"/>
            </a:xfrm>
            <a:custGeom>
              <a:avLst/>
              <a:gdLst/>
              <a:ahLst/>
              <a:cxnLst/>
              <a:rect l="l" t="t" r="r" b="b"/>
              <a:pathLst>
                <a:path w="3456304" h="212089">
                  <a:moveTo>
                    <a:pt x="1849869" y="0"/>
                  </a:moveTo>
                  <a:lnTo>
                    <a:pt x="0" y="0"/>
                  </a:lnTo>
                  <a:lnTo>
                    <a:pt x="0" y="211963"/>
                  </a:lnTo>
                  <a:lnTo>
                    <a:pt x="1849869" y="211963"/>
                  </a:lnTo>
                  <a:lnTo>
                    <a:pt x="1849869" y="0"/>
                  </a:lnTo>
                  <a:close/>
                </a:path>
                <a:path w="3456304" h="212089">
                  <a:moveTo>
                    <a:pt x="3455949" y="0"/>
                  </a:moveTo>
                  <a:lnTo>
                    <a:pt x="2652928" y="0"/>
                  </a:lnTo>
                  <a:lnTo>
                    <a:pt x="1849882" y="0"/>
                  </a:lnTo>
                  <a:lnTo>
                    <a:pt x="1849882" y="211963"/>
                  </a:lnTo>
                  <a:lnTo>
                    <a:pt x="2652903" y="211963"/>
                  </a:lnTo>
                  <a:lnTo>
                    <a:pt x="3455949" y="211963"/>
                  </a:lnTo>
                  <a:lnTo>
                    <a:pt x="3455949" y="0"/>
                  </a:lnTo>
                  <a:close/>
                </a:path>
              </a:pathLst>
            </a:custGeom>
            <a:solidFill>
              <a:srgbClr val="DDD9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22800" y="3845750"/>
              <a:ext cx="3456304" cy="192405"/>
            </a:xfrm>
            <a:custGeom>
              <a:avLst/>
              <a:gdLst/>
              <a:ahLst/>
              <a:cxnLst/>
              <a:rect l="l" t="t" r="r" b="b"/>
              <a:pathLst>
                <a:path w="3456304" h="192404">
                  <a:moveTo>
                    <a:pt x="1849869" y="0"/>
                  </a:moveTo>
                  <a:lnTo>
                    <a:pt x="0" y="0"/>
                  </a:lnTo>
                  <a:lnTo>
                    <a:pt x="0" y="192341"/>
                  </a:lnTo>
                  <a:lnTo>
                    <a:pt x="1849869" y="192341"/>
                  </a:lnTo>
                  <a:lnTo>
                    <a:pt x="1849869" y="0"/>
                  </a:lnTo>
                  <a:close/>
                </a:path>
                <a:path w="3456304" h="192404">
                  <a:moveTo>
                    <a:pt x="3455949" y="0"/>
                  </a:moveTo>
                  <a:lnTo>
                    <a:pt x="2652928" y="0"/>
                  </a:lnTo>
                  <a:lnTo>
                    <a:pt x="1849882" y="0"/>
                  </a:lnTo>
                  <a:lnTo>
                    <a:pt x="1849882" y="192341"/>
                  </a:lnTo>
                  <a:lnTo>
                    <a:pt x="2652903" y="192341"/>
                  </a:lnTo>
                  <a:lnTo>
                    <a:pt x="3455949" y="192341"/>
                  </a:lnTo>
                  <a:lnTo>
                    <a:pt x="3455949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2800" y="4038091"/>
              <a:ext cx="3456304" cy="0"/>
            </a:xfrm>
            <a:custGeom>
              <a:avLst/>
              <a:gdLst/>
              <a:ahLst/>
              <a:cxnLst/>
              <a:rect l="l" t="t" r="r" b="b"/>
              <a:pathLst>
                <a:path w="3456304">
                  <a:moveTo>
                    <a:pt x="0" y="0"/>
                  </a:moveTo>
                  <a:lnTo>
                    <a:pt x="345605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3850" y="1642872"/>
            <a:ext cx="3534410" cy="1876425"/>
            <a:chOff x="323850" y="1642872"/>
            <a:chExt cx="3534410" cy="1876425"/>
          </a:xfrm>
        </p:grpSpPr>
        <p:sp>
          <p:nvSpPr>
            <p:cNvPr id="17" name="object 17"/>
            <p:cNvSpPr/>
            <p:nvPr/>
          </p:nvSpPr>
          <p:spPr>
            <a:xfrm>
              <a:off x="323850" y="1645957"/>
              <a:ext cx="3533775" cy="487045"/>
            </a:xfrm>
            <a:custGeom>
              <a:avLst/>
              <a:gdLst/>
              <a:ahLst/>
              <a:cxnLst/>
              <a:rect l="l" t="t" r="r" b="b"/>
              <a:pathLst>
                <a:path w="3533775" h="487044">
                  <a:moveTo>
                    <a:pt x="3533775" y="50"/>
                  </a:moveTo>
                  <a:lnTo>
                    <a:pt x="1681353" y="50"/>
                  </a:lnTo>
                  <a:lnTo>
                    <a:pt x="0" y="0"/>
                  </a:lnTo>
                  <a:lnTo>
                    <a:pt x="0" y="486752"/>
                  </a:lnTo>
                  <a:lnTo>
                    <a:pt x="1681353" y="486752"/>
                  </a:lnTo>
                  <a:lnTo>
                    <a:pt x="1681353" y="230593"/>
                  </a:lnTo>
                  <a:lnTo>
                    <a:pt x="3533775" y="230593"/>
                  </a:lnTo>
                  <a:lnTo>
                    <a:pt x="3533775" y="5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05202" y="1876513"/>
              <a:ext cx="926465" cy="256540"/>
            </a:xfrm>
            <a:custGeom>
              <a:avLst/>
              <a:gdLst/>
              <a:ahLst/>
              <a:cxnLst/>
              <a:rect l="l" t="t" r="r" b="b"/>
              <a:pathLst>
                <a:path w="926464" h="256539">
                  <a:moveTo>
                    <a:pt x="926223" y="0"/>
                  </a:moveTo>
                  <a:lnTo>
                    <a:pt x="0" y="0"/>
                  </a:lnTo>
                  <a:lnTo>
                    <a:pt x="0" y="256197"/>
                  </a:lnTo>
                  <a:lnTo>
                    <a:pt x="926223" y="256197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B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31414" y="1876513"/>
              <a:ext cx="926465" cy="256540"/>
            </a:xfrm>
            <a:custGeom>
              <a:avLst/>
              <a:gdLst/>
              <a:ahLst/>
              <a:cxnLst/>
              <a:rect l="l" t="t" r="r" b="b"/>
              <a:pathLst>
                <a:path w="926464" h="256539">
                  <a:moveTo>
                    <a:pt x="926223" y="0"/>
                  </a:moveTo>
                  <a:lnTo>
                    <a:pt x="0" y="0"/>
                  </a:lnTo>
                  <a:lnTo>
                    <a:pt x="0" y="256197"/>
                  </a:lnTo>
                  <a:lnTo>
                    <a:pt x="926223" y="256197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05202" y="2132799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B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31414" y="2132799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05202" y="2363304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B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31414" y="2363304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05202" y="2593809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B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1414" y="2593809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5202" y="2824441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B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31414" y="2824441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05202" y="3054946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B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850" y="3054946"/>
              <a:ext cx="3534410" cy="461645"/>
            </a:xfrm>
            <a:custGeom>
              <a:avLst/>
              <a:gdLst/>
              <a:ahLst/>
              <a:cxnLst/>
              <a:rect l="l" t="t" r="r" b="b"/>
              <a:pathLst>
                <a:path w="3534410" h="461645">
                  <a:moveTo>
                    <a:pt x="1681353" y="230505"/>
                  </a:moveTo>
                  <a:lnTo>
                    <a:pt x="0" y="230505"/>
                  </a:lnTo>
                  <a:lnTo>
                    <a:pt x="0" y="461048"/>
                  </a:lnTo>
                  <a:lnTo>
                    <a:pt x="1681353" y="461048"/>
                  </a:lnTo>
                  <a:lnTo>
                    <a:pt x="1681353" y="230505"/>
                  </a:lnTo>
                  <a:close/>
                </a:path>
                <a:path w="3534410" h="461645">
                  <a:moveTo>
                    <a:pt x="3533787" y="0"/>
                  </a:moveTo>
                  <a:lnTo>
                    <a:pt x="2607564" y="0"/>
                  </a:lnTo>
                  <a:lnTo>
                    <a:pt x="2607564" y="230543"/>
                  </a:lnTo>
                  <a:lnTo>
                    <a:pt x="3533787" y="230543"/>
                  </a:lnTo>
                  <a:lnTo>
                    <a:pt x="3533787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05202" y="3285451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B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31414" y="3285451"/>
              <a:ext cx="926465" cy="231140"/>
            </a:xfrm>
            <a:custGeom>
              <a:avLst/>
              <a:gdLst/>
              <a:ahLst/>
              <a:cxnLst/>
              <a:rect l="l" t="t" r="r" b="b"/>
              <a:pathLst>
                <a:path w="926464" h="231139">
                  <a:moveTo>
                    <a:pt x="926223" y="0"/>
                  </a:moveTo>
                  <a:lnTo>
                    <a:pt x="0" y="0"/>
                  </a:lnTo>
                  <a:lnTo>
                    <a:pt x="0" y="230543"/>
                  </a:lnTo>
                  <a:lnTo>
                    <a:pt x="926223" y="230543"/>
                  </a:lnTo>
                  <a:lnTo>
                    <a:pt x="92622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3850" y="1646047"/>
              <a:ext cx="3533775" cy="1870075"/>
            </a:xfrm>
            <a:custGeom>
              <a:avLst/>
              <a:gdLst/>
              <a:ahLst/>
              <a:cxnLst/>
              <a:rect l="l" t="t" r="r" b="b"/>
              <a:pathLst>
                <a:path w="3533775" h="1870075">
                  <a:moveTo>
                    <a:pt x="0" y="0"/>
                  </a:moveTo>
                  <a:lnTo>
                    <a:pt x="3533775" y="0"/>
                  </a:lnTo>
                </a:path>
                <a:path w="3533775" h="1870075">
                  <a:moveTo>
                    <a:pt x="0" y="486663"/>
                  </a:moveTo>
                  <a:lnTo>
                    <a:pt x="3533775" y="486663"/>
                  </a:lnTo>
                </a:path>
                <a:path w="3533775" h="1870075">
                  <a:moveTo>
                    <a:pt x="0" y="1869948"/>
                  </a:moveTo>
                  <a:lnTo>
                    <a:pt x="3533775" y="186994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-116839" y="624840"/>
          <a:ext cx="8205470" cy="35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8995"/>
                <a:gridCol w="929640"/>
                <a:gridCol w="1208405"/>
                <a:gridCol w="2285365"/>
                <a:gridCol w="833754"/>
                <a:gridCol w="827404"/>
              </a:tblGrid>
              <a:tr h="417830">
                <a:tc gridSpan="6">
                  <a:txBody>
                    <a:bodyPr/>
                    <a:lstStyle/>
                    <a:p>
                      <a:pPr marL="285750" marR="3175">
                        <a:lnSpc>
                          <a:spcPts val="1410"/>
                        </a:lnSpc>
                        <a:tabLst>
                          <a:tab pos="5522595" algn="l"/>
                        </a:tabLst>
                      </a:pPr>
                      <a:r>
                        <a:rPr sz="3300" b="1" spc="-7" baseline="-3787" dirty="0">
                          <a:latin typeface="Trebuchet MS"/>
                          <a:cs typeface="Trebuchet MS"/>
                        </a:rPr>
                        <a:t>Atenção</a:t>
                      </a:r>
                      <a:r>
                        <a:rPr sz="3300" b="1" spc="30" baseline="-3787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300" b="1" spc="-7" baseline="-3787" dirty="0">
                          <a:latin typeface="Trebuchet MS"/>
                          <a:cs typeface="Trebuchet MS"/>
                        </a:rPr>
                        <a:t>Hospitalar	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INTERNAÇÕES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REDE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SUS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739640">
                        <a:lnSpc>
                          <a:spcPts val="1600"/>
                        </a:lnSpc>
                        <a:tabLst>
                          <a:tab pos="5128895" algn="l"/>
                          <a:tab pos="8195309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Média</a:t>
                      </a:r>
                      <a:r>
                        <a:rPr sz="14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mensal</a:t>
                      </a:r>
                      <a:r>
                        <a:rPr sz="14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AIHs</a:t>
                      </a:r>
                      <a:r>
                        <a:rPr sz="140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apresentadas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2565">
                <a:tc rowSpan="2" gridSpan="3"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REDE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HOSPITALAR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1435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051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Estabelecimentos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6995" marB="0"/>
                </a:tc>
                <a:tc gridSpan="2">
                  <a:txBody>
                    <a:bodyPr/>
                    <a:lstStyle/>
                    <a:p>
                      <a:pPr marL="45720">
                        <a:lnSpc>
                          <a:spcPts val="1350"/>
                        </a:lnSpc>
                        <a:tabLst>
                          <a:tab pos="321945" algn="l"/>
                          <a:tab pos="1652270" algn="l"/>
                        </a:tabLst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1º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Quadrimestre	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177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1435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ts val="1415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marR="3175" algn="ctr">
                        <a:lnSpc>
                          <a:spcPts val="1415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2021*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1454">
                <a:tc gridSpan="3">
                  <a:txBody>
                    <a:bodyPr/>
                    <a:lstStyle/>
                    <a:p>
                      <a:pPr marL="199390" algn="ctr">
                        <a:lnSpc>
                          <a:spcPts val="113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Média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Mensal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Consultas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Médicas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Rede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Hospitalar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9D9"/>
                    </a:solidFill>
                  </a:tcPr>
                </a:tc>
              </a:tr>
              <a:tr h="229870">
                <a:tc gridSpan="3">
                  <a:txBody>
                    <a:bodyPr/>
                    <a:lstStyle/>
                    <a:p>
                      <a:pPr marL="212153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2475230" algn="l"/>
                          <a:tab pos="3973829" algn="l"/>
                        </a:tabLst>
                      </a:pPr>
                      <a:r>
                        <a:rPr sz="13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1º</a:t>
                      </a:r>
                      <a:r>
                        <a:rPr sz="13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Quadrimestre	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HPS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Central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</a:tr>
              <a:tr h="241300">
                <a:tc>
                  <a:txBody>
                    <a:bodyPr/>
                    <a:lstStyle/>
                    <a:p>
                      <a:pPr marL="678815">
                        <a:lnSpc>
                          <a:spcPts val="819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Estabelecimentos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2020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2021*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Hosp.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HMU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623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2245">
                <a:tc>
                  <a:txBody>
                    <a:bodyPr/>
                    <a:lstStyle/>
                    <a:p>
                      <a:pPr marL="450215">
                        <a:lnSpc>
                          <a:spcPts val="1155"/>
                        </a:lnSpc>
                        <a:spcBef>
                          <a:spcPts val="18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HPS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Central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55"/>
                        </a:lnSpc>
                        <a:spcBef>
                          <a:spcPts val="18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20.420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155"/>
                        </a:lnSpc>
                        <a:spcBef>
                          <a:spcPts val="18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18.706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ts val="11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Anchieta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ts val="11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ts val="11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1454">
                <a:tc>
                  <a:txBody>
                    <a:bodyPr/>
                    <a:lstStyle/>
                    <a:p>
                      <a:pPr marL="450215">
                        <a:lnSpc>
                          <a:spcPts val="1005"/>
                        </a:lnSpc>
                        <a:spcBef>
                          <a:spcPts val="56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HMU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05"/>
                        </a:lnSpc>
                        <a:spcBef>
                          <a:spcPts val="5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3.106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005"/>
                        </a:lnSpc>
                        <a:spcBef>
                          <a:spcPts val="5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2.934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Clínicas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830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712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30504">
                <a:tc>
                  <a:txBody>
                    <a:bodyPr/>
                    <a:lstStyle/>
                    <a:p>
                      <a:pPr marL="450215">
                        <a:lnSpc>
                          <a:spcPts val="1010"/>
                        </a:lnSpc>
                        <a:spcBef>
                          <a:spcPts val="70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CAISM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0"/>
                        </a:lnSpc>
                        <a:spcBef>
                          <a:spcPts val="70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1.747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010"/>
                        </a:lnSpc>
                        <a:spcBef>
                          <a:spcPts val="70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2.459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Hosp.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Camp.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Covid.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ts val="137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0825">
                <a:tc>
                  <a:txBody>
                    <a:bodyPr/>
                    <a:lstStyle/>
                    <a:p>
                      <a:pPr marL="450215">
                        <a:lnSpc>
                          <a:spcPts val="1170"/>
                        </a:lnSpc>
                        <a:spcBef>
                          <a:spcPts val="70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Hosp.</a:t>
                      </a:r>
                      <a:r>
                        <a:rPr sz="13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Anchieta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0"/>
                        </a:lnSpc>
                        <a:spcBef>
                          <a:spcPts val="7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5.778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70"/>
                        </a:lnSpc>
                        <a:spcBef>
                          <a:spcPts val="7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4.496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Hosp.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Camp.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Covid.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</a:tr>
              <a:tr h="211454">
                <a:tc>
                  <a:txBody>
                    <a:bodyPr/>
                    <a:lstStyle/>
                    <a:p>
                      <a:pPr marL="450215">
                        <a:lnSpc>
                          <a:spcPts val="1025"/>
                        </a:lnSpc>
                        <a:spcBef>
                          <a:spcPts val="54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Hosp.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Clínicas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25"/>
                        </a:lnSpc>
                        <a:spcBef>
                          <a:spcPts val="5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4.041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025"/>
                        </a:lnSpc>
                        <a:spcBef>
                          <a:spcPts val="5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3.147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11430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Subtotal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2.365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2.821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DDD9C4"/>
                    </a:solidFill>
                  </a:tcPr>
                </a:tc>
              </a:tr>
              <a:tr h="21145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Rede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Contratada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CE9D9"/>
                    </a:solidFill>
                  </a:tcPr>
                </a:tc>
              </a:tr>
              <a:tr h="211454">
                <a:tc gridSpan="3">
                  <a:txBody>
                    <a:bodyPr/>
                    <a:lstStyle/>
                    <a:p>
                      <a:pPr marL="450215">
                        <a:lnSpc>
                          <a:spcPts val="780"/>
                        </a:lnSpc>
                        <a:spcBef>
                          <a:spcPts val="79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Fonte: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SIA/SUS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Municipal,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*2021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dados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parciais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03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Casa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</a:tr>
              <a:tr h="211454">
                <a:tc gridSpan="4">
                  <a:txBody>
                    <a:bodyPr/>
                    <a:lstStyle/>
                    <a:p>
                      <a:pPr marR="60261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Subtotal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DDD9C4"/>
                    </a:solidFill>
                  </a:tcPr>
                </a:tc>
              </a:tr>
              <a:tr h="191770">
                <a:tc gridSpan="4">
                  <a:txBody>
                    <a:bodyPr/>
                    <a:lstStyle/>
                    <a:p>
                      <a:pPr marR="508634" algn="r">
                        <a:lnSpc>
                          <a:spcPts val="141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Internações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41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2.409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3175" algn="ctr">
                        <a:lnSpc>
                          <a:spcPts val="141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2.861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EDEBE0"/>
                    </a:solidFill>
                  </a:tcPr>
                </a:tc>
              </a:tr>
              <a:tr h="148590">
                <a:tc gridSpan="5">
                  <a:txBody>
                    <a:bodyPr/>
                    <a:lstStyle/>
                    <a:p>
                      <a:pPr marL="4750435">
                        <a:lnSpc>
                          <a:spcPts val="1025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Fonte: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SIH/SUS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Municipal,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*2021</a:t>
                      </a:r>
                      <a:r>
                        <a:rPr sz="9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dados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parciais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861694" y="4229734"/>
            <a:ext cx="706818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/>
                <a:cs typeface="Calibri"/>
              </a:rPr>
              <a:t>REDE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HOSPITALAR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–</a:t>
            </a:r>
            <a:r>
              <a:rPr sz="1500" b="1" spc="-5" dirty="0">
                <a:latin typeface="Calibri"/>
                <a:cs typeface="Calibri"/>
              </a:rPr>
              <a:t> Média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mensal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Procedimentos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Clínicos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Procedimentos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Cirúrgicos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25437" y="4478782"/>
          <a:ext cx="8147050" cy="210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0515"/>
                <a:gridCol w="1323339"/>
                <a:gridCol w="1320800"/>
                <a:gridCol w="1320800"/>
                <a:gridCol w="1320800"/>
              </a:tblGrid>
              <a:tr h="1911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610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Estabelecimentos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Hospitalares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86740">
                        <a:lnSpc>
                          <a:spcPts val="140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Procedimentos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Clínicos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18159">
                        <a:lnSpc>
                          <a:spcPts val="140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Procedimentos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Cirúrgicos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17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4645">
                        <a:lnSpc>
                          <a:spcPts val="1405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Média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Mensal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quadrimestre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5280">
                        <a:lnSpc>
                          <a:spcPts val="1405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Média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Mensal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quadrimestre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1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>
                  <a:txBody>
                    <a:bodyPr/>
                    <a:lstStyle/>
                    <a:p>
                      <a:pPr marR="499745" algn="r">
                        <a:lnSpc>
                          <a:spcPts val="1405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499109" algn="r">
                        <a:lnSpc>
                          <a:spcPts val="1405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Anchieta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CE9D9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255">
                        <a:lnSpc>
                          <a:spcPts val="129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Universitário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62280" algn="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483**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381**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8255">
                        <a:lnSpc>
                          <a:spcPts val="129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Hospital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Pronto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Socorro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Central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722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8255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Casa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Misericórdia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255">
                        <a:lnSpc>
                          <a:spcPts val="129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Clínicas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Municipal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468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364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255">
                        <a:lnSpc>
                          <a:spcPts val="129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Camp.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Covid.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9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8255">
                        <a:lnSpc>
                          <a:spcPts val="125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Camp.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Covid.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5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356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>
                  <a:txBody>
                    <a:bodyPr/>
                    <a:lstStyle/>
                    <a:p>
                      <a:pPr marR="478155" algn="r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1.869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2.166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R="477520" algn="r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1.007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1C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693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324802" y="6622415"/>
            <a:ext cx="4204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Fonte: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SIH/SUS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Municipal,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*2021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dados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parciais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**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parto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normal </a:t>
            </a:r>
            <a:r>
              <a:rPr sz="800" dirty="0">
                <a:latin typeface="Calibri"/>
                <a:cs typeface="Calibri"/>
              </a:rPr>
              <a:t>é </a:t>
            </a:r>
            <a:r>
              <a:rPr sz="800" spc="-5" dirty="0">
                <a:latin typeface="Calibri"/>
                <a:cs typeface="Calibri"/>
              </a:rPr>
              <a:t>considerado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procedimento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clínico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19" y="980439"/>
            <a:ext cx="8928100" cy="5618480"/>
          </a:xfrm>
          <a:custGeom>
            <a:avLst/>
            <a:gdLst/>
            <a:ahLst/>
            <a:cxnLst/>
            <a:rect l="l" t="t" r="r" b="b"/>
            <a:pathLst>
              <a:path w="8928100" h="5618480">
                <a:moveTo>
                  <a:pt x="0" y="936498"/>
                </a:moveTo>
                <a:lnTo>
                  <a:pt x="1218" y="888300"/>
                </a:lnTo>
                <a:lnTo>
                  <a:pt x="4834" y="840737"/>
                </a:lnTo>
                <a:lnTo>
                  <a:pt x="10789" y="793865"/>
                </a:lnTo>
                <a:lnTo>
                  <a:pt x="19024" y="747744"/>
                </a:lnTo>
                <a:lnTo>
                  <a:pt x="29481" y="702433"/>
                </a:lnTo>
                <a:lnTo>
                  <a:pt x="42099" y="657990"/>
                </a:lnTo>
                <a:lnTo>
                  <a:pt x="56822" y="614475"/>
                </a:lnTo>
                <a:lnTo>
                  <a:pt x="73589" y="571946"/>
                </a:lnTo>
                <a:lnTo>
                  <a:pt x="92341" y="530462"/>
                </a:lnTo>
                <a:lnTo>
                  <a:pt x="113021" y="490081"/>
                </a:lnTo>
                <a:lnTo>
                  <a:pt x="135569" y="450864"/>
                </a:lnTo>
                <a:lnTo>
                  <a:pt x="159927" y="412867"/>
                </a:lnTo>
                <a:lnTo>
                  <a:pt x="186035" y="376151"/>
                </a:lnTo>
                <a:lnTo>
                  <a:pt x="213834" y="340774"/>
                </a:lnTo>
                <a:lnTo>
                  <a:pt x="243267" y="306795"/>
                </a:lnTo>
                <a:lnTo>
                  <a:pt x="274273" y="274272"/>
                </a:lnTo>
                <a:lnTo>
                  <a:pt x="306795" y="243265"/>
                </a:lnTo>
                <a:lnTo>
                  <a:pt x="340773" y="213832"/>
                </a:lnTo>
                <a:lnTo>
                  <a:pt x="376149" y="186032"/>
                </a:lnTo>
                <a:lnTo>
                  <a:pt x="412863" y="159924"/>
                </a:lnTo>
                <a:lnTo>
                  <a:pt x="450857" y="135566"/>
                </a:lnTo>
                <a:lnTo>
                  <a:pt x="490072" y="113018"/>
                </a:lnTo>
                <a:lnTo>
                  <a:pt x="530449" y="92339"/>
                </a:lnTo>
                <a:lnTo>
                  <a:pt x="571930" y="73586"/>
                </a:lnTo>
                <a:lnTo>
                  <a:pt x="614455" y="56820"/>
                </a:lnTo>
                <a:lnTo>
                  <a:pt x="657966" y="42098"/>
                </a:lnTo>
                <a:lnTo>
                  <a:pt x="702403" y="29479"/>
                </a:lnTo>
                <a:lnTo>
                  <a:pt x="747709" y="19023"/>
                </a:lnTo>
                <a:lnTo>
                  <a:pt x="793823" y="10789"/>
                </a:lnTo>
                <a:lnTo>
                  <a:pt x="840688" y="4834"/>
                </a:lnTo>
                <a:lnTo>
                  <a:pt x="888245" y="1218"/>
                </a:lnTo>
                <a:lnTo>
                  <a:pt x="936434" y="0"/>
                </a:lnTo>
                <a:lnTo>
                  <a:pt x="7991602" y="0"/>
                </a:lnTo>
                <a:lnTo>
                  <a:pt x="8039799" y="1218"/>
                </a:lnTo>
                <a:lnTo>
                  <a:pt x="8087362" y="4834"/>
                </a:lnTo>
                <a:lnTo>
                  <a:pt x="8134234" y="10789"/>
                </a:lnTo>
                <a:lnTo>
                  <a:pt x="8180355" y="19023"/>
                </a:lnTo>
                <a:lnTo>
                  <a:pt x="8225666" y="29479"/>
                </a:lnTo>
                <a:lnTo>
                  <a:pt x="8270109" y="42098"/>
                </a:lnTo>
                <a:lnTo>
                  <a:pt x="8313624" y="56820"/>
                </a:lnTo>
                <a:lnTo>
                  <a:pt x="8356153" y="73586"/>
                </a:lnTo>
                <a:lnTo>
                  <a:pt x="8397637" y="92339"/>
                </a:lnTo>
                <a:lnTo>
                  <a:pt x="8438018" y="113018"/>
                </a:lnTo>
                <a:lnTo>
                  <a:pt x="8477235" y="135566"/>
                </a:lnTo>
                <a:lnTo>
                  <a:pt x="8515232" y="159924"/>
                </a:lnTo>
                <a:lnTo>
                  <a:pt x="8551948" y="186032"/>
                </a:lnTo>
                <a:lnTo>
                  <a:pt x="8587325" y="213832"/>
                </a:lnTo>
                <a:lnTo>
                  <a:pt x="8621304" y="243265"/>
                </a:lnTo>
                <a:lnTo>
                  <a:pt x="8653827" y="274272"/>
                </a:lnTo>
                <a:lnTo>
                  <a:pt x="8684834" y="306795"/>
                </a:lnTo>
                <a:lnTo>
                  <a:pt x="8714267" y="340774"/>
                </a:lnTo>
                <a:lnTo>
                  <a:pt x="8742067" y="376151"/>
                </a:lnTo>
                <a:lnTo>
                  <a:pt x="8768175" y="412867"/>
                </a:lnTo>
                <a:lnTo>
                  <a:pt x="8792533" y="450864"/>
                </a:lnTo>
                <a:lnTo>
                  <a:pt x="8815081" y="490081"/>
                </a:lnTo>
                <a:lnTo>
                  <a:pt x="8835760" y="530462"/>
                </a:lnTo>
                <a:lnTo>
                  <a:pt x="8854513" y="571946"/>
                </a:lnTo>
                <a:lnTo>
                  <a:pt x="8871279" y="614475"/>
                </a:lnTo>
                <a:lnTo>
                  <a:pt x="8886001" y="657990"/>
                </a:lnTo>
                <a:lnTo>
                  <a:pt x="8898620" y="702433"/>
                </a:lnTo>
                <a:lnTo>
                  <a:pt x="8909076" y="747744"/>
                </a:lnTo>
                <a:lnTo>
                  <a:pt x="8917310" y="793865"/>
                </a:lnTo>
                <a:lnTo>
                  <a:pt x="8923265" y="840737"/>
                </a:lnTo>
                <a:lnTo>
                  <a:pt x="8926881" y="888300"/>
                </a:lnTo>
                <a:lnTo>
                  <a:pt x="8928100" y="936498"/>
                </a:lnTo>
                <a:lnTo>
                  <a:pt x="8928100" y="4682045"/>
                </a:lnTo>
                <a:lnTo>
                  <a:pt x="8926881" y="4730234"/>
                </a:lnTo>
                <a:lnTo>
                  <a:pt x="8923265" y="4777791"/>
                </a:lnTo>
                <a:lnTo>
                  <a:pt x="8917310" y="4824656"/>
                </a:lnTo>
                <a:lnTo>
                  <a:pt x="8909076" y="4870770"/>
                </a:lnTo>
                <a:lnTo>
                  <a:pt x="8898620" y="4916076"/>
                </a:lnTo>
                <a:lnTo>
                  <a:pt x="8886001" y="4960513"/>
                </a:lnTo>
                <a:lnTo>
                  <a:pt x="8871279" y="5004024"/>
                </a:lnTo>
                <a:lnTo>
                  <a:pt x="8854513" y="5046549"/>
                </a:lnTo>
                <a:lnTo>
                  <a:pt x="8835760" y="5088030"/>
                </a:lnTo>
                <a:lnTo>
                  <a:pt x="8815081" y="5128407"/>
                </a:lnTo>
                <a:lnTo>
                  <a:pt x="8792533" y="5167622"/>
                </a:lnTo>
                <a:lnTo>
                  <a:pt x="8768175" y="5205616"/>
                </a:lnTo>
                <a:lnTo>
                  <a:pt x="8742067" y="5242330"/>
                </a:lnTo>
                <a:lnTo>
                  <a:pt x="8714267" y="5277706"/>
                </a:lnTo>
                <a:lnTo>
                  <a:pt x="8684834" y="5311684"/>
                </a:lnTo>
                <a:lnTo>
                  <a:pt x="8653827" y="5344206"/>
                </a:lnTo>
                <a:lnTo>
                  <a:pt x="8621304" y="5375212"/>
                </a:lnTo>
                <a:lnTo>
                  <a:pt x="8587325" y="5404645"/>
                </a:lnTo>
                <a:lnTo>
                  <a:pt x="8551948" y="5432444"/>
                </a:lnTo>
                <a:lnTo>
                  <a:pt x="8515232" y="5458552"/>
                </a:lnTo>
                <a:lnTo>
                  <a:pt x="8477235" y="5482910"/>
                </a:lnTo>
                <a:lnTo>
                  <a:pt x="8438018" y="5505458"/>
                </a:lnTo>
                <a:lnTo>
                  <a:pt x="8397637" y="5526138"/>
                </a:lnTo>
                <a:lnTo>
                  <a:pt x="8356153" y="5544890"/>
                </a:lnTo>
                <a:lnTo>
                  <a:pt x="8313624" y="5561657"/>
                </a:lnTo>
                <a:lnTo>
                  <a:pt x="8270109" y="5576380"/>
                </a:lnTo>
                <a:lnTo>
                  <a:pt x="8225666" y="5588998"/>
                </a:lnTo>
                <a:lnTo>
                  <a:pt x="8180355" y="5599455"/>
                </a:lnTo>
                <a:lnTo>
                  <a:pt x="8134234" y="5607690"/>
                </a:lnTo>
                <a:lnTo>
                  <a:pt x="8087362" y="5613645"/>
                </a:lnTo>
                <a:lnTo>
                  <a:pt x="8039799" y="5617261"/>
                </a:lnTo>
                <a:lnTo>
                  <a:pt x="7991602" y="5618480"/>
                </a:lnTo>
                <a:lnTo>
                  <a:pt x="936434" y="5618480"/>
                </a:lnTo>
                <a:lnTo>
                  <a:pt x="888245" y="5617261"/>
                </a:lnTo>
                <a:lnTo>
                  <a:pt x="840688" y="5613645"/>
                </a:lnTo>
                <a:lnTo>
                  <a:pt x="793823" y="5607690"/>
                </a:lnTo>
                <a:lnTo>
                  <a:pt x="747709" y="5599455"/>
                </a:lnTo>
                <a:lnTo>
                  <a:pt x="702403" y="5588998"/>
                </a:lnTo>
                <a:lnTo>
                  <a:pt x="657966" y="5576380"/>
                </a:lnTo>
                <a:lnTo>
                  <a:pt x="614455" y="5561657"/>
                </a:lnTo>
                <a:lnTo>
                  <a:pt x="571930" y="5544890"/>
                </a:lnTo>
                <a:lnTo>
                  <a:pt x="530449" y="5526138"/>
                </a:lnTo>
                <a:lnTo>
                  <a:pt x="490072" y="5505458"/>
                </a:lnTo>
                <a:lnTo>
                  <a:pt x="450857" y="5482910"/>
                </a:lnTo>
                <a:lnTo>
                  <a:pt x="412863" y="5458552"/>
                </a:lnTo>
                <a:lnTo>
                  <a:pt x="376149" y="5432444"/>
                </a:lnTo>
                <a:lnTo>
                  <a:pt x="340773" y="5404645"/>
                </a:lnTo>
                <a:lnTo>
                  <a:pt x="306795" y="5375212"/>
                </a:lnTo>
                <a:lnTo>
                  <a:pt x="274273" y="5344206"/>
                </a:lnTo>
                <a:lnTo>
                  <a:pt x="243267" y="5311684"/>
                </a:lnTo>
                <a:lnTo>
                  <a:pt x="213834" y="5277706"/>
                </a:lnTo>
                <a:lnTo>
                  <a:pt x="186035" y="5242330"/>
                </a:lnTo>
                <a:lnTo>
                  <a:pt x="159927" y="5205616"/>
                </a:lnTo>
                <a:lnTo>
                  <a:pt x="135569" y="5167622"/>
                </a:lnTo>
                <a:lnTo>
                  <a:pt x="113021" y="5128407"/>
                </a:lnTo>
                <a:lnTo>
                  <a:pt x="92341" y="5088030"/>
                </a:lnTo>
                <a:lnTo>
                  <a:pt x="73589" y="5046549"/>
                </a:lnTo>
                <a:lnTo>
                  <a:pt x="56822" y="5004024"/>
                </a:lnTo>
                <a:lnTo>
                  <a:pt x="42099" y="4960513"/>
                </a:lnTo>
                <a:lnTo>
                  <a:pt x="29481" y="4916076"/>
                </a:lnTo>
                <a:lnTo>
                  <a:pt x="19024" y="4870770"/>
                </a:lnTo>
                <a:lnTo>
                  <a:pt x="10789" y="4824656"/>
                </a:lnTo>
                <a:lnTo>
                  <a:pt x="4834" y="4777791"/>
                </a:lnTo>
                <a:lnTo>
                  <a:pt x="1218" y="4730234"/>
                </a:lnTo>
                <a:lnTo>
                  <a:pt x="0" y="4682045"/>
                </a:lnTo>
                <a:lnTo>
                  <a:pt x="0" y="936498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4953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325"/>
              </a:lnSpc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009" y="1253871"/>
            <a:ext cx="8227695" cy="515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2D75B6"/>
                </a:solidFill>
                <a:latin typeface="Calibri"/>
                <a:cs typeface="Calibri"/>
              </a:rPr>
              <a:t>HOSPITAL </a:t>
            </a: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NOVO</a:t>
            </a:r>
            <a:r>
              <a:rPr sz="20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ANCHIETA</a:t>
            </a:r>
            <a:r>
              <a:rPr sz="20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r>
              <a:rPr sz="2000" b="1" spc="4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endParaRPr sz="2000">
              <a:latin typeface="Calibri"/>
              <a:cs typeface="Calibri"/>
            </a:endParaRPr>
          </a:p>
          <a:p>
            <a:pPr marL="94615" indent="-82550">
              <a:lnSpc>
                <a:spcPct val="100000"/>
              </a:lnSpc>
              <a:spcBef>
                <a:spcPts val="1000"/>
              </a:spcBef>
              <a:buSzPct val="92857"/>
              <a:buFont typeface="Wingdings"/>
              <a:buChar char=""/>
              <a:tabLst>
                <a:tab pos="95250" algn="l"/>
              </a:tabLst>
            </a:pPr>
            <a:r>
              <a:rPr sz="1400" b="1" spc="-10" dirty="0">
                <a:latin typeface="Calibri"/>
                <a:cs typeface="Calibri"/>
              </a:rPr>
              <a:t>Abertura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11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leitos</a:t>
            </a:r>
            <a:r>
              <a:rPr sz="1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Terapia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intensiva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adulto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atendimento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acometidos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pela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Covid-19;</a:t>
            </a:r>
            <a:endParaRPr sz="1400">
              <a:latin typeface="Calibri"/>
              <a:cs typeface="Calibri"/>
            </a:endParaRPr>
          </a:p>
          <a:p>
            <a:pPr marL="94615" indent="-82550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"/>
              <a:tabLst>
                <a:tab pos="95250" algn="l"/>
              </a:tabLst>
            </a:pPr>
            <a:r>
              <a:rPr sz="1400" b="1" spc="-5" dirty="0">
                <a:latin typeface="Calibri"/>
                <a:cs typeface="Calibri"/>
              </a:rPr>
              <a:t>Implantação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Serviço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Ecocardiografia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internados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Covid-19</a:t>
            </a:r>
            <a:endParaRPr sz="1400">
              <a:latin typeface="Calibri"/>
              <a:cs typeface="Calibri"/>
            </a:endParaRPr>
          </a:p>
          <a:p>
            <a:pPr marL="12700" marR="7620">
              <a:lnSpc>
                <a:spcPts val="2520"/>
              </a:lnSpc>
              <a:spcBef>
                <a:spcPts val="225"/>
              </a:spcBef>
              <a:buSzPct val="92857"/>
              <a:buFont typeface="Wingdings"/>
              <a:buChar char=""/>
              <a:tabLst>
                <a:tab pos="95250" algn="l"/>
              </a:tabLst>
            </a:pPr>
            <a:r>
              <a:rPr sz="1400" b="1" spc="-5" dirty="0">
                <a:latin typeface="Calibri"/>
                <a:cs typeface="Calibri"/>
              </a:rPr>
              <a:t>Participação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estudos</a:t>
            </a:r>
            <a:r>
              <a:rPr sz="1400" b="1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clínicos</a:t>
            </a:r>
            <a:r>
              <a:rPr sz="1400" b="1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avaliar</a:t>
            </a:r>
            <a:r>
              <a:rPr sz="1400" b="1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segurança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 a</a:t>
            </a:r>
            <a:r>
              <a:rPr sz="1400" b="1" spc="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eficácia</a:t>
            </a:r>
            <a:r>
              <a:rPr sz="14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meplazumabe,</a:t>
            </a:r>
            <a:r>
              <a:rPr sz="1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opaganib</a:t>
            </a:r>
            <a:r>
              <a:rPr sz="14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BIO101</a:t>
            </a:r>
            <a:r>
              <a:rPr sz="1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no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tratamento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COVID-19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adultos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hospitalizados;</a:t>
            </a:r>
            <a:endParaRPr sz="1400">
              <a:latin typeface="Calibri"/>
              <a:cs typeface="Calibri"/>
            </a:endParaRPr>
          </a:p>
          <a:p>
            <a:pPr marL="94615" indent="-82550">
              <a:lnSpc>
                <a:spcPct val="100000"/>
              </a:lnSpc>
              <a:spcBef>
                <a:spcPts val="620"/>
              </a:spcBef>
              <a:buSzPct val="92857"/>
              <a:buFont typeface="Wingdings"/>
              <a:buChar char=""/>
              <a:tabLst>
                <a:tab pos="95250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1ª</a:t>
            </a:r>
            <a:r>
              <a:rPr sz="1400" b="1" spc="2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r>
              <a:rPr sz="1400" b="1" spc="2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400" b="1" spc="2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Contra</a:t>
            </a:r>
            <a:r>
              <a:rPr sz="1400" b="1" spc="2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Covid-19:</a:t>
            </a:r>
            <a:r>
              <a:rPr sz="1400" b="1" spc="2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Coronavac</a:t>
            </a:r>
            <a:r>
              <a:rPr sz="1400" b="1" spc="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-1ª</a:t>
            </a:r>
            <a:r>
              <a:rPr sz="1400" b="1" spc="2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Dose:</a:t>
            </a:r>
            <a:r>
              <a:rPr sz="1400" b="1" spc="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20,21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2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22/01/2021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466</a:t>
            </a:r>
            <a:r>
              <a:rPr sz="1400" b="1" spc="2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funcionários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400" b="1" spc="-5" dirty="0">
                <a:latin typeface="Calibri"/>
                <a:cs typeface="Calibri"/>
              </a:rPr>
              <a:t>imunizados;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buSzPct val="92857"/>
              <a:buFont typeface="Wingdings"/>
              <a:buChar char=""/>
              <a:tabLst>
                <a:tab pos="95250" algn="l"/>
                <a:tab pos="757364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2ª</a:t>
            </a:r>
            <a:r>
              <a:rPr sz="1400" b="1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r>
              <a:rPr sz="1400" b="1" spc="2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2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400" b="1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contra</a:t>
            </a:r>
            <a:r>
              <a:rPr sz="1400" b="1" spc="2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Covid-19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400" b="1" spc="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Astrazeneca</a:t>
            </a:r>
            <a:r>
              <a:rPr sz="1400" b="1" spc="2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-1ª</a:t>
            </a:r>
            <a:r>
              <a:rPr sz="1400" b="1" spc="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Dose:</a:t>
            </a:r>
            <a:r>
              <a:rPr sz="1400" b="1" spc="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29/01/2021: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33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imunizados.	</a:t>
            </a:r>
            <a:r>
              <a:rPr sz="1400" b="1" spc="-5" dirty="0">
                <a:latin typeface="Calibri"/>
                <a:cs typeface="Calibri"/>
              </a:rPr>
              <a:t>(2ª</a:t>
            </a:r>
            <a:r>
              <a:rPr sz="1400" b="1" spc="1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aplicada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HU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entre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dias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26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30/04/21)</a:t>
            </a:r>
            <a:endParaRPr sz="1400">
              <a:latin typeface="Calibri"/>
              <a:cs typeface="Calibri"/>
            </a:endParaRPr>
          </a:p>
          <a:p>
            <a:pPr marL="94615" indent="-82550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"/>
              <a:tabLst>
                <a:tab pos="9525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3ª</a:t>
            </a:r>
            <a:r>
              <a:rPr sz="1400" b="1" spc="2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r>
              <a:rPr sz="1400" b="1" spc="2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2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400" b="1" spc="2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contra</a:t>
            </a:r>
            <a:r>
              <a:rPr sz="1400" b="1" spc="2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Covid-19:</a:t>
            </a:r>
            <a:r>
              <a:rPr sz="1400" b="1" spc="2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Coronavac-</a:t>
            </a:r>
            <a:r>
              <a:rPr sz="1400" b="1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2ª</a:t>
            </a:r>
            <a:r>
              <a:rPr sz="1400" b="1" spc="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Dose</a:t>
            </a:r>
            <a:r>
              <a:rPr sz="1400" b="1" spc="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400" b="1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11,12,15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16/02.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459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imunizados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(06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latin typeface="Calibri"/>
                <a:cs typeface="Calibri"/>
              </a:rPr>
              <a:t>pessoas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menos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pois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foram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desligadas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empresa)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2520"/>
              </a:lnSpc>
              <a:spcBef>
                <a:spcPts val="225"/>
              </a:spcBef>
              <a:buSzPct val="92857"/>
              <a:buFont typeface="Wingdings"/>
              <a:buChar char=""/>
              <a:tabLst>
                <a:tab pos="95250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4ª</a:t>
            </a:r>
            <a:r>
              <a:rPr sz="1400" b="1" spc="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r>
              <a:rPr sz="1400" b="1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400" b="1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contra</a:t>
            </a:r>
            <a:r>
              <a:rPr sz="1400" b="1" spc="1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Covid-19:</a:t>
            </a:r>
            <a:r>
              <a:rPr sz="1400" b="1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Coronavac:</a:t>
            </a:r>
            <a:r>
              <a:rPr sz="140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1ª</a:t>
            </a:r>
            <a:r>
              <a:rPr sz="1400" b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Dose:</a:t>
            </a:r>
            <a:r>
              <a:rPr sz="14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25/02/2021: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17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imunizados</a:t>
            </a:r>
            <a:r>
              <a:rPr sz="1400" b="1" spc="1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(2ª</a:t>
            </a:r>
            <a:r>
              <a:rPr sz="1400" b="1" spc="1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aplicada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25/03/2021).</a:t>
            </a:r>
            <a:endParaRPr sz="1400">
              <a:latin typeface="Calibri"/>
              <a:cs typeface="Calibri"/>
            </a:endParaRPr>
          </a:p>
          <a:p>
            <a:pPr marL="94615" indent="-82550">
              <a:lnSpc>
                <a:spcPct val="100000"/>
              </a:lnSpc>
              <a:spcBef>
                <a:spcPts val="620"/>
              </a:spcBef>
              <a:buSzPct val="92857"/>
              <a:buFont typeface="Wingdings"/>
              <a:buChar char=""/>
              <a:tabLst>
                <a:tab pos="95250" algn="l"/>
              </a:tabLst>
            </a:pP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r>
              <a:rPr sz="1400" b="1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Contra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Influenza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realizada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nos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dias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15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10" dirty="0">
                <a:latin typeface="Calibri"/>
                <a:cs typeface="Calibri"/>
              </a:rPr>
              <a:t>16/04.</a:t>
            </a:r>
            <a:endParaRPr sz="1400">
              <a:latin typeface="Calibri"/>
              <a:cs typeface="Calibri"/>
            </a:endParaRPr>
          </a:p>
          <a:p>
            <a:pPr marL="94615" indent="-82550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"/>
              <a:tabLst>
                <a:tab pos="95250" algn="l"/>
                <a:tab pos="4262755" algn="l"/>
                <a:tab pos="4542155" algn="l"/>
                <a:tab pos="5906770" algn="l"/>
              </a:tabLst>
            </a:pPr>
            <a:r>
              <a:rPr sz="1400" b="1" spc="-5" dirty="0">
                <a:latin typeface="Calibri"/>
                <a:cs typeface="Calibri"/>
              </a:rPr>
              <a:t>Manutenção</a:t>
            </a:r>
            <a:r>
              <a:rPr sz="1400" b="1" spc="4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44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boletim</a:t>
            </a:r>
            <a:r>
              <a:rPr sz="1400" b="1" spc="4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médico</a:t>
            </a:r>
            <a:r>
              <a:rPr sz="1400" b="1" spc="4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telefônico</a:t>
            </a:r>
            <a:r>
              <a:rPr sz="1400" b="1" spc="4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diário	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	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vídeo</a:t>
            </a:r>
            <a:r>
              <a:rPr sz="1400" b="1" spc="4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chamada	</a:t>
            </a:r>
            <a:r>
              <a:rPr sz="1400" b="1" spc="-15" dirty="0">
                <a:latin typeface="Calibri"/>
                <a:cs typeface="Calibri"/>
              </a:rPr>
              <a:t>para</a:t>
            </a:r>
            <a:r>
              <a:rPr sz="1400" b="1" spc="4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familiares</a:t>
            </a:r>
            <a:r>
              <a:rPr sz="1400" b="1" spc="4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</a:t>
            </a:r>
            <a:r>
              <a:rPr sz="1400" b="1" spc="409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b="1" spc="-5" dirty="0">
                <a:latin typeface="Calibri"/>
                <a:cs typeface="Calibri"/>
              </a:rPr>
              <a:t>internados;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95300"/>
            <a:ext cx="6443980" cy="34290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22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Hospitalar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4953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325"/>
              </a:lnSpc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" y="1196339"/>
            <a:ext cx="8605520" cy="4394200"/>
          </a:xfrm>
          <a:custGeom>
            <a:avLst/>
            <a:gdLst/>
            <a:ahLst/>
            <a:cxnLst/>
            <a:rect l="l" t="t" r="r" b="b"/>
            <a:pathLst>
              <a:path w="8605520" h="4394200">
                <a:moveTo>
                  <a:pt x="0" y="732409"/>
                </a:moveTo>
                <a:lnTo>
                  <a:pt x="1557" y="684253"/>
                </a:lnTo>
                <a:lnTo>
                  <a:pt x="6167" y="636929"/>
                </a:lnTo>
                <a:lnTo>
                  <a:pt x="13731" y="590533"/>
                </a:lnTo>
                <a:lnTo>
                  <a:pt x="24153" y="545162"/>
                </a:lnTo>
                <a:lnTo>
                  <a:pt x="37337" y="500912"/>
                </a:lnTo>
                <a:lnTo>
                  <a:pt x="53187" y="457880"/>
                </a:lnTo>
                <a:lnTo>
                  <a:pt x="71605" y="416162"/>
                </a:lnTo>
                <a:lnTo>
                  <a:pt x="92496" y="375855"/>
                </a:lnTo>
                <a:lnTo>
                  <a:pt x="115762" y="337055"/>
                </a:lnTo>
                <a:lnTo>
                  <a:pt x="141308" y="299859"/>
                </a:lnTo>
                <a:lnTo>
                  <a:pt x="169036" y="264363"/>
                </a:lnTo>
                <a:lnTo>
                  <a:pt x="198851" y="230664"/>
                </a:lnTo>
                <a:lnTo>
                  <a:pt x="230655" y="198858"/>
                </a:lnTo>
                <a:lnTo>
                  <a:pt x="264353" y="169042"/>
                </a:lnTo>
                <a:lnTo>
                  <a:pt x="299848" y="141313"/>
                </a:lnTo>
                <a:lnTo>
                  <a:pt x="337043" y="115766"/>
                </a:lnTo>
                <a:lnTo>
                  <a:pt x="375841" y="92499"/>
                </a:lnTo>
                <a:lnTo>
                  <a:pt x="416147" y="71608"/>
                </a:lnTo>
                <a:lnTo>
                  <a:pt x="457863" y="53189"/>
                </a:lnTo>
                <a:lnTo>
                  <a:pt x="500894" y="37339"/>
                </a:lnTo>
                <a:lnTo>
                  <a:pt x="545142" y="24154"/>
                </a:lnTo>
                <a:lnTo>
                  <a:pt x="590512" y="13731"/>
                </a:lnTo>
                <a:lnTo>
                  <a:pt x="636906" y="6167"/>
                </a:lnTo>
                <a:lnTo>
                  <a:pt x="684229" y="1557"/>
                </a:lnTo>
                <a:lnTo>
                  <a:pt x="732383" y="0"/>
                </a:lnTo>
                <a:lnTo>
                  <a:pt x="7873110" y="0"/>
                </a:lnTo>
                <a:lnTo>
                  <a:pt x="7921266" y="1557"/>
                </a:lnTo>
                <a:lnTo>
                  <a:pt x="7968590" y="6167"/>
                </a:lnTo>
                <a:lnTo>
                  <a:pt x="8014986" y="13731"/>
                </a:lnTo>
                <a:lnTo>
                  <a:pt x="8060357" y="24154"/>
                </a:lnTo>
                <a:lnTo>
                  <a:pt x="8104607" y="37339"/>
                </a:lnTo>
                <a:lnTo>
                  <a:pt x="8147639" y="53189"/>
                </a:lnTo>
                <a:lnTo>
                  <a:pt x="8189357" y="71608"/>
                </a:lnTo>
                <a:lnTo>
                  <a:pt x="8229664" y="92499"/>
                </a:lnTo>
                <a:lnTo>
                  <a:pt x="8268464" y="115766"/>
                </a:lnTo>
                <a:lnTo>
                  <a:pt x="8305660" y="141313"/>
                </a:lnTo>
                <a:lnTo>
                  <a:pt x="8341156" y="169042"/>
                </a:lnTo>
                <a:lnTo>
                  <a:pt x="8374855" y="198858"/>
                </a:lnTo>
                <a:lnTo>
                  <a:pt x="8406661" y="230664"/>
                </a:lnTo>
                <a:lnTo>
                  <a:pt x="8436477" y="264363"/>
                </a:lnTo>
                <a:lnTo>
                  <a:pt x="8464206" y="299859"/>
                </a:lnTo>
                <a:lnTo>
                  <a:pt x="8489753" y="337055"/>
                </a:lnTo>
                <a:lnTo>
                  <a:pt x="8513020" y="375855"/>
                </a:lnTo>
                <a:lnTo>
                  <a:pt x="8533911" y="416162"/>
                </a:lnTo>
                <a:lnTo>
                  <a:pt x="8552330" y="457880"/>
                </a:lnTo>
                <a:lnTo>
                  <a:pt x="8568180" y="500912"/>
                </a:lnTo>
                <a:lnTo>
                  <a:pt x="8581365" y="545162"/>
                </a:lnTo>
                <a:lnTo>
                  <a:pt x="8591788" y="590533"/>
                </a:lnTo>
                <a:lnTo>
                  <a:pt x="8599352" y="636929"/>
                </a:lnTo>
                <a:lnTo>
                  <a:pt x="8603962" y="684253"/>
                </a:lnTo>
                <a:lnTo>
                  <a:pt x="8605519" y="732409"/>
                </a:lnTo>
                <a:lnTo>
                  <a:pt x="8605519" y="3661791"/>
                </a:lnTo>
                <a:lnTo>
                  <a:pt x="8603962" y="3709946"/>
                </a:lnTo>
                <a:lnTo>
                  <a:pt x="8599352" y="3757270"/>
                </a:lnTo>
                <a:lnTo>
                  <a:pt x="8591788" y="3803666"/>
                </a:lnTo>
                <a:lnTo>
                  <a:pt x="8581365" y="3849037"/>
                </a:lnTo>
                <a:lnTo>
                  <a:pt x="8568180" y="3893287"/>
                </a:lnTo>
                <a:lnTo>
                  <a:pt x="8552330" y="3936319"/>
                </a:lnTo>
                <a:lnTo>
                  <a:pt x="8533911" y="3978037"/>
                </a:lnTo>
                <a:lnTo>
                  <a:pt x="8513020" y="4018344"/>
                </a:lnTo>
                <a:lnTo>
                  <a:pt x="8489753" y="4057144"/>
                </a:lnTo>
                <a:lnTo>
                  <a:pt x="8464206" y="4094340"/>
                </a:lnTo>
                <a:lnTo>
                  <a:pt x="8436477" y="4129836"/>
                </a:lnTo>
                <a:lnTo>
                  <a:pt x="8406661" y="4163535"/>
                </a:lnTo>
                <a:lnTo>
                  <a:pt x="8374855" y="4195341"/>
                </a:lnTo>
                <a:lnTo>
                  <a:pt x="8341156" y="4225157"/>
                </a:lnTo>
                <a:lnTo>
                  <a:pt x="8305660" y="4252886"/>
                </a:lnTo>
                <a:lnTo>
                  <a:pt x="8268464" y="4278433"/>
                </a:lnTo>
                <a:lnTo>
                  <a:pt x="8229664" y="4301700"/>
                </a:lnTo>
                <a:lnTo>
                  <a:pt x="8189357" y="4322591"/>
                </a:lnTo>
                <a:lnTo>
                  <a:pt x="8147639" y="4341010"/>
                </a:lnTo>
                <a:lnTo>
                  <a:pt x="8104607" y="4356860"/>
                </a:lnTo>
                <a:lnTo>
                  <a:pt x="8060357" y="4370045"/>
                </a:lnTo>
                <a:lnTo>
                  <a:pt x="8014986" y="4380468"/>
                </a:lnTo>
                <a:lnTo>
                  <a:pt x="7968590" y="4388032"/>
                </a:lnTo>
                <a:lnTo>
                  <a:pt x="7921266" y="4392642"/>
                </a:lnTo>
                <a:lnTo>
                  <a:pt x="7873110" y="4394200"/>
                </a:lnTo>
                <a:lnTo>
                  <a:pt x="732383" y="4394200"/>
                </a:lnTo>
                <a:lnTo>
                  <a:pt x="684229" y="4392642"/>
                </a:lnTo>
                <a:lnTo>
                  <a:pt x="636906" y="4388032"/>
                </a:lnTo>
                <a:lnTo>
                  <a:pt x="590512" y="4380468"/>
                </a:lnTo>
                <a:lnTo>
                  <a:pt x="545142" y="4370045"/>
                </a:lnTo>
                <a:lnTo>
                  <a:pt x="500894" y="4356860"/>
                </a:lnTo>
                <a:lnTo>
                  <a:pt x="457863" y="4341010"/>
                </a:lnTo>
                <a:lnTo>
                  <a:pt x="416147" y="4322591"/>
                </a:lnTo>
                <a:lnTo>
                  <a:pt x="375841" y="4301700"/>
                </a:lnTo>
                <a:lnTo>
                  <a:pt x="337043" y="4278433"/>
                </a:lnTo>
                <a:lnTo>
                  <a:pt x="299848" y="4252886"/>
                </a:lnTo>
                <a:lnTo>
                  <a:pt x="264353" y="4225157"/>
                </a:lnTo>
                <a:lnTo>
                  <a:pt x="230655" y="4195341"/>
                </a:lnTo>
                <a:lnTo>
                  <a:pt x="198851" y="4163535"/>
                </a:lnTo>
                <a:lnTo>
                  <a:pt x="169036" y="4129836"/>
                </a:lnTo>
                <a:lnTo>
                  <a:pt x="141308" y="4094340"/>
                </a:lnTo>
                <a:lnTo>
                  <a:pt x="115762" y="4057144"/>
                </a:lnTo>
                <a:lnTo>
                  <a:pt x="92496" y="4018344"/>
                </a:lnTo>
                <a:lnTo>
                  <a:pt x="71605" y="3978037"/>
                </a:lnTo>
                <a:lnTo>
                  <a:pt x="53187" y="3936319"/>
                </a:lnTo>
                <a:lnTo>
                  <a:pt x="37337" y="3893287"/>
                </a:lnTo>
                <a:lnTo>
                  <a:pt x="24153" y="3849037"/>
                </a:lnTo>
                <a:lnTo>
                  <a:pt x="13731" y="3803666"/>
                </a:lnTo>
                <a:lnTo>
                  <a:pt x="6167" y="3757270"/>
                </a:lnTo>
                <a:lnTo>
                  <a:pt x="1557" y="3709946"/>
                </a:lnTo>
                <a:lnTo>
                  <a:pt x="0" y="3661791"/>
                </a:lnTo>
                <a:lnTo>
                  <a:pt x="0" y="732409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844" y="1231836"/>
            <a:ext cx="8021955" cy="419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HOSPITAL</a:t>
            </a:r>
            <a:r>
              <a:rPr sz="2000" b="1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ANCHIETA</a:t>
            </a:r>
            <a:endParaRPr sz="2000">
              <a:latin typeface="Calibri"/>
              <a:cs typeface="Calibri"/>
            </a:endParaRPr>
          </a:p>
          <a:p>
            <a:pPr marL="299720" marR="128270" indent="-287020">
              <a:lnSpc>
                <a:spcPct val="150100"/>
              </a:lnSpc>
              <a:spcBef>
                <a:spcPts val="1639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spc="-15" dirty="0">
                <a:latin typeface="Calibri"/>
                <a:cs typeface="Calibri"/>
              </a:rPr>
              <a:t>Projeto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Construção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Radioterapia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Reforma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Hospital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Anchieta:</a:t>
            </a:r>
            <a:r>
              <a:rPr sz="16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Obra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Radioterapia </a:t>
            </a:r>
            <a:r>
              <a:rPr sz="1600" b="1" spc="-5" dirty="0">
                <a:latin typeface="Calibri"/>
                <a:cs typeface="Calibri"/>
              </a:rPr>
              <a:t>com </a:t>
            </a:r>
            <a:r>
              <a:rPr sz="1600" b="1" spc="5" dirty="0">
                <a:latin typeface="Calibri"/>
                <a:cs typeface="Calibri"/>
              </a:rPr>
              <a:t>100% </a:t>
            </a:r>
            <a:r>
              <a:rPr sz="1600" b="1" dirty="0">
                <a:latin typeface="Calibri"/>
                <a:cs typeface="Calibri"/>
              </a:rPr>
              <a:t>da </a:t>
            </a:r>
            <a:r>
              <a:rPr sz="1600" b="1" spc="-15" dirty="0">
                <a:latin typeface="Calibri"/>
                <a:cs typeface="Calibri"/>
              </a:rPr>
              <a:t>obra </a:t>
            </a:r>
            <a:r>
              <a:rPr sz="1600" b="1" spc="-5" dirty="0">
                <a:latin typeface="Calibri"/>
                <a:cs typeface="Calibri"/>
              </a:rPr>
              <a:t>concluída, </a:t>
            </a:r>
            <a:r>
              <a:rPr sz="1600" b="1" dirty="0">
                <a:latin typeface="Calibri"/>
                <a:cs typeface="Calibri"/>
              </a:rPr>
              <a:t>não </a:t>
            </a:r>
            <a:r>
              <a:rPr sz="1600" b="1" spc="-5" dirty="0">
                <a:latin typeface="Calibri"/>
                <a:cs typeface="Calibri"/>
              </a:rPr>
              <a:t>realizada </a:t>
            </a:r>
            <a:r>
              <a:rPr sz="1600" b="1" spc="-15" dirty="0">
                <a:latin typeface="Calibri"/>
                <a:cs typeface="Calibri"/>
              </a:rPr>
              <a:t>entrega </a:t>
            </a:r>
            <a:r>
              <a:rPr sz="1600" b="1" spc="-5" dirty="0">
                <a:latin typeface="Calibri"/>
                <a:cs typeface="Calibri"/>
              </a:rPr>
              <a:t>pelo Ministério </a:t>
            </a:r>
            <a:r>
              <a:rPr sz="1600" b="1" dirty="0">
                <a:latin typeface="Calibri"/>
                <a:cs typeface="Calibri"/>
              </a:rPr>
              <a:t>da Saúde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devido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pandemia;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  <a:tab pos="1282700" algn="l"/>
                <a:tab pos="1620520" algn="l"/>
                <a:tab pos="2301240" algn="l"/>
                <a:tab pos="2641600" algn="l"/>
                <a:tab pos="3467735" algn="l"/>
                <a:tab pos="3808095" algn="l"/>
                <a:tab pos="4572635" algn="l"/>
                <a:tab pos="5767070" algn="l"/>
                <a:tab pos="5998210" algn="l"/>
                <a:tab pos="6904990" algn="l"/>
                <a:tab pos="7245350" algn="l"/>
                <a:tab pos="7797165" algn="l"/>
              </a:tabLst>
            </a:pP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ho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ia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s	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a	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g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s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ã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o	de	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600" b="1" spc="-45" dirty="0">
                <a:solidFill>
                  <a:srgbClr val="2D75B6"/>
                </a:solidFill>
                <a:latin typeface="Calibri"/>
                <a:cs typeface="Calibri"/>
              </a:rPr>
              <a:t>g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nd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s	de	</a:t>
            </a:r>
            <a:r>
              <a:rPr sz="1600" b="1" spc="-30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x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m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s	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l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bo</a:t>
            </a:r>
            <a:r>
              <a:rPr sz="1600" b="1" spc="-55" dirty="0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iai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s	e	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mudan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ç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a	de	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f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u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x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o	de</a:t>
            </a:r>
            <a:endParaRPr sz="1600">
              <a:latin typeface="Calibri"/>
              <a:cs typeface="Calibri"/>
            </a:endParaRPr>
          </a:p>
          <a:p>
            <a:pPr marL="299720" algn="just">
              <a:lnSpc>
                <a:spcPct val="100000"/>
              </a:lnSpc>
              <a:spcBef>
                <a:spcPts val="965"/>
              </a:spcBef>
            </a:pP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agendamentos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exames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para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pacientes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Unacon;</a:t>
            </a:r>
            <a:endParaRPr sz="1600">
              <a:latin typeface="Calibri"/>
              <a:cs typeface="Calibri"/>
            </a:endParaRPr>
          </a:p>
          <a:p>
            <a:pPr marL="299720" marR="5715" indent="-287020" algn="just">
              <a:lnSpc>
                <a:spcPts val="2880"/>
              </a:lnSpc>
              <a:spcBef>
                <a:spcPts val="254"/>
              </a:spcBef>
              <a:buFont typeface="Wingdings"/>
              <a:buChar char=""/>
              <a:tabLst>
                <a:tab pos="299720" algn="l"/>
              </a:tabLst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Ajustes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espaço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da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espera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recepção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Unacon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para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garantir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segurança</a:t>
            </a:r>
            <a:r>
              <a:rPr sz="1600" b="1" spc="3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dos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pacientes </a:t>
            </a:r>
            <a:r>
              <a:rPr sz="1600" b="1" spc="-5" dirty="0">
                <a:latin typeface="Calibri"/>
                <a:cs typeface="Calibri"/>
              </a:rPr>
              <a:t>com </a:t>
            </a:r>
            <a:r>
              <a:rPr sz="1600" b="1" spc="-10" dirty="0">
                <a:latin typeface="Calibri"/>
                <a:cs typeface="Calibri"/>
              </a:rPr>
              <a:t>distanciamento correto, </a:t>
            </a:r>
            <a:r>
              <a:rPr sz="1600" b="1" dirty="0">
                <a:latin typeface="Calibri"/>
                <a:cs typeface="Calibri"/>
              </a:rPr>
              <a:t>devido a pandemia. </a:t>
            </a:r>
            <a:r>
              <a:rPr sz="1600" b="1" spc="-10" dirty="0">
                <a:latin typeface="Calibri"/>
                <a:cs typeface="Calibri"/>
              </a:rPr>
              <a:t>Instalado </a:t>
            </a:r>
            <a:r>
              <a:rPr sz="1600" b="1" spc="-5" dirty="0">
                <a:latin typeface="Calibri"/>
                <a:cs typeface="Calibri"/>
              </a:rPr>
              <a:t>mais </a:t>
            </a:r>
            <a:r>
              <a:rPr sz="1600" b="1" spc="-10" dirty="0">
                <a:latin typeface="Calibri"/>
                <a:cs typeface="Calibri"/>
              </a:rPr>
              <a:t>cadeiras </a:t>
            </a:r>
            <a:r>
              <a:rPr sz="1600" b="1" dirty="0">
                <a:latin typeface="Calibri"/>
                <a:cs typeface="Calibri"/>
              </a:rPr>
              <a:t>e </a:t>
            </a:r>
            <a:r>
              <a:rPr sz="1600" b="1" spc="-10" dirty="0">
                <a:latin typeface="Calibri"/>
                <a:cs typeface="Calibri"/>
              </a:rPr>
              <a:t>outro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painel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chamadas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corredor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ambulatório;</a:t>
            </a:r>
            <a:endParaRPr sz="1600">
              <a:latin typeface="Calibri"/>
              <a:cs typeface="Calibri"/>
            </a:endParaRPr>
          </a:p>
          <a:p>
            <a:pPr marL="299720" indent="-287020" algn="just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299720" algn="l"/>
              </a:tabLst>
            </a:pP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Revisão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das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agendas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consulta</a:t>
            </a:r>
            <a:r>
              <a:rPr sz="16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priorizando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seguimento presencial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5" dirty="0">
                <a:latin typeface="Calibri"/>
                <a:cs typeface="Calibri"/>
              </a:rPr>
              <a:t> casos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mais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graves;</a:t>
            </a:r>
            <a:endParaRPr sz="1600">
              <a:latin typeface="Calibri"/>
              <a:cs typeface="Calibri"/>
            </a:endParaRPr>
          </a:p>
          <a:p>
            <a:pPr marL="299720" indent="-287020" algn="just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720" algn="l"/>
              </a:tabLst>
            </a:pP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Campanha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6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Covid</a:t>
            </a:r>
            <a:r>
              <a:rPr sz="1600" b="1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19</a:t>
            </a:r>
            <a:r>
              <a:rPr sz="1600" b="1" spc="3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Campanha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6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6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Influenza</a:t>
            </a:r>
            <a:r>
              <a:rPr sz="1600" b="1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95300"/>
            <a:ext cx="6443980" cy="32512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090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Hospitalar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39" y="838200"/>
            <a:ext cx="8765540" cy="3025140"/>
          </a:xfrm>
          <a:custGeom>
            <a:avLst/>
            <a:gdLst/>
            <a:ahLst/>
            <a:cxnLst/>
            <a:rect l="l" t="t" r="r" b="b"/>
            <a:pathLst>
              <a:path w="8765540" h="3025140">
                <a:moveTo>
                  <a:pt x="0" y="504189"/>
                </a:moveTo>
                <a:lnTo>
                  <a:pt x="2308" y="455624"/>
                </a:lnTo>
                <a:lnTo>
                  <a:pt x="9091" y="408367"/>
                </a:lnTo>
                <a:lnTo>
                  <a:pt x="20139" y="362628"/>
                </a:lnTo>
                <a:lnTo>
                  <a:pt x="35239" y="318620"/>
                </a:lnTo>
                <a:lnTo>
                  <a:pt x="54181" y="276553"/>
                </a:lnTo>
                <a:lnTo>
                  <a:pt x="76753" y="236638"/>
                </a:lnTo>
                <a:lnTo>
                  <a:pt x="102744" y="199087"/>
                </a:lnTo>
                <a:lnTo>
                  <a:pt x="131942" y="164110"/>
                </a:lnTo>
                <a:lnTo>
                  <a:pt x="164137" y="131919"/>
                </a:lnTo>
                <a:lnTo>
                  <a:pt x="199117" y="102724"/>
                </a:lnTo>
                <a:lnTo>
                  <a:pt x="236670" y="76737"/>
                </a:lnTo>
                <a:lnTo>
                  <a:pt x="276585" y="54169"/>
                </a:lnTo>
                <a:lnTo>
                  <a:pt x="318652" y="35231"/>
                </a:lnTo>
                <a:lnTo>
                  <a:pt x="362658" y="20134"/>
                </a:lnTo>
                <a:lnTo>
                  <a:pt x="408393" y="9089"/>
                </a:lnTo>
                <a:lnTo>
                  <a:pt x="455645" y="2307"/>
                </a:lnTo>
                <a:lnTo>
                  <a:pt x="504202" y="0"/>
                </a:lnTo>
                <a:lnTo>
                  <a:pt x="8261350" y="0"/>
                </a:lnTo>
                <a:lnTo>
                  <a:pt x="8309915" y="2307"/>
                </a:lnTo>
                <a:lnTo>
                  <a:pt x="8357172" y="9089"/>
                </a:lnTo>
                <a:lnTo>
                  <a:pt x="8402911" y="20134"/>
                </a:lnTo>
                <a:lnTo>
                  <a:pt x="8446919" y="35231"/>
                </a:lnTo>
                <a:lnTo>
                  <a:pt x="8488986" y="54169"/>
                </a:lnTo>
                <a:lnTo>
                  <a:pt x="8528901" y="76737"/>
                </a:lnTo>
                <a:lnTo>
                  <a:pt x="8566452" y="102724"/>
                </a:lnTo>
                <a:lnTo>
                  <a:pt x="8601429" y="131919"/>
                </a:lnTo>
                <a:lnTo>
                  <a:pt x="8633620" y="164110"/>
                </a:lnTo>
                <a:lnTo>
                  <a:pt x="8662815" y="199087"/>
                </a:lnTo>
                <a:lnTo>
                  <a:pt x="8688802" y="236638"/>
                </a:lnTo>
                <a:lnTo>
                  <a:pt x="8711370" y="276553"/>
                </a:lnTo>
                <a:lnTo>
                  <a:pt x="8730308" y="318620"/>
                </a:lnTo>
                <a:lnTo>
                  <a:pt x="8745405" y="362628"/>
                </a:lnTo>
                <a:lnTo>
                  <a:pt x="8756450" y="408367"/>
                </a:lnTo>
                <a:lnTo>
                  <a:pt x="8763232" y="455624"/>
                </a:lnTo>
                <a:lnTo>
                  <a:pt x="8765540" y="504189"/>
                </a:lnTo>
                <a:lnTo>
                  <a:pt x="8765540" y="2520950"/>
                </a:lnTo>
                <a:lnTo>
                  <a:pt x="8763232" y="2569515"/>
                </a:lnTo>
                <a:lnTo>
                  <a:pt x="8756450" y="2616772"/>
                </a:lnTo>
                <a:lnTo>
                  <a:pt x="8745405" y="2662511"/>
                </a:lnTo>
                <a:lnTo>
                  <a:pt x="8730308" y="2706519"/>
                </a:lnTo>
                <a:lnTo>
                  <a:pt x="8711370" y="2748586"/>
                </a:lnTo>
                <a:lnTo>
                  <a:pt x="8688802" y="2788501"/>
                </a:lnTo>
                <a:lnTo>
                  <a:pt x="8662815" y="2826052"/>
                </a:lnTo>
                <a:lnTo>
                  <a:pt x="8633620" y="2861029"/>
                </a:lnTo>
                <a:lnTo>
                  <a:pt x="8601429" y="2893220"/>
                </a:lnTo>
                <a:lnTo>
                  <a:pt x="8566452" y="2922415"/>
                </a:lnTo>
                <a:lnTo>
                  <a:pt x="8528901" y="2948402"/>
                </a:lnTo>
                <a:lnTo>
                  <a:pt x="8488986" y="2970970"/>
                </a:lnTo>
                <a:lnTo>
                  <a:pt x="8446919" y="2989908"/>
                </a:lnTo>
                <a:lnTo>
                  <a:pt x="8402911" y="3005005"/>
                </a:lnTo>
                <a:lnTo>
                  <a:pt x="8357172" y="3016050"/>
                </a:lnTo>
                <a:lnTo>
                  <a:pt x="8309915" y="3022832"/>
                </a:lnTo>
                <a:lnTo>
                  <a:pt x="8261350" y="3025140"/>
                </a:lnTo>
                <a:lnTo>
                  <a:pt x="504202" y="3025140"/>
                </a:lnTo>
                <a:lnTo>
                  <a:pt x="455645" y="3022832"/>
                </a:lnTo>
                <a:lnTo>
                  <a:pt x="408393" y="3016050"/>
                </a:lnTo>
                <a:lnTo>
                  <a:pt x="362658" y="3005005"/>
                </a:lnTo>
                <a:lnTo>
                  <a:pt x="318652" y="2989908"/>
                </a:lnTo>
                <a:lnTo>
                  <a:pt x="276585" y="2970970"/>
                </a:lnTo>
                <a:lnTo>
                  <a:pt x="236670" y="2948402"/>
                </a:lnTo>
                <a:lnTo>
                  <a:pt x="199117" y="2922415"/>
                </a:lnTo>
                <a:lnTo>
                  <a:pt x="164137" y="2893220"/>
                </a:lnTo>
                <a:lnTo>
                  <a:pt x="131942" y="2861029"/>
                </a:lnTo>
                <a:lnTo>
                  <a:pt x="102744" y="2826052"/>
                </a:lnTo>
                <a:lnTo>
                  <a:pt x="76753" y="2788501"/>
                </a:lnTo>
                <a:lnTo>
                  <a:pt x="54181" y="2748586"/>
                </a:lnTo>
                <a:lnTo>
                  <a:pt x="35239" y="2706519"/>
                </a:lnTo>
                <a:lnTo>
                  <a:pt x="20139" y="2662511"/>
                </a:lnTo>
                <a:lnTo>
                  <a:pt x="9091" y="2616772"/>
                </a:lnTo>
                <a:lnTo>
                  <a:pt x="2308" y="2569515"/>
                </a:lnTo>
                <a:lnTo>
                  <a:pt x="0" y="2520950"/>
                </a:lnTo>
                <a:lnTo>
                  <a:pt x="0" y="50418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4953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325"/>
              </a:lnSpc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495300"/>
            <a:ext cx="6443980" cy="34290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22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Hospitalar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220" y="3921759"/>
            <a:ext cx="8836660" cy="2880360"/>
          </a:xfrm>
          <a:custGeom>
            <a:avLst/>
            <a:gdLst/>
            <a:ahLst/>
            <a:cxnLst/>
            <a:rect l="l" t="t" r="r" b="b"/>
            <a:pathLst>
              <a:path w="8836660" h="2880359">
                <a:moveTo>
                  <a:pt x="0" y="480059"/>
                </a:moveTo>
                <a:lnTo>
                  <a:pt x="2478" y="430969"/>
                </a:lnTo>
                <a:lnTo>
                  <a:pt x="9753" y="383297"/>
                </a:lnTo>
                <a:lnTo>
                  <a:pt x="21582" y="337287"/>
                </a:lnTo>
                <a:lnTo>
                  <a:pt x="37726" y="293179"/>
                </a:lnTo>
                <a:lnTo>
                  <a:pt x="57941" y="251214"/>
                </a:lnTo>
                <a:lnTo>
                  <a:pt x="81987" y="211633"/>
                </a:lnTo>
                <a:lnTo>
                  <a:pt x="109623" y="174678"/>
                </a:lnTo>
                <a:lnTo>
                  <a:pt x="140608" y="140588"/>
                </a:lnTo>
                <a:lnTo>
                  <a:pt x="174699" y="109607"/>
                </a:lnTo>
                <a:lnTo>
                  <a:pt x="211655" y="81974"/>
                </a:lnTo>
                <a:lnTo>
                  <a:pt x="251236" y="57931"/>
                </a:lnTo>
                <a:lnTo>
                  <a:pt x="293200" y="37718"/>
                </a:lnTo>
                <a:lnTo>
                  <a:pt x="337306" y="21578"/>
                </a:lnTo>
                <a:lnTo>
                  <a:pt x="383312" y="9751"/>
                </a:lnTo>
                <a:lnTo>
                  <a:pt x="430977" y="2477"/>
                </a:lnTo>
                <a:lnTo>
                  <a:pt x="480059" y="0"/>
                </a:lnTo>
                <a:lnTo>
                  <a:pt x="8356600" y="0"/>
                </a:lnTo>
                <a:lnTo>
                  <a:pt x="8405690" y="2477"/>
                </a:lnTo>
                <a:lnTo>
                  <a:pt x="8453362" y="9751"/>
                </a:lnTo>
                <a:lnTo>
                  <a:pt x="8499372" y="21578"/>
                </a:lnTo>
                <a:lnTo>
                  <a:pt x="8543480" y="37718"/>
                </a:lnTo>
                <a:lnTo>
                  <a:pt x="8585445" y="57931"/>
                </a:lnTo>
                <a:lnTo>
                  <a:pt x="8625026" y="81974"/>
                </a:lnTo>
                <a:lnTo>
                  <a:pt x="8661981" y="109607"/>
                </a:lnTo>
                <a:lnTo>
                  <a:pt x="8696070" y="140589"/>
                </a:lnTo>
                <a:lnTo>
                  <a:pt x="8727052" y="174678"/>
                </a:lnTo>
                <a:lnTo>
                  <a:pt x="8754685" y="211633"/>
                </a:lnTo>
                <a:lnTo>
                  <a:pt x="8778728" y="251214"/>
                </a:lnTo>
                <a:lnTo>
                  <a:pt x="8798941" y="293179"/>
                </a:lnTo>
                <a:lnTo>
                  <a:pt x="8815081" y="337287"/>
                </a:lnTo>
                <a:lnTo>
                  <a:pt x="8826908" y="383297"/>
                </a:lnTo>
                <a:lnTo>
                  <a:pt x="8834182" y="430969"/>
                </a:lnTo>
                <a:lnTo>
                  <a:pt x="8836660" y="480059"/>
                </a:lnTo>
                <a:lnTo>
                  <a:pt x="8836660" y="2400300"/>
                </a:lnTo>
                <a:lnTo>
                  <a:pt x="8834182" y="2449382"/>
                </a:lnTo>
                <a:lnTo>
                  <a:pt x="8826908" y="2497047"/>
                </a:lnTo>
                <a:lnTo>
                  <a:pt x="8815081" y="2543053"/>
                </a:lnTo>
                <a:lnTo>
                  <a:pt x="8798941" y="2587159"/>
                </a:lnTo>
                <a:lnTo>
                  <a:pt x="8778728" y="2629123"/>
                </a:lnTo>
                <a:lnTo>
                  <a:pt x="8754685" y="2668704"/>
                </a:lnTo>
                <a:lnTo>
                  <a:pt x="8727052" y="2705660"/>
                </a:lnTo>
                <a:lnTo>
                  <a:pt x="8696070" y="2739751"/>
                </a:lnTo>
                <a:lnTo>
                  <a:pt x="8661981" y="2770736"/>
                </a:lnTo>
                <a:lnTo>
                  <a:pt x="8625026" y="2798372"/>
                </a:lnTo>
                <a:lnTo>
                  <a:pt x="8585445" y="2822418"/>
                </a:lnTo>
                <a:lnTo>
                  <a:pt x="8543480" y="2842633"/>
                </a:lnTo>
                <a:lnTo>
                  <a:pt x="8499372" y="2858777"/>
                </a:lnTo>
                <a:lnTo>
                  <a:pt x="8453362" y="2870606"/>
                </a:lnTo>
                <a:lnTo>
                  <a:pt x="8405690" y="2877881"/>
                </a:lnTo>
                <a:lnTo>
                  <a:pt x="8356600" y="2880360"/>
                </a:lnTo>
                <a:lnTo>
                  <a:pt x="480059" y="2880360"/>
                </a:lnTo>
                <a:lnTo>
                  <a:pt x="430977" y="2877881"/>
                </a:lnTo>
                <a:lnTo>
                  <a:pt x="383312" y="2870606"/>
                </a:lnTo>
                <a:lnTo>
                  <a:pt x="337306" y="2858777"/>
                </a:lnTo>
                <a:lnTo>
                  <a:pt x="293200" y="2842633"/>
                </a:lnTo>
                <a:lnTo>
                  <a:pt x="251236" y="2822418"/>
                </a:lnTo>
                <a:lnTo>
                  <a:pt x="211655" y="2798372"/>
                </a:lnTo>
                <a:lnTo>
                  <a:pt x="174699" y="2770736"/>
                </a:lnTo>
                <a:lnTo>
                  <a:pt x="140608" y="2739751"/>
                </a:lnTo>
                <a:lnTo>
                  <a:pt x="109623" y="2705660"/>
                </a:lnTo>
                <a:lnTo>
                  <a:pt x="81987" y="2668704"/>
                </a:lnTo>
                <a:lnTo>
                  <a:pt x="57941" y="2629123"/>
                </a:lnTo>
                <a:lnTo>
                  <a:pt x="37726" y="2587159"/>
                </a:lnTo>
                <a:lnTo>
                  <a:pt x="21582" y="2543053"/>
                </a:lnTo>
                <a:lnTo>
                  <a:pt x="9753" y="2497047"/>
                </a:lnTo>
                <a:lnTo>
                  <a:pt x="2478" y="2449382"/>
                </a:lnTo>
                <a:lnTo>
                  <a:pt x="0" y="2400300"/>
                </a:lnTo>
                <a:lnTo>
                  <a:pt x="0" y="48005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7342" y="943609"/>
            <a:ext cx="8397875" cy="585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HOSPITAL</a:t>
            </a:r>
            <a:r>
              <a:rPr sz="20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D75B6"/>
                </a:solidFill>
                <a:latin typeface="Calibri"/>
                <a:cs typeface="Calibri"/>
              </a:rPr>
              <a:t>URGÊNCIA</a:t>
            </a: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endParaRPr sz="20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1400" b="1" spc="-10" dirty="0">
                <a:latin typeface="Calibri"/>
                <a:cs typeface="Calibri"/>
              </a:rPr>
              <a:t>Abertura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leitos</a:t>
            </a:r>
            <a:r>
              <a:rPr sz="1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Terapia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intensiva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adulto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atendimento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acometidos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pela Covid-19;</a:t>
            </a:r>
            <a:endParaRPr sz="1400">
              <a:latin typeface="Calibri"/>
              <a:cs typeface="Calibri"/>
            </a:endParaRPr>
          </a:p>
          <a:p>
            <a:pPr marL="378460" marR="10160" indent="-287655">
              <a:lnSpc>
                <a:spcPct val="150100"/>
              </a:lnSpc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1400" b="1" spc="-5" dirty="0">
                <a:latin typeface="Calibri"/>
                <a:cs typeface="Calibri"/>
              </a:rPr>
              <a:t>Manutenção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</a:t>
            </a:r>
            <a:r>
              <a:rPr sz="1400" b="1" spc="2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2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Manejo</a:t>
            </a:r>
            <a:r>
              <a:rPr sz="1400" b="1" spc="2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2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pacientes</a:t>
            </a:r>
            <a:r>
              <a:rPr sz="1400" b="1" spc="2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não</a:t>
            </a:r>
            <a:r>
              <a:rPr sz="1400" b="1" spc="2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críticos</a:t>
            </a:r>
            <a:r>
              <a:rPr sz="1400" b="1" spc="2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confirmados</a:t>
            </a:r>
            <a:r>
              <a:rPr sz="1400" b="1" spc="2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2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suspeitos</a:t>
            </a:r>
            <a:r>
              <a:rPr sz="1400" b="1" spc="2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2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COVID-19</a:t>
            </a:r>
            <a:r>
              <a:rPr sz="1400" b="1" spc="25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 </a:t>
            </a:r>
            <a:r>
              <a:rPr sz="1400" b="1" spc="-3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IOT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pacientes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COVID-19</a:t>
            </a:r>
            <a:r>
              <a:rPr sz="1400" b="1" spc="-15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78460" marR="5715" indent="-287655">
              <a:lnSpc>
                <a:spcPct val="150000"/>
              </a:lnSpc>
              <a:buFont typeface="Wingdings"/>
              <a:buChar char=""/>
              <a:tabLst>
                <a:tab pos="377825" algn="l"/>
                <a:tab pos="378460" algn="l"/>
                <a:tab pos="4382135" algn="l"/>
              </a:tabLst>
            </a:pPr>
            <a:r>
              <a:rPr sz="1400" b="1" spc="-5" dirty="0">
                <a:latin typeface="Calibri"/>
                <a:cs typeface="Calibri"/>
              </a:rPr>
              <a:t>Manutenção</a:t>
            </a:r>
            <a:r>
              <a:rPr sz="1400" b="1" spc="3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36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boletim</a:t>
            </a:r>
            <a:r>
              <a:rPr sz="1400" b="1" spc="3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médico</a:t>
            </a:r>
            <a:r>
              <a:rPr sz="1400" b="1" spc="3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telefônico</a:t>
            </a:r>
            <a:r>
              <a:rPr sz="1400" b="1" spc="3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diário	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realização</a:t>
            </a:r>
            <a:r>
              <a:rPr sz="1400" b="1" spc="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vídeo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chamada</a:t>
            </a:r>
            <a:r>
              <a:rPr sz="14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para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familiares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internados;</a:t>
            </a:r>
            <a:endParaRPr sz="14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1400" b="1" spc="-25" dirty="0">
                <a:latin typeface="Calibri"/>
                <a:cs typeface="Calibri"/>
              </a:rPr>
              <a:t>Testagem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mais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mil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colaboradores</a:t>
            </a:r>
            <a:r>
              <a:rPr sz="1400" b="1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no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complexo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COVID</a:t>
            </a:r>
            <a:r>
              <a:rPr sz="1400" b="1" spc="-15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78460" marR="5080" indent="-287655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77825" algn="l"/>
                <a:tab pos="378460" algn="l"/>
                <a:tab pos="1325880" algn="l"/>
                <a:tab pos="1671320" algn="l"/>
                <a:tab pos="2571115" algn="l"/>
                <a:tab pos="3418840" algn="l"/>
                <a:tab pos="4051935" algn="l"/>
                <a:tab pos="4969510" algn="l"/>
                <a:tab pos="5476875" algn="l"/>
                <a:tab pos="5822950" algn="l"/>
                <a:tab pos="6389370" algn="l"/>
                <a:tab pos="760412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p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nh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	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	</a:t>
            </a:r>
            <a:r>
              <a:rPr sz="1400" b="1" spc="-110" dirty="0">
                <a:solidFill>
                  <a:srgbClr val="2D75B6"/>
                </a:solidFill>
                <a:latin typeface="Calibri"/>
                <a:cs typeface="Calibri"/>
              </a:rPr>
              <a:t>V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na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ç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ã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o	H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SC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/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HU	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sz="1400" b="1" spc="-40" dirty="0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	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C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1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9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:	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5" dirty="0">
                <a:latin typeface="Calibri"/>
                <a:cs typeface="Calibri"/>
              </a:rPr>
              <a:t>o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l	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5	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abo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s	</a:t>
            </a:r>
            <a:r>
              <a:rPr sz="1400" b="1" spc="-45" dirty="0">
                <a:latin typeface="Calibri"/>
                <a:cs typeface="Calibri"/>
              </a:rPr>
              <a:t>v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i</a:t>
            </a:r>
            <a:r>
              <a:rPr sz="1400" b="1" spc="5" dirty="0">
                <a:latin typeface="Calibri"/>
                <a:cs typeface="Calibri"/>
              </a:rPr>
              <a:t>n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dos</a:t>
            </a:r>
            <a:r>
              <a:rPr sz="1400" b="1" dirty="0">
                <a:latin typeface="Calibri"/>
                <a:cs typeface="Calibri"/>
              </a:rPr>
              <a:t>; 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contra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Influenza:</a:t>
            </a:r>
            <a:r>
              <a:rPr sz="1400" b="1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total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1.535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colaboradores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vacinados.</a:t>
            </a:r>
            <a:endParaRPr sz="1400">
              <a:latin typeface="Calibri"/>
              <a:cs typeface="Calibri"/>
            </a:endParaRPr>
          </a:p>
          <a:p>
            <a:pPr marL="54610" algn="ctr">
              <a:lnSpc>
                <a:spcPct val="100000"/>
              </a:lnSpc>
              <a:spcBef>
                <a:spcPts val="820"/>
              </a:spcBef>
            </a:pPr>
            <a:r>
              <a:rPr sz="2000" b="1" spc="-25" dirty="0">
                <a:solidFill>
                  <a:srgbClr val="2D75B6"/>
                </a:solidFill>
                <a:latin typeface="Calibri"/>
                <a:cs typeface="Calibri"/>
              </a:rPr>
              <a:t>HOSPITAL</a:t>
            </a:r>
            <a:r>
              <a:rPr sz="2000" b="1" dirty="0">
                <a:solidFill>
                  <a:srgbClr val="2D75B6"/>
                </a:solidFill>
                <a:latin typeface="Calibri"/>
                <a:cs typeface="Calibri"/>
              </a:rPr>
              <a:t> E</a:t>
            </a: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D75B6"/>
                </a:solidFill>
                <a:latin typeface="Calibri"/>
                <a:cs typeface="Calibri"/>
              </a:rPr>
              <a:t>PRONTO</a:t>
            </a:r>
            <a:r>
              <a:rPr sz="20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D75B6"/>
                </a:solidFill>
                <a:latin typeface="Calibri"/>
                <a:cs typeface="Calibri"/>
              </a:rPr>
              <a:t>SOCORRO</a:t>
            </a:r>
            <a:r>
              <a:rPr sz="20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D75B6"/>
                </a:solidFill>
                <a:latin typeface="Calibri"/>
                <a:cs typeface="Calibri"/>
              </a:rPr>
              <a:t>CENTRAL</a:t>
            </a:r>
            <a:endParaRPr sz="20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3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IAM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com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SST</a:t>
            </a:r>
            <a:r>
              <a:rPr sz="1400" b="1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26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dirty="0">
                <a:latin typeface="Calibri"/>
                <a:cs typeface="Calibri"/>
              </a:rPr>
              <a:t> inseridos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protocolo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encaminhados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angioplastia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</a:t>
            </a:r>
            <a:r>
              <a:rPr sz="14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Trombólise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no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2D75B6"/>
                </a:solidFill>
                <a:latin typeface="Calibri"/>
                <a:cs typeface="Calibri"/>
              </a:rPr>
              <a:t>AVC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hiperagudo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admissão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EF0101"/>
                </a:solidFill>
                <a:latin typeface="Calibri"/>
                <a:cs typeface="Calibri"/>
              </a:rPr>
              <a:t>266</a:t>
            </a:r>
            <a:r>
              <a:rPr sz="1400" b="1" spc="40" dirty="0">
                <a:solidFill>
                  <a:srgbClr val="EF010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realização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trombólises</a:t>
            </a:r>
            <a:endParaRPr sz="1400">
              <a:latin typeface="Calibri"/>
              <a:cs typeface="Calibri"/>
            </a:endParaRPr>
          </a:p>
          <a:p>
            <a:pPr marL="299720" marR="170815" indent="-287020">
              <a:lnSpc>
                <a:spcPts val="2520"/>
              </a:lnSpc>
              <a:spcBef>
                <a:spcPts val="22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Fratura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Fêmur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do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Idoso</a:t>
            </a:r>
            <a:r>
              <a:rPr sz="1400" b="1" spc="5" dirty="0">
                <a:latin typeface="Calibri"/>
                <a:cs typeface="Calibri"/>
              </a:rPr>
              <a:t>: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23 </a:t>
            </a:r>
            <a:r>
              <a:rPr sz="1400" b="1" spc="-10" dirty="0">
                <a:latin typeface="Calibri"/>
                <a:cs typeface="Calibri"/>
              </a:rPr>
              <a:t>pacientes elegíveis </a:t>
            </a:r>
            <a:r>
              <a:rPr sz="1400" b="1" dirty="0">
                <a:latin typeface="Calibri"/>
                <a:cs typeface="Calibri"/>
              </a:rPr>
              <a:t>ao </a:t>
            </a:r>
            <a:r>
              <a:rPr sz="1400" b="1" spc="-5" dirty="0">
                <a:latin typeface="Calibri"/>
                <a:cs typeface="Calibri"/>
              </a:rPr>
              <a:t>protocolo </a:t>
            </a:r>
            <a:r>
              <a:rPr sz="1400" b="1" dirty="0">
                <a:latin typeface="Calibri"/>
                <a:cs typeface="Calibri"/>
              </a:rPr>
              <a:t>e encaminhados </a:t>
            </a:r>
            <a:r>
              <a:rPr sz="1400" b="1" spc="-10" dirty="0">
                <a:latin typeface="Calibri"/>
                <a:cs typeface="Calibri"/>
              </a:rPr>
              <a:t>para cirurgia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seguimento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clínico.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Sepse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Adulto</a:t>
            </a:r>
            <a:r>
              <a:rPr sz="1400" b="1" spc="-5" dirty="0">
                <a:latin typeface="Calibri"/>
                <a:cs typeface="Calibri"/>
              </a:rPr>
              <a:t>: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64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inseridos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protocolo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</a:t>
            </a:r>
            <a:r>
              <a:rPr sz="1400" b="1" spc="1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1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Vírus</a:t>
            </a:r>
            <a:r>
              <a:rPr sz="1400" b="1" spc="1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Sincicial</a:t>
            </a:r>
            <a:r>
              <a:rPr sz="1400" b="1" spc="1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Respiratório:</a:t>
            </a:r>
            <a:r>
              <a:rPr sz="1400" b="1" spc="1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internação</a:t>
            </a:r>
            <a:r>
              <a:rPr sz="1400" b="1" spc="1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16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181</a:t>
            </a:r>
            <a:r>
              <a:rPr sz="140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pacientes,</a:t>
            </a:r>
            <a:r>
              <a:rPr sz="1400" b="1" spc="1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17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178</a:t>
            </a:r>
            <a:r>
              <a:rPr sz="140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casos</a:t>
            </a:r>
            <a:r>
              <a:rPr sz="1400" b="1" spc="1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coletados,</a:t>
            </a:r>
            <a:r>
              <a:rPr sz="1400" b="1" spc="1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sendo</a:t>
            </a:r>
            <a:r>
              <a:rPr sz="1400" b="1" spc="175" dirty="0"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65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latin typeface="Calibri"/>
                <a:cs typeface="Calibri"/>
              </a:rPr>
              <a:t>não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elegíveis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113</a:t>
            </a:r>
            <a:r>
              <a:rPr sz="1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elegíveis.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Comemoração</a:t>
            </a:r>
            <a:r>
              <a:rPr sz="1400" b="1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da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Páscoa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Pediatria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5" dirty="0">
                <a:latin typeface="Calibri"/>
                <a:cs typeface="Calibri"/>
              </a:rPr>
              <a:t>colaboradores;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909319"/>
            <a:ext cx="8496300" cy="5544820"/>
          </a:xfrm>
          <a:custGeom>
            <a:avLst/>
            <a:gdLst/>
            <a:ahLst/>
            <a:cxnLst/>
            <a:rect l="l" t="t" r="r" b="b"/>
            <a:pathLst>
              <a:path w="8496300" h="5544820">
                <a:moveTo>
                  <a:pt x="0" y="924178"/>
                </a:moveTo>
                <a:lnTo>
                  <a:pt x="1202" y="876620"/>
                </a:lnTo>
                <a:lnTo>
                  <a:pt x="4771" y="829686"/>
                </a:lnTo>
                <a:lnTo>
                  <a:pt x="10648" y="783434"/>
                </a:lnTo>
                <a:lnTo>
                  <a:pt x="18775" y="737923"/>
                </a:lnTo>
                <a:lnTo>
                  <a:pt x="29094" y="693211"/>
                </a:lnTo>
                <a:lnTo>
                  <a:pt x="41547" y="649355"/>
                </a:lnTo>
                <a:lnTo>
                  <a:pt x="56076" y="606414"/>
                </a:lnTo>
                <a:lnTo>
                  <a:pt x="72623" y="564445"/>
                </a:lnTo>
                <a:lnTo>
                  <a:pt x="91130" y="523507"/>
                </a:lnTo>
                <a:lnTo>
                  <a:pt x="111539" y="483659"/>
                </a:lnTo>
                <a:lnTo>
                  <a:pt x="133791" y="444957"/>
                </a:lnTo>
                <a:lnTo>
                  <a:pt x="157829" y="407460"/>
                </a:lnTo>
                <a:lnTo>
                  <a:pt x="183595" y="371226"/>
                </a:lnTo>
                <a:lnTo>
                  <a:pt x="211030" y="336314"/>
                </a:lnTo>
                <a:lnTo>
                  <a:pt x="240076" y="302780"/>
                </a:lnTo>
                <a:lnTo>
                  <a:pt x="270676" y="270684"/>
                </a:lnTo>
                <a:lnTo>
                  <a:pt x="302771" y="240083"/>
                </a:lnTo>
                <a:lnTo>
                  <a:pt x="336304" y="211036"/>
                </a:lnTo>
                <a:lnTo>
                  <a:pt x="371215" y="183600"/>
                </a:lnTo>
                <a:lnTo>
                  <a:pt x="407448" y="157834"/>
                </a:lnTo>
                <a:lnTo>
                  <a:pt x="444944" y="133795"/>
                </a:lnTo>
                <a:lnTo>
                  <a:pt x="483645" y="111542"/>
                </a:lnTo>
                <a:lnTo>
                  <a:pt x="523492" y="91133"/>
                </a:lnTo>
                <a:lnTo>
                  <a:pt x="564429" y="72626"/>
                </a:lnTo>
                <a:lnTo>
                  <a:pt x="606396" y="56078"/>
                </a:lnTo>
                <a:lnTo>
                  <a:pt x="649336" y="41548"/>
                </a:lnTo>
                <a:lnTo>
                  <a:pt x="693191" y="29095"/>
                </a:lnTo>
                <a:lnTo>
                  <a:pt x="737903" y="18775"/>
                </a:lnTo>
                <a:lnTo>
                  <a:pt x="783413" y="10648"/>
                </a:lnTo>
                <a:lnTo>
                  <a:pt x="829663" y="4771"/>
                </a:lnTo>
                <a:lnTo>
                  <a:pt x="876596" y="1202"/>
                </a:lnTo>
                <a:lnTo>
                  <a:pt x="924153" y="0"/>
                </a:lnTo>
                <a:lnTo>
                  <a:pt x="7572121" y="0"/>
                </a:lnTo>
                <a:lnTo>
                  <a:pt x="7619679" y="1202"/>
                </a:lnTo>
                <a:lnTo>
                  <a:pt x="7666613" y="4771"/>
                </a:lnTo>
                <a:lnTo>
                  <a:pt x="7712865" y="10648"/>
                </a:lnTo>
                <a:lnTo>
                  <a:pt x="7758376" y="18775"/>
                </a:lnTo>
                <a:lnTo>
                  <a:pt x="7803088" y="29095"/>
                </a:lnTo>
                <a:lnTo>
                  <a:pt x="7846944" y="41548"/>
                </a:lnTo>
                <a:lnTo>
                  <a:pt x="7889885" y="56078"/>
                </a:lnTo>
                <a:lnTo>
                  <a:pt x="7931854" y="72626"/>
                </a:lnTo>
                <a:lnTo>
                  <a:pt x="7972792" y="91133"/>
                </a:lnTo>
                <a:lnTo>
                  <a:pt x="8012640" y="111542"/>
                </a:lnTo>
                <a:lnTo>
                  <a:pt x="8051342" y="133795"/>
                </a:lnTo>
                <a:lnTo>
                  <a:pt x="8088839" y="157834"/>
                </a:lnTo>
                <a:lnTo>
                  <a:pt x="8125073" y="183600"/>
                </a:lnTo>
                <a:lnTo>
                  <a:pt x="8159985" y="211036"/>
                </a:lnTo>
                <a:lnTo>
                  <a:pt x="8193519" y="240083"/>
                </a:lnTo>
                <a:lnTo>
                  <a:pt x="8225615" y="270684"/>
                </a:lnTo>
                <a:lnTo>
                  <a:pt x="8256216" y="302780"/>
                </a:lnTo>
                <a:lnTo>
                  <a:pt x="8285263" y="336314"/>
                </a:lnTo>
                <a:lnTo>
                  <a:pt x="8312699" y="371226"/>
                </a:lnTo>
                <a:lnTo>
                  <a:pt x="8338465" y="407460"/>
                </a:lnTo>
                <a:lnTo>
                  <a:pt x="8362504" y="444957"/>
                </a:lnTo>
                <a:lnTo>
                  <a:pt x="8384757" y="483659"/>
                </a:lnTo>
                <a:lnTo>
                  <a:pt x="8405166" y="523507"/>
                </a:lnTo>
                <a:lnTo>
                  <a:pt x="8423673" y="564445"/>
                </a:lnTo>
                <a:lnTo>
                  <a:pt x="8440221" y="606414"/>
                </a:lnTo>
                <a:lnTo>
                  <a:pt x="8454751" y="649355"/>
                </a:lnTo>
                <a:lnTo>
                  <a:pt x="8467204" y="693211"/>
                </a:lnTo>
                <a:lnTo>
                  <a:pt x="8477524" y="737923"/>
                </a:lnTo>
                <a:lnTo>
                  <a:pt x="8485651" y="783434"/>
                </a:lnTo>
                <a:lnTo>
                  <a:pt x="8491528" y="829686"/>
                </a:lnTo>
                <a:lnTo>
                  <a:pt x="8495097" y="876620"/>
                </a:lnTo>
                <a:lnTo>
                  <a:pt x="8496300" y="924178"/>
                </a:lnTo>
                <a:lnTo>
                  <a:pt x="8496300" y="4620641"/>
                </a:lnTo>
                <a:lnTo>
                  <a:pt x="8495097" y="4668200"/>
                </a:lnTo>
                <a:lnTo>
                  <a:pt x="8491528" y="4715135"/>
                </a:lnTo>
                <a:lnTo>
                  <a:pt x="8485651" y="4761387"/>
                </a:lnTo>
                <a:lnTo>
                  <a:pt x="8477524" y="4806899"/>
                </a:lnTo>
                <a:lnTo>
                  <a:pt x="8467204" y="4851612"/>
                </a:lnTo>
                <a:lnTo>
                  <a:pt x="8454751" y="4895469"/>
                </a:lnTo>
                <a:lnTo>
                  <a:pt x="8440221" y="4938411"/>
                </a:lnTo>
                <a:lnTo>
                  <a:pt x="8423673" y="4980379"/>
                </a:lnTo>
                <a:lnTo>
                  <a:pt x="8405166" y="5021317"/>
                </a:lnTo>
                <a:lnTo>
                  <a:pt x="8384757" y="5061166"/>
                </a:lnTo>
                <a:lnTo>
                  <a:pt x="8362504" y="5099868"/>
                </a:lnTo>
                <a:lnTo>
                  <a:pt x="8338465" y="5137365"/>
                </a:lnTo>
                <a:lnTo>
                  <a:pt x="8312699" y="5173598"/>
                </a:lnTo>
                <a:lnTo>
                  <a:pt x="8285263" y="5208511"/>
                </a:lnTo>
                <a:lnTo>
                  <a:pt x="8256216" y="5242044"/>
                </a:lnTo>
                <a:lnTo>
                  <a:pt x="8225615" y="5274140"/>
                </a:lnTo>
                <a:lnTo>
                  <a:pt x="8193519" y="5304740"/>
                </a:lnTo>
                <a:lnTo>
                  <a:pt x="8159985" y="5333787"/>
                </a:lnTo>
                <a:lnTo>
                  <a:pt x="8125073" y="5361222"/>
                </a:lnTo>
                <a:lnTo>
                  <a:pt x="8088839" y="5386988"/>
                </a:lnTo>
                <a:lnTo>
                  <a:pt x="8051342" y="5411027"/>
                </a:lnTo>
                <a:lnTo>
                  <a:pt x="8012640" y="5433279"/>
                </a:lnTo>
                <a:lnTo>
                  <a:pt x="7972792" y="5453688"/>
                </a:lnTo>
                <a:lnTo>
                  <a:pt x="7931854" y="5472195"/>
                </a:lnTo>
                <a:lnTo>
                  <a:pt x="7889885" y="5488742"/>
                </a:lnTo>
                <a:lnTo>
                  <a:pt x="7846944" y="5503272"/>
                </a:lnTo>
                <a:lnTo>
                  <a:pt x="7803088" y="5515725"/>
                </a:lnTo>
                <a:lnTo>
                  <a:pt x="7758376" y="5526044"/>
                </a:lnTo>
                <a:lnTo>
                  <a:pt x="7712865" y="5534171"/>
                </a:lnTo>
                <a:lnTo>
                  <a:pt x="7666613" y="5540048"/>
                </a:lnTo>
                <a:lnTo>
                  <a:pt x="7619679" y="5543617"/>
                </a:lnTo>
                <a:lnTo>
                  <a:pt x="7572121" y="5544820"/>
                </a:lnTo>
                <a:lnTo>
                  <a:pt x="924153" y="5544820"/>
                </a:lnTo>
                <a:lnTo>
                  <a:pt x="876596" y="5543617"/>
                </a:lnTo>
                <a:lnTo>
                  <a:pt x="829663" y="5540048"/>
                </a:lnTo>
                <a:lnTo>
                  <a:pt x="783413" y="5534171"/>
                </a:lnTo>
                <a:lnTo>
                  <a:pt x="737903" y="5526044"/>
                </a:lnTo>
                <a:lnTo>
                  <a:pt x="693191" y="5515725"/>
                </a:lnTo>
                <a:lnTo>
                  <a:pt x="649336" y="5503272"/>
                </a:lnTo>
                <a:lnTo>
                  <a:pt x="606396" y="5488742"/>
                </a:lnTo>
                <a:lnTo>
                  <a:pt x="564429" y="5472195"/>
                </a:lnTo>
                <a:lnTo>
                  <a:pt x="523492" y="5453688"/>
                </a:lnTo>
                <a:lnTo>
                  <a:pt x="483645" y="5433279"/>
                </a:lnTo>
                <a:lnTo>
                  <a:pt x="444944" y="5411027"/>
                </a:lnTo>
                <a:lnTo>
                  <a:pt x="407448" y="5386988"/>
                </a:lnTo>
                <a:lnTo>
                  <a:pt x="371215" y="5361222"/>
                </a:lnTo>
                <a:lnTo>
                  <a:pt x="336304" y="5333787"/>
                </a:lnTo>
                <a:lnTo>
                  <a:pt x="302771" y="5304740"/>
                </a:lnTo>
                <a:lnTo>
                  <a:pt x="270676" y="5274140"/>
                </a:lnTo>
                <a:lnTo>
                  <a:pt x="240076" y="5242044"/>
                </a:lnTo>
                <a:lnTo>
                  <a:pt x="211030" y="5208511"/>
                </a:lnTo>
                <a:lnTo>
                  <a:pt x="183595" y="5173598"/>
                </a:lnTo>
                <a:lnTo>
                  <a:pt x="157829" y="5137365"/>
                </a:lnTo>
                <a:lnTo>
                  <a:pt x="133791" y="5099868"/>
                </a:lnTo>
                <a:lnTo>
                  <a:pt x="111539" y="5061166"/>
                </a:lnTo>
                <a:lnTo>
                  <a:pt x="91130" y="5021317"/>
                </a:lnTo>
                <a:lnTo>
                  <a:pt x="72623" y="4980379"/>
                </a:lnTo>
                <a:lnTo>
                  <a:pt x="56076" y="4938411"/>
                </a:lnTo>
                <a:lnTo>
                  <a:pt x="41547" y="4895469"/>
                </a:lnTo>
                <a:lnTo>
                  <a:pt x="29094" y="4851612"/>
                </a:lnTo>
                <a:lnTo>
                  <a:pt x="18775" y="4806899"/>
                </a:lnTo>
                <a:lnTo>
                  <a:pt x="10648" y="4761387"/>
                </a:lnTo>
                <a:lnTo>
                  <a:pt x="4771" y="4715135"/>
                </a:lnTo>
                <a:lnTo>
                  <a:pt x="1202" y="4668200"/>
                </a:lnTo>
                <a:lnTo>
                  <a:pt x="0" y="4620641"/>
                </a:lnTo>
                <a:lnTo>
                  <a:pt x="0" y="924178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95300"/>
            <a:ext cx="6443980" cy="34290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48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Hospitalar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4953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325"/>
              </a:lnSpc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0392" y="1077595"/>
            <a:ext cx="7802880" cy="508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D75B6"/>
                </a:solidFill>
                <a:latin typeface="Calibri"/>
                <a:cs typeface="Calibri"/>
              </a:rPr>
              <a:t>HMU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355600" marR="5715" indent="-342900">
              <a:lnSpc>
                <a:spcPct val="15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Calibri"/>
                <a:cs typeface="Calibri"/>
              </a:rPr>
              <a:t>Adequação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atendimento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Telemedicina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no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CAISM,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análise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prontuários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médicos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ambulatoriais,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acompanhamento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clínico;</a:t>
            </a:r>
            <a:endParaRPr sz="1400">
              <a:latin typeface="Calibri"/>
              <a:cs typeface="Calibri"/>
            </a:endParaRPr>
          </a:p>
          <a:p>
            <a:pPr marL="355600" marR="5715" indent="-342900">
              <a:lnSpc>
                <a:spcPct val="15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spc="-10" dirty="0">
                <a:latin typeface="Calibri"/>
                <a:cs typeface="Calibri"/>
              </a:rPr>
              <a:t>Revisão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</a:t>
            </a:r>
            <a:r>
              <a:rPr sz="1400" b="1" spc="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Acesso</a:t>
            </a:r>
            <a:r>
              <a:rPr sz="1400" b="1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400" b="1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Protocolo</a:t>
            </a:r>
            <a:r>
              <a:rPr sz="1400" b="1" spc="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Manejo</a:t>
            </a:r>
            <a:r>
              <a:rPr sz="1400" b="1" spc="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Clínico</a:t>
            </a:r>
            <a:r>
              <a:rPr sz="1400" b="1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casos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suspeitos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confirmados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COVID-19;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r>
              <a:rPr sz="1400" b="1" spc="-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vacinação:</a:t>
            </a:r>
            <a:r>
              <a:rPr sz="1400" b="1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CORONAVAC</a:t>
            </a:r>
            <a:r>
              <a:rPr sz="14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600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colaboradores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vacinados</a:t>
            </a:r>
            <a:endParaRPr sz="1400"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  <a:spcBef>
                <a:spcPts val="844"/>
              </a:spcBef>
            </a:pPr>
            <a:r>
              <a:rPr sz="1400" b="1" spc="-5" dirty="0">
                <a:latin typeface="Calibri"/>
                <a:cs typeface="Calibri"/>
              </a:rPr>
              <a:t>1ª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5" dirty="0">
                <a:latin typeface="Calibri"/>
                <a:cs typeface="Calibri"/>
              </a:rPr>
              <a:t> Dias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20,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21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5" dirty="0">
                <a:latin typeface="Calibri"/>
                <a:cs typeface="Calibri"/>
              </a:rPr>
              <a:t>22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janeiro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2021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/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2ª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</a:t>
            </a:r>
            <a:r>
              <a:rPr sz="1400" b="1" dirty="0">
                <a:latin typeface="Calibri"/>
                <a:cs typeface="Calibri"/>
              </a:rPr>
              <a:t> -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Dias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11,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12,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15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19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fevereiro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2021;</a:t>
            </a:r>
            <a:endParaRPr sz="1400">
              <a:latin typeface="Calibri"/>
              <a:cs typeface="Calibri"/>
            </a:endParaRPr>
          </a:p>
          <a:p>
            <a:pPr marL="340360" indent="-32766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r>
              <a:rPr sz="1400" b="1" spc="-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vacinação:</a:t>
            </a:r>
            <a:r>
              <a:rPr sz="1400" b="1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ASTRAZENECA</a:t>
            </a:r>
            <a:r>
              <a:rPr sz="14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385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colaboradores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vacinados</a:t>
            </a:r>
            <a:endParaRPr sz="1400">
              <a:latin typeface="Calibri"/>
              <a:cs typeface="Calibri"/>
            </a:endParaRPr>
          </a:p>
          <a:p>
            <a:pPr marL="12700" marR="9525" indent="449580">
              <a:lnSpc>
                <a:spcPct val="150000"/>
              </a:lnSpc>
            </a:pPr>
            <a:r>
              <a:rPr sz="1400" b="1" spc="-5" dirty="0">
                <a:latin typeface="Calibri"/>
                <a:cs typeface="Calibri"/>
              </a:rPr>
              <a:t>1ª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Dias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27,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28,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29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janeiro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2021/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2ª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Centralizado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na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Medicina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Ocupacional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do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Complexo</a:t>
            </a:r>
            <a:r>
              <a:rPr sz="1400" b="1" spc="-5" dirty="0">
                <a:latin typeface="Calibri"/>
                <a:cs typeface="Calibri"/>
              </a:rPr>
              <a:t> Hospitalar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Municipal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São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Bernardo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Campo;</a:t>
            </a:r>
            <a:endParaRPr sz="14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Campanha</a:t>
            </a:r>
            <a:r>
              <a:rPr sz="1400" b="1" spc="-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RESIDENTES</a:t>
            </a:r>
            <a:r>
              <a:rPr sz="1400" b="1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FMABC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SUS;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CORONAVAC</a:t>
            </a:r>
            <a:r>
              <a:rPr sz="14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19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novos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residentes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vacinados</a:t>
            </a:r>
            <a:endParaRPr sz="1400">
              <a:latin typeface="Calibri"/>
              <a:cs typeface="Calibri"/>
            </a:endParaRPr>
          </a:p>
          <a:p>
            <a:pPr marL="12700" marR="5715" indent="449580">
              <a:lnSpc>
                <a:spcPct val="1501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1ª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</a:t>
            </a:r>
            <a:r>
              <a:rPr sz="1400" b="1" spc="1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Dia</a:t>
            </a:r>
            <a:r>
              <a:rPr sz="1400" b="1" spc="1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08/03/2021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/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2ª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</a:t>
            </a:r>
            <a:r>
              <a:rPr sz="1400" b="1" spc="1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1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Centralizado</a:t>
            </a:r>
            <a:r>
              <a:rPr sz="1400" b="1" spc="1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Medicina</a:t>
            </a:r>
            <a:r>
              <a:rPr sz="1400" b="1" spc="1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Ocupacional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114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Complexo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Hospitalar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Municipal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São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Bernardo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Campo.</a:t>
            </a:r>
            <a:endParaRPr sz="1400">
              <a:latin typeface="Calibri"/>
              <a:cs typeface="Calibri"/>
            </a:endParaRPr>
          </a:p>
          <a:p>
            <a:pPr marL="299720" marR="5080" indent="-287020">
              <a:lnSpc>
                <a:spcPct val="150000"/>
              </a:lnSpc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dirty="0"/>
              <a:t>	</a:t>
            </a:r>
            <a:r>
              <a:rPr sz="1400" b="1" dirty="0">
                <a:latin typeface="Calibri"/>
                <a:cs typeface="Calibri"/>
              </a:rPr>
              <a:t>Após</a:t>
            </a:r>
            <a:r>
              <a:rPr sz="1400" b="1" spc="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campanha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,</a:t>
            </a:r>
            <a:r>
              <a:rPr sz="14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4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novos</a:t>
            </a:r>
            <a:r>
              <a:rPr sz="1400" b="1" spc="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colaboradores</a:t>
            </a:r>
            <a:r>
              <a:rPr sz="1400" b="1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passou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ser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centralizada</a:t>
            </a:r>
            <a:r>
              <a:rPr sz="14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na</a:t>
            </a:r>
            <a:r>
              <a:rPr sz="14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Medicina </a:t>
            </a:r>
            <a:r>
              <a:rPr sz="1400" b="1" spc="-3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Ocupacional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Complexo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Hospitalar Municipal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São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Bernardo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Campo</a:t>
            </a:r>
            <a:r>
              <a:rPr sz="1400" b="1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835660"/>
            <a:ext cx="8153400" cy="5643880"/>
          </a:xfrm>
          <a:custGeom>
            <a:avLst/>
            <a:gdLst/>
            <a:ahLst/>
            <a:cxnLst/>
            <a:rect l="l" t="t" r="r" b="b"/>
            <a:pathLst>
              <a:path w="8153400" h="5643880">
                <a:moveTo>
                  <a:pt x="0" y="5643880"/>
                </a:moveTo>
                <a:lnTo>
                  <a:pt x="8153400" y="5643880"/>
                </a:lnTo>
                <a:lnTo>
                  <a:pt x="8153400" y="0"/>
                </a:lnTo>
                <a:lnTo>
                  <a:pt x="0" y="0"/>
                </a:lnTo>
                <a:lnTo>
                  <a:pt x="0" y="56438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565" y="852170"/>
            <a:ext cx="4723765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Verdana"/>
                <a:cs typeface="Verdana"/>
              </a:rPr>
              <a:t>Estrutura da</a:t>
            </a:r>
            <a:r>
              <a:rPr sz="1100" b="1" spc="1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Prestação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de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Contas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1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–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Demonstrativo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financeiro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 </a:t>
            </a:r>
            <a:r>
              <a:rPr sz="1100" spc="-5" dirty="0">
                <a:latin typeface="Verdana"/>
                <a:cs typeface="Verdana"/>
              </a:rPr>
              <a:t>contábil,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onde</a:t>
            </a:r>
            <a:r>
              <a:rPr sz="1100" dirty="0">
                <a:latin typeface="Verdana"/>
                <a:cs typeface="Verdana"/>
              </a:rPr>
              <a:t> estão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apresentadas: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1919605"/>
            <a:ext cx="630555" cy="4521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21590" algn="r">
              <a:lnSpc>
                <a:spcPct val="100000"/>
              </a:lnSpc>
              <a:spcBef>
                <a:spcPts val="459"/>
              </a:spcBef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Receitas</a:t>
            </a:r>
            <a:endParaRPr sz="11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59"/>
              </a:spcBef>
            </a:pPr>
            <a:r>
              <a:rPr sz="1100" spc="-5" dirty="0">
                <a:latin typeface="Verdana"/>
                <a:cs typeface="Verdana"/>
              </a:rPr>
              <a:t>a)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082" y="2821559"/>
            <a:ext cx="1727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a)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082" y="3250946"/>
            <a:ext cx="1727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a)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0419" y="2132964"/>
            <a:ext cx="6842125" cy="1461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15085">
              <a:lnSpc>
                <a:spcPct val="128000"/>
              </a:lnSpc>
              <a:spcBef>
                <a:spcPts val="90"/>
              </a:spcBef>
            </a:pPr>
            <a:r>
              <a:rPr sz="1100" spc="-5" dirty="0">
                <a:latin typeface="Verdana"/>
                <a:cs typeface="Verdana"/>
              </a:rPr>
              <a:t>Demonstrativo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das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receitas de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impostos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vinculados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5" dirty="0">
                <a:latin typeface="Verdana"/>
                <a:cs typeface="Verdana"/>
              </a:rPr>
              <a:t> aplicação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mínima 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obrigatória</a:t>
            </a:r>
            <a:r>
              <a:rPr sz="1100" spc="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na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saúde</a:t>
            </a:r>
            <a:r>
              <a:rPr sz="1100" spc="-5" dirty="0">
                <a:latin typeface="Verdana"/>
                <a:cs typeface="Verdana"/>
              </a:rPr>
              <a:t> arrecadados</a:t>
            </a:r>
            <a:r>
              <a:rPr sz="1100" spc="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no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quadrimestre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valor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correspondente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à </a:t>
            </a:r>
            <a:r>
              <a:rPr sz="1100" spc="-3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aplicação </a:t>
            </a:r>
            <a:r>
              <a:rPr sz="1100" dirty="0">
                <a:latin typeface="Verdana"/>
                <a:cs typeface="Verdana"/>
              </a:rPr>
              <a:t>mínima</a:t>
            </a:r>
            <a:r>
              <a:rPr sz="1100" spc="-10" dirty="0">
                <a:latin typeface="Verdana"/>
                <a:cs typeface="Verdana"/>
              </a:rPr>
              <a:t> obrigatória</a:t>
            </a:r>
            <a:r>
              <a:rPr sz="1100" spc="4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 </a:t>
            </a:r>
            <a:r>
              <a:rPr sz="1100" dirty="0">
                <a:latin typeface="Verdana"/>
                <a:cs typeface="Verdana"/>
              </a:rPr>
              <a:t>15%;</a:t>
            </a:r>
            <a:endParaRPr sz="1100">
              <a:latin typeface="Verdana"/>
              <a:cs typeface="Verdana"/>
            </a:endParaRPr>
          </a:p>
          <a:p>
            <a:pPr marL="12700" marR="1224280">
              <a:lnSpc>
                <a:spcPts val="17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Arrecadação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taxas,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multas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 correção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monetária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transferidos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para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 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orçamento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saúde mas </a:t>
            </a:r>
            <a:r>
              <a:rPr sz="1100" spc="-5" dirty="0">
                <a:latin typeface="Verdana"/>
                <a:cs typeface="Verdana"/>
              </a:rPr>
              <a:t>que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não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 </a:t>
            </a:r>
            <a:r>
              <a:rPr sz="1100" spc="-5" dirty="0">
                <a:latin typeface="Verdana"/>
                <a:cs typeface="Verdana"/>
              </a:rPr>
              <a:t>vinculam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cumprimento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Emenda </a:t>
            </a:r>
            <a:r>
              <a:rPr sz="1100" dirty="0">
                <a:latin typeface="Verdana"/>
                <a:cs typeface="Verdana"/>
              </a:rPr>
              <a:t>29;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ts val="1180"/>
              </a:lnSpc>
              <a:spcBef>
                <a:spcPts val="400"/>
              </a:spcBef>
            </a:pPr>
            <a:r>
              <a:rPr sz="1100" dirty="0">
                <a:latin typeface="Verdana"/>
                <a:cs typeface="Verdana"/>
              </a:rPr>
              <a:t>As </a:t>
            </a:r>
            <a:r>
              <a:rPr sz="1100" spc="-5" dirty="0">
                <a:latin typeface="Verdana"/>
                <a:cs typeface="Verdana"/>
              </a:rPr>
              <a:t>receitas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provenientes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das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transferências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União/Ministério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 </a:t>
            </a:r>
            <a:r>
              <a:rPr sz="1100" dirty="0">
                <a:latin typeface="Verdana"/>
                <a:cs typeface="Verdana"/>
              </a:rPr>
              <a:t>Saúde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 </a:t>
            </a:r>
            <a:r>
              <a:rPr sz="1100" spc="-5" dirty="0">
                <a:latin typeface="Verdana"/>
                <a:cs typeface="Verdana"/>
              </a:rPr>
              <a:t>Estado/Secretaria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 </a:t>
            </a:r>
            <a:r>
              <a:rPr sz="1100" spc="-3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Saúde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que ingressaram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Fundo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Municipal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 </a:t>
            </a:r>
            <a:r>
              <a:rPr sz="1100" dirty="0">
                <a:latin typeface="Verdana"/>
                <a:cs typeface="Verdana"/>
              </a:rPr>
              <a:t>Saúde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65" y="3957320"/>
            <a:ext cx="381190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Execução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Orçamentária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Financeira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do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Quadrimestre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082" y="4404486"/>
            <a:ext cx="174625" cy="6686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100" spc="-5" dirty="0">
                <a:latin typeface="Verdana"/>
                <a:cs typeface="Verdana"/>
              </a:rPr>
              <a:t>a)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spc="-10" dirty="0">
                <a:latin typeface="Verdana"/>
                <a:cs typeface="Verdana"/>
              </a:rPr>
              <a:t>b)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100" spc="5" dirty="0">
                <a:latin typeface="Verdana"/>
                <a:cs typeface="Verdana"/>
              </a:rPr>
              <a:t>c)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0419" y="4404486"/>
            <a:ext cx="5195570" cy="668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8099"/>
              </a:lnSpc>
              <a:spcBef>
                <a:spcPts val="90"/>
              </a:spcBef>
            </a:pPr>
            <a:r>
              <a:rPr sz="1100" spc="-5" dirty="0">
                <a:latin typeface="Verdana"/>
                <a:cs typeface="Verdana"/>
              </a:rPr>
              <a:t>Empenhos do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quadrimestre,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separados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por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fonte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(origem)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dos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recursos 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Pagamentos do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quadrimestre,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separados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por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fonte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(origem)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dos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recursos </a:t>
            </a:r>
            <a:r>
              <a:rPr sz="1100" spc="-3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Conciliação bancária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entre </a:t>
            </a:r>
            <a:r>
              <a:rPr sz="1100" dirty="0">
                <a:latin typeface="Verdana"/>
                <a:cs typeface="Verdana"/>
              </a:rPr>
              <a:t>as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contas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65" y="5156263"/>
            <a:ext cx="7900034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0"/>
              </a:spcBef>
              <a:buAutoNum type="arabicPlain" startAt="2"/>
              <a:tabLst>
                <a:tab pos="149860" algn="l"/>
              </a:tabLst>
            </a:pPr>
            <a:r>
              <a:rPr sz="1100" dirty="0">
                <a:latin typeface="Verdana"/>
                <a:cs typeface="Verdana"/>
              </a:rPr>
              <a:t>–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Relatórios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Analíticos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do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Orçamento</a:t>
            </a:r>
            <a:r>
              <a:rPr sz="1100" dirty="0">
                <a:latin typeface="Verdana"/>
                <a:cs typeface="Verdana"/>
              </a:rPr>
              <a:t> 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execução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do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quadrimestre,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apresentados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por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itens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despesa;</a:t>
            </a:r>
            <a:endParaRPr sz="1100">
              <a:latin typeface="Verdana"/>
              <a:cs typeface="Verdana"/>
            </a:endParaRPr>
          </a:p>
          <a:p>
            <a:pPr marL="149860" indent="-137160">
              <a:lnSpc>
                <a:spcPct val="100000"/>
              </a:lnSpc>
              <a:spcBef>
                <a:spcPts val="885"/>
              </a:spcBef>
              <a:buAutoNum type="arabicPlain" startAt="2"/>
              <a:tabLst>
                <a:tab pos="149860" algn="l"/>
              </a:tabLst>
            </a:pPr>
            <a:r>
              <a:rPr sz="1100" dirty="0">
                <a:latin typeface="Verdana"/>
                <a:cs typeface="Verdana"/>
              </a:rPr>
              <a:t>–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Especificação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das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despesas</a:t>
            </a:r>
            <a:endParaRPr sz="1100">
              <a:latin typeface="Verdana"/>
              <a:cs typeface="Verdana"/>
            </a:endParaRPr>
          </a:p>
          <a:p>
            <a:pPr marL="149860" marR="5080" indent="-149860">
              <a:lnSpc>
                <a:spcPts val="1180"/>
              </a:lnSpc>
              <a:spcBef>
                <a:spcPts val="1015"/>
              </a:spcBef>
              <a:buAutoNum type="arabicPlain" startAt="2"/>
              <a:tabLst>
                <a:tab pos="149860" algn="l"/>
              </a:tabLst>
            </a:pPr>
            <a:r>
              <a:rPr sz="1100" dirty="0">
                <a:latin typeface="Verdana"/>
                <a:cs typeface="Verdana"/>
              </a:rPr>
              <a:t>–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Documentos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comprobatórios</a:t>
            </a:r>
            <a:r>
              <a:rPr sz="1100" spc="4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das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informações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empenho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pagamento,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separados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por</a:t>
            </a:r>
            <a:r>
              <a:rPr sz="1100" spc="5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origem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(Municipal, </a:t>
            </a:r>
            <a:r>
              <a:rPr sz="1100" spc="-37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Federal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Estadual)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por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unidades executoras.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Verdana"/>
              <a:buAutoNum type="arabicPlain" startAt="2"/>
            </a:pPr>
            <a:endParaRPr sz="1100">
              <a:latin typeface="Verdana"/>
              <a:cs typeface="Verdana"/>
            </a:endParaRPr>
          </a:p>
          <a:p>
            <a:pPr marL="149860" indent="-137160">
              <a:lnSpc>
                <a:spcPct val="100000"/>
              </a:lnSpc>
              <a:buAutoNum type="arabicPlain" startAt="2"/>
              <a:tabLst>
                <a:tab pos="149860" algn="l"/>
              </a:tabLst>
            </a:pPr>
            <a:r>
              <a:rPr sz="1100" dirty="0">
                <a:latin typeface="Verdana"/>
                <a:cs typeface="Verdana"/>
              </a:rPr>
              <a:t>–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Principais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ações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desenvolvidas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resultados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observados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no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quadrimestre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9108440" cy="1094740"/>
            <a:chOff x="0" y="0"/>
            <a:chExt cx="9108440" cy="109474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7840" y="0"/>
              <a:ext cx="990600" cy="10947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0"/>
              <a:ext cx="6733540" cy="523240"/>
            </a:xfrm>
            <a:custGeom>
              <a:avLst/>
              <a:gdLst/>
              <a:ahLst/>
              <a:cxnLst/>
              <a:rect l="l" t="t" r="r" b="b"/>
              <a:pathLst>
                <a:path w="6733540" h="523240">
                  <a:moveTo>
                    <a:pt x="6733540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6733540" y="523239"/>
                  </a:lnTo>
                  <a:lnTo>
                    <a:pt x="673354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8739" y="9842"/>
            <a:ext cx="6199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980439"/>
            <a:ext cx="8671560" cy="5382260"/>
          </a:xfrm>
          <a:custGeom>
            <a:avLst/>
            <a:gdLst/>
            <a:ahLst/>
            <a:cxnLst/>
            <a:rect l="l" t="t" r="r" b="b"/>
            <a:pathLst>
              <a:path w="8671560" h="5382260">
                <a:moveTo>
                  <a:pt x="0" y="897001"/>
                </a:moveTo>
                <a:lnTo>
                  <a:pt x="1243" y="849359"/>
                </a:lnTo>
                <a:lnTo>
                  <a:pt x="4932" y="802366"/>
                </a:lnTo>
                <a:lnTo>
                  <a:pt x="11004" y="756083"/>
                </a:lnTo>
                <a:lnTo>
                  <a:pt x="19399" y="710571"/>
                </a:lnTo>
                <a:lnTo>
                  <a:pt x="30052" y="665894"/>
                </a:lnTo>
                <a:lnTo>
                  <a:pt x="42903" y="622112"/>
                </a:lnTo>
                <a:lnTo>
                  <a:pt x="57890" y="579288"/>
                </a:lnTo>
                <a:lnTo>
                  <a:pt x="74951" y="537484"/>
                </a:lnTo>
                <a:lnTo>
                  <a:pt x="94022" y="496761"/>
                </a:lnTo>
                <a:lnTo>
                  <a:pt x="115044" y="457183"/>
                </a:lnTo>
                <a:lnTo>
                  <a:pt x="137953" y="418810"/>
                </a:lnTo>
                <a:lnTo>
                  <a:pt x="162688" y="381705"/>
                </a:lnTo>
                <a:lnTo>
                  <a:pt x="189186" y="345929"/>
                </a:lnTo>
                <a:lnTo>
                  <a:pt x="217386" y="311546"/>
                </a:lnTo>
                <a:lnTo>
                  <a:pt x="247225" y="278615"/>
                </a:lnTo>
                <a:lnTo>
                  <a:pt x="278642" y="247201"/>
                </a:lnTo>
                <a:lnTo>
                  <a:pt x="311575" y="217364"/>
                </a:lnTo>
                <a:lnTo>
                  <a:pt x="345961" y="189167"/>
                </a:lnTo>
                <a:lnTo>
                  <a:pt x="381739" y="162671"/>
                </a:lnTo>
                <a:lnTo>
                  <a:pt x="418846" y="137938"/>
                </a:lnTo>
                <a:lnTo>
                  <a:pt x="457221" y="115031"/>
                </a:lnTo>
                <a:lnTo>
                  <a:pt x="496802" y="94012"/>
                </a:lnTo>
                <a:lnTo>
                  <a:pt x="537526" y="74942"/>
                </a:lnTo>
                <a:lnTo>
                  <a:pt x="579332" y="57884"/>
                </a:lnTo>
                <a:lnTo>
                  <a:pt x="622158" y="42898"/>
                </a:lnTo>
                <a:lnTo>
                  <a:pt x="665941" y="30049"/>
                </a:lnTo>
                <a:lnTo>
                  <a:pt x="710620" y="19396"/>
                </a:lnTo>
                <a:lnTo>
                  <a:pt x="756132" y="11003"/>
                </a:lnTo>
                <a:lnTo>
                  <a:pt x="802416" y="4931"/>
                </a:lnTo>
                <a:lnTo>
                  <a:pt x="849410" y="1243"/>
                </a:lnTo>
                <a:lnTo>
                  <a:pt x="897051" y="0"/>
                </a:lnTo>
                <a:lnTo>
                  <a:pt x="7774558" y="0"/>
                </a:lnTo>
                <a:lnTo>
                  <a:pt x="7822200" y="1243"/>
                </a:lnTo>
                <a:lnTo>
                  <a:pt x="7869193" y="4931"/>
                </a:lnTo>
                <a:lnTo>
                  <a:pt x="7915476" y="11003"/>
                </a:lnTo>
                <a:lnTo>
                  <a:pt x="7960988" y="19396"/>
                </a:lnTo>
                <a:lnTo>
                  <a:pt x="8005665" y="30049"/>
                </a:lnTo>
                <a:lnTo>
                  <a:pt x="8049447" y="42898"/>
                </a:lnTo>
                <a:lnTo>
                  <a:pt x="8092271" y="57884"/>
                </a:lnTo>
                <a:lnTo>
                  <a:pt x="8134075" y="74942"/>
                </a:lnTo>
                <a:lnTo>
                  <a:pt x="8174798" y="94012"/>
                </a:lnTo>
                <a:lnTo>
                  <a:pt x="8214376" y="115031"/>
                </a:lnTo>
                <a:lnTo>
                  <a:pt x="8252749" y="137938"/>
                </a:lnTo>
                <a:lnTo>
                  <a:pt x="8289854" y="162671"/>
                </a:lnTo>
                <a:lnTo>
                  <a:pt x="8325630" y="189167"/>
                </a:lnTo>
                <a:lnTo>
                  <a:pt x="8360013" y="217364"/>
                </a:lnTo>
                <a:lnTo>
                  <a:pt x="8392944" y="247201"/>
                </a:lnTo>
                <a:lnTo>
                  <a:pt x="8424358" y="278615"/>
                </a:lnTo>
                <a:lnTo>
                  <a:pt x="8454195" y="311546"/>
                </a:lnTo>
                <a:lnTo>
                  <a:pt x="8482392" y="345929"/>
                </a:lnTo>
                <a:lnTo>
                  <a:pt x="8508888" y="381705"/>
                </a:lnTo>
                <a:lnTo>
                  <a:pt x="8533621" y="418810"/>
                </a:lnTo>
                <a:lnTo>
                  <a:pt x="8556528" y="457183"/>
                </a:lnTo>
                <a:lnTo>
                  <a:pt x="8577547" y="496761"/>
                </a:lnTo>
                <a:lnTo>
                  <a:pt x="8596617" y="537484"/>
                </a:lnTo>
                <a:lnTo>
                  <a:pt x="8613675" y="579288"/>
                </a:lnTo>
                <a:lnTo>
                  <a:pt x="8628661" y="622112"/>
                </a:lnTo>
                <a:lnTo>
                  <a:pt x="8641510" y="665894"/>
                </a:lnTo>
                <a:lnTo>
                  <a:pt x="8652163" y="710571"/>
                </a:lnTo>
                <a:lnTo>
                  <a:pt x="8660556" y="756083"/>
                </a:lnTo>
                <a:lnTo>
                  <a:pt x="8666628" y="802366"/>
                </a:lnTo>
                <a:lnTo>
                  <a:pt x="8670316" y="849359"/>
                </a:lnTo>
                <a:lnTo>
                  <a:pt x="8671560" y="897001"/>
                </a:lnTo>
                <a:lnTo>
                  <a:pt x="8671560" y="4485259"/>
                </a:lnTo>
                <a:lnTo>
                  <a:pt x="8670316" y="4532895"/>
                </a:lnTo>
                <a:lnTo>
                  <a:pt x="8666628" y="4579884"/>
                </a:lnTo>
                <a:lnTo>
                  <a:pt x="8660556" y="4626164"/>
                </a:lnTo>
                <a:lnTo>
                  <a:pt x="8652163" y="4671673"/>
                </a:lnTo>
                <a:lnTo>
                  <a:pt x="8641510" y="4716348"/>
                </a:lnTo>
                <a:lnTo>
                  <a:pt x="8628661" y="4760128"/>
                </a:lnTo>
                <a:lnTo>
                  <a:pt x="8613675" y="4802950"/>
                </a:lnTo>
                <a:lnTo>
                  <a:pt x="8596617" y="4844754"/>
                </a:lnTo>
                <a:lnTo>
                  <a:pt x="8577547" y="4885475"/>
                </a:lnTo>
                <a:lnTo>
                  <a:pt x="8556528" y="4925054"/>
                </a:lnTo>
                <a:lnTo>
                  <a:pt x="8533621" y="4963426"/>
                </a:lnTo>
                <a:lnTo>
                  <a:pt x="8508888" y="5000532"/>
                </a:lnTo>
                <a:lnTo>
                  <a:pt x="8482392" y="5036308"/>
                </a:lnTo>
                <a:lnTo>
                  <a:pt x="8454195" y="5070693"/>
                </a:lnTo>
                <a:lnTo>
                  <a:pt x="8424358" y="5103624"/>
                </a:lnTo>
                <a:lnTo>
                  <a:pt x="8392944" y="5135040"/>
                </a:lnTo>
                <a:lnTo>
                  <a:pt x="8360013" y="5164878"/>
                </a:lnTo>
                <a:lnTo>
                  <a:pt x="8325630" y="5193077"/>
                </a:lnTo>
                <a:lnTo>
                  <a:pt x="8289854" y="5219574"/>
                </a:lnTo>
                <a:lnTo>
                  <a:pt x="8252749" y="5244308"/>
                </a:lnTo>
                <a:lnTo>
                  <a:pt x="8214376" y="5267217"/>
                </a:lnTo>
                <a:lnTo>
                  <a:pt x="8174798" y="5288238"/>
                </a:lnTo>
                <a:lnTo>
                  <a:pt x="8134075" y="5307309"/>
                </a:lnTo>
                <a:lnTo>
                  <a:pt x="8092271" y="5324369"/>
                </a:lnTo>
                <a:lnTo>
                  <a:pt x="8049447" y="5339356"/>
                </a:lnTo>
                <a:lnTo>
                  <a:pt x="8005665" y="5352207"/>
                </a:lnTo>
                <a:lnTo>
                  <a:pt x="7960988" y="5362861"/>
                </a:lnTo>
                <a:lnTo>
                  <a:pt x="7915476" y="5371255"/>
                </a:lnTo>
                <a:lnTo>
                  <a:pt x="7869193" y="5377327"/>
                </a:lnTo>
                <a:lnTo>
                  <a:pt x="7822200" y="5381016"/>
                </a:lnTo>
                <a:lnTo>
                  <a:pt x="7774558" y="5382260"/>
                </a:lnTo>
                <a:lnTo>
                  <a:pt x="897051" y="5382260"/>
                </a:lnTo>
                <a:lnTo>
                  <a:pt x="849410" y="5381016"/>
                </a:lnTo>
                <a:lnTo>
                  <a:pt x="802416" y="5377327"/>
                </a:lnTo>
                <a:lnTo>
                  <a:pt x="756132" y="5371255"/>
                </a:lnTo>
                <a:lnTo>
                  <a:pt x="710620" y="5362861"/>
                </a:lnTo>
                <a:lnTo>
                  <a:pt x="665941" y="5352207"/>
                </a:lnTo>
                <a:lnTo>
                  <a:pt x="622158" y="5339356"/>
                </a:lnTo>
                <a:lnTo>
                  <a:pt x="579332" y="5324369"/>
                </a:lnTo>
                <a:lnTo>
                  <a:pt x="537526" y="5307309"/>
                </a:lnTo>
                <a:lnTo>
                  <a:pt x="496802" y="5288238"/>
                </a:lnTo>
                <a:lnTo>
                  <a:pt x="457221" y="5267217"/>
                </a:lnTo>
                <a:lnTo>
                  <a:pt x="418846" y="5244308"/>
                </a:lnTo>
                <a:lnTo>
                  <a:pt x="381739" y="5219574"/>
                </a:lnTo>
                <a:lnTo>
                  <a:pt x="345961" y="5193077"/>
                </a:lnTo>
                <a:lnTo>
                  <a:pt x="311575" y="5164878"/>
                </a:lnTo>
                <a:lnTo>
                  <a:pt x="278642" y="5135040"/>
                </a:lnTo>
                <a:lnTo>
                  <a:pt x="247225" y="5103624"/>
                </a:lnTo>
                <a:lnTo>
                  <a:pt x="217386" y="5070693"/>
                </a:lnTo>
                <a:lnTo>
                  <a:pt x="189186" y="5036308"/>
                </a:lnTo>
                <a:lnTo>
                  <a:pt x="162688" y="5000532"/>
                </a:lnTo>
                <a:lnTo>
                  <a:pt x="137953" y="4963426"/>
                </a:lnTo>
                <a:lnTo>
                  <a:pt x="115044" y="4925054"/>
                </a:lnTo>
                <a:lnTo>
                  <a:pt x="94022" y="4885475"/>
                </a:lnTo>
                <a:lnTo>
                  <a:pt x="74951" y="4844754"/>
                </a:lnTo>
                <a:lnTo>
                  <a:pt x="57890" y="4802950"/>
                </a:lnTo>
                <a:lnTo>
                  <a:pt x="42903" y="4760128"/>
                </a:lnTo>
                <a:lnTo>
                  <a:pt x="30052" y="4716348"/>
                </a:lnTo>
                <a:lnTo>
                  <a:pt x="19399" y="4671673"/>
                </a:lnTo>
                <a:lnTo>
                  <a:pt x="11004" y="4626164"/>
                </a:lnTo>
                <a:lnTo>
                  <a:pt x="4932" y="4579884"/>
                </a:lnTo>
                <a:lnTo>
                  <a:pt x="1243" y="4532895"/>
                </a:lnTo>
                <a:lnTo>
                  <a:pt x="0" y="4485259"/>
                </a:lnTo>
                <a:lnTo>
                  <a:pt x="0" y="897001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95300"/>
            <a:ext cx="6443980" cy="34290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48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Hospitalar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4953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325"/>
              </a:lnSpc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8167" y="865341"/>
            <a:ext cx="7992745" cy="52171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HOSPITAL</a:t>
            </a:r>
            <a:r>
              <a:rPr sz="2000" b="1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D75B6"/>
                </a:solidFill>
                <a:latin typeface="Calibri"/>
                <a:cs typeface="Calibri"/>
              </a:rPr>
              <a:t>CLÍNICAS</a:t>
            </a:r>
            <a:endParaRPr sz="2000">
              <a:latin typeface="Calibri"/>
              <a:cs typeface="Calibri"/>
            </a:endParaRPr>
          </a:p>
          <a:p>
            <a:pPr marL="299720" marR="7620" indent="-287020">
              <a:lnSpc>
                <a:spcPts val="252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Abertura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400" b="1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leitos</a:t>
            </a:r>
            <a:r>
              <a:rPr sz="1400" b="1" spc="2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enfermaria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1400" b="1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UTI</a:t>
            </a:r>
            <a:r>
              <a:rPr sz="1400" b="1" spc="2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totalizando,</a:t>
            </a:r>
            <a:r>
              <a:rPr sz="1400" b="1" spc="2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400" b="1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leitos</a:t>
            </a:r>
            <a:r>
              <a:rPr sz="1400" b="1" spc="2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enfermaria</a:t>
            </a:r>
            <a:r>
              <a:rPr sz="1400" b="1" spc="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400" b="1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UTI </a:t>
            </a:r>
            <a:r>
              <a:rPr sz="1400" b="1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exclusivos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assistência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suspeitos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5" dirty="0">
                <a:latin typeface="Calibri"/>
                <a:cs typeface="Calibri"/>
              </a:rPr>
              <a:t>confirmados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diagnóstico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COVID;</a:t>
            </a:r>
            <a:endParaRPr sz="1400">
              <a:latin typeface="Calibri"/>
              <a:cs typeface="Calibri"/>
            </a:endParaRPr>
          </a:p>
          <a:p>
            <a:pPr marL="299720" marR="5080" indent="-287020">
              <a:lnSpc>
                <a:spcPts val="252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Ampliação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serviço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abertura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nova</a:t>
            </a:r>
            <a:r>
              <a:rPr sz="1400" b="1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farmácia</a:t>
            </a:r>
            <a:r>
              <a:rPr sz="1400" b="1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no</a:t>
            </a:r>
            <a:r>
              <a:rPr sz="1400" b="1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8º</a:t>
            </a:r>
            <a:r>
              <a:rPr sz="1400" b="1" spc="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andar</a:t>
            </a:r>
            <a:r>
              <a:rPr sz="1400" b="1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400" b="1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atendimento</a:t>
            </a:r>
            <a:r>
              <a:rPr sz="1400" b="1" spc="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novos</a:t>
            </a:r>
            <a:r>
              <a:rPr sz="1400" b="1" spc="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leitos</a:t>
            </a:r>
            <a:r>
              <a:rPr sz="1400" b="1" spc="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400" b="1" spc="-3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UTI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dedicados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à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COVID</a:t>
            </a:r>
            <a:r>
              <a:rPr sz="1400" b="1" spc="-15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61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Abertura</a:t>
            </a:r>
            <a:r>
              <a:rPr sz="1400" b="1" spc="2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2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agenda</a:t>
            </a:r>
            <a:r>
              <a:rPr sz="1400" b="1" spc="204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22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Eletroencefalograma</a:t>
            </a:r>
            <a:r>
              <a:rPr sz="14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adulto</a:t>
            </a:r>
            <a:r>
              <a:rPr sz="1400" b="1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pediátrico</a:t>
            </a:r>
            <a:r>
              <a:rPr sz="1400" b="1" spc="2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para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atender</a:t>
            </a:r>
            <a:r>
              <a:rPr sz="1400" b="1" spc="2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demanda</a:t>
            </a:r>
            <a:r>
              <a:rPr sz="1400" b="1" spc="2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interna</a:t>
            </a:r>
            <a:r>
              <a:rPr sz="1400" b="1" spc="2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18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da</a:t>
            </a:r>
            <a:endParaRPr sz="14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Calibri"/>
                <a:cs typeface="Calibri"/>
              </a:rPr>
              <a:t>rede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saúde;</a:t>
            </a:r>
            <a:endParaRPr sz="1400">
              <a:latin typeface="Calibri"/>
              <a:cs typeface="Calibri"/>
            </a:endParaRPr>
          </a:p>
          <a:p>
            <a:pPr marL="299720" marR="7620" indent="-287020">
              <a:lnSpc>
                <a:spcPct val="1501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Novos</a:t>
            </a:r>
            <a:r>
              <a:rPr sz="1400" b="1" spc="2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recusrsos</a:t>
            </a:r>
            <a:r>
              <a:rPr sz="1400" b="1" spc="2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diagnósticos:</a:t>
            </a:r>
            <a:r>
              <a:rPr sz="1400" b="1" spc="21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ressonância</a:t>
            </a:r>
            <a:r>
              <a:rPr sz="1400" b="1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magnética</a:t>
            </a:r>
            <a:r>
              <a:rPr sz="1400" b="1" spc="2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coração</a:t>
            </a:r>
            <a:r>
              <a:rPr sz="14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fígado</a:t>
            </a:r>
            <a:r>
              <a:rPr sz="1400" b="1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sz="1400" b="1" spc="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pesquisa</a:t>
            </a:r>
            <a:r>
              <a:rPr sz="1400" b="1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00" b="1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hematomacrose.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Manutenção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contrato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Serviço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Cirurgia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Cardíaca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Pediátrica</a:t>
            </a:r>
            <a:r>
              <a:rPr sz="14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em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parceria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com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Secretaria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endParaRPr sz="14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Saúde</a:t>
            </a:r>
            <a:r>
              <a:rPr sz="1400" b="1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Estado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São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Paulo</a:t>
            </a:r>
            <a:r>
              <a:rPr sz="1400" b="1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84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Manutenção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parceria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ONGs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Riso</a:t>
            </a:r>
            <a:r>
              <a:rPr sz="1400" b="1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sem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Fronteiras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Amor&amp;Cia</a:t>
            </a:r>
            <a:r>
              <a:rPr sz="1400" b="1" spc="-5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Avaliação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orientação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Nutricionista</a:t>
            </a:r>
            <a:r>
              <a:rPr sz="1400" b="1" spc="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pacientes</a:t>
            </a:r>
            <a:r>
              <a:rPr sz="14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em hemodiálise</a:t>
            </a:r>
            <a:r>
              <a:rPr sz="1400" b="1" spc="-5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Implantação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dispensação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rivaroxabana</a:t>
            </a:r>
            <a:r>
              <a:rPr sz="1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pacientes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ambulatoriais</a:t>
            </a:r>
            <a:r>
              <a:rPr sz="1400" b="1" spc="-5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299720" marR="7620" indent="-287020">
              <a:lnSpc>
                <a:spcPct val="15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Campanha</a:t>
            </a:r>
            <a:r>
              <a:rPr sz="14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4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vacinação</a:t>
            </a:r>
            <a:r>
              <a:rPr sz="14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COVID</a:t>
            </a:r>
            <a:r>
              <a:rPr sz="1400" b="1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(Coronavac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Astrazeneca):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dias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29/01,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05/02,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11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26/02,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03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05/03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18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19/03.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828040"/>
            <a:chOff x="0" y="0"/>
            <a:chExt cx="7401559" cy="828040"/>
          </a:xfrm>
        </p:grpSpPr>
        <p:sp>
          <p:nvSpPr>
            <p:cNvPr id="3" name="object 3"/>
            <p:cNvSpPr/>
            <p:nvPr/>
          </p:nvSpPr>
          <p:spPr>
            <a:xfrm>
              <a:off x="0" y="495300"/>
              <a:ext cx="6443980" cy="332740"/>
            </a:xfrm>
            <a:custGeom>
              <a:avLst/>
              <a:gdLst/>
              <a:ahLst/>
              <a:cxnLst/>
              <a:rect l="l" t="t" r="r" b="b"/>
              <a:pathLst>
                <a:path w="6443980" h="332740">
                  <a:moveTo>
                    <a:pt x="0" y="332739"/>
                  </a:moveTo>
                  <a:lnTo>
                    <a:pt x="6443980" y="332739"/>
                  </a:lnTo>
                  <a:lnTo>
                    <a:pt x="6443980" y="0"/>
                  </a:lnTo>
                  <a:lnTo>
                    <a:pt x="0" y="0"/>
                  </a:lnTo>
                  <a:lnTo>
                    <a:pt x="0" y="33273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495300"/>
            </a:xfrm>
            <a:custGeom>
              <a:avLst/>
              <a:gdLst/>
              <a:ahLst/>
              <a:cxnLst/>
              <a:rect l="l" t="t" r="r" b="b"/>
              <a:pathLst>
                <a:path w="7401559" h="495300">
                  <a:moveTo>
                    <a:pt x="0" y="495300"/>
                  </a:moveTo>
                  <a:lnTo>
                    <a:pt x="7401559" y="495300"/>
                  </a:lnTo>
                  <a:lnTo>
                    <a:pt x="7401559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81100" y="1772909"/>
          <a:ext cx="6225540" cy="2682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2335"/>
                <a:gridCol w="733425"/>
                <a:gridCol w="752475"/>
                <a:gridCol w="609600"/>
                <a:gridCol w="609600"/>
                <a:gridCol w="609600"/>
                <a:gridCol w="723900"/>
              </a:tblGrid>
              <a:tr h="380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100" b="1" spc="10" dirty="0">
                          <a:latin typeface="Calibri"/>
                          <a:cs typeface="Calibri"/>
                        </a:rPr>
                        <a:t>Leitos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UTI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Campanha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Campanha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HC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HPSC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HMU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Leitos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Habilitados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(novos)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29210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89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30162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119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Habilitados(transformados)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Disponibilizados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UTI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66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10" dirty="0">
                          <a:latin typeface="Calibri"/>
                          <a:cs typeface="Calibri"/>
                        </a:rPr>
                        <a:t>Leitos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Enfermaria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Campanha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Campanha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HC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HPSC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HMU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Leitos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Novos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170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30162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70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240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Transformados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44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101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259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27305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100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100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65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40" dirty="0">
                          <a:latin typeface="Calibri"/>
                          <a:cs typeface="Calibri"/>
                        </a:rPr>
                        <a:t>536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987039" y="1018539"/>
            <a:ext cx="3025140" cy="347980"/>
          </a:xfrm>
          <a:custGeom>
            <a:avLst/>
            <a:gdLst/>
            <a:ahLst/>
            <a:cxnLst/>
            <a:rect l="l" t="t" r="r" b="b"/>
            <a:pathLst>
              <a:path w="3025140" h="347980">
                <a:moveTo>
                  <a:pt x="2967101" y="0"/>
                </a:moveTo>
                <a:lnTo>
                  <a:pt x="58039" y="0"/>
                </a:lnTo>
                <a:lnTo>
                  <a:pt x="35415" y="4550"/>
                </a:lnTo>
                <a:lnTo>
                  <a:pt x="16970" y="16970"/>
                </a:lnTo>
                <a:lnTo>
                  <a:pt x="4550" y="35415"/>
                </a:lnTo>
                <a:lnTo>
                  <a:pt x="0" y="58038"/>
                </a:lnTo>
                <a:lnTo>
                  <a:pt x="0" y="289940"/>
                </a:lnTo>
                <a:lnTo>
                  <a:pt x="4550" y="312564"/>
                </a:lnTo>
                <a:lnTo>
                  <a:pt x="16970" y="331009"/>
                </a:lnTo>
                <a:lnTo>
                  <a:pt x="35415" y="343429"/>
                </a:lnTo>
                <a:lnTo>
                  <a:pt x="58039" y="347980"/>
                </a:lnTo>
                <a:lnTo>
                  <a:pt x="2967101" y="347980"/>
                </a:lnTo>
                <a:lnTo>
                  <a:pt x="2989724" y="343429"/>
                </a:lnTo>
                <a:lnTo>
                  <a:pt x="3008169" y="331009"/>
                </a:lnTo>
                <a:lnTo>
                  <a:pt x="3020589" y="312564"/>
                </a:lnTo>
                <a:lnTo>
                  <a:pt x="3025140" y="289940"/>
                </a:lnTo>
                <a:lnTo>
                  <a:pt x="3025140" y="58038"/>
                </a:lnTo>
                <a:lnTo>
                  <a:pt x="3020589" y="35415"/>
                </a:lnTo>
                <a:lnTo>
                  <a:pt x="3008169" y="16970"/>
                </a:lnTo>
                <a:lnTo>
                  <a:pt x="2989724" y="4550"/>
                </a:lnTo>
                <a:lnTo>
                  <a:pt x="2967101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7320" y="453390"/>
            <a:ext cx="5604510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Hospitalar</a:t>
            </a:r>
            <a:endParaRPr sz="2200">
              <a:latin typeface="Trebuchet MS"/>
              <a:cs typeface="Trebuchet MS"/>
            </a:endParaRPr>
          </a:p>
          <a:p>
            <a:pPr marL="3117215">
              <a:lnSpc>
                <a:spcPct val="100000"/>
              </a:lnSpc>
              <a:spcBef>
                <a:spcPts val="2025"/>
              </a:spcBef>
            </a:pPr>
            <a:r>
              <a:rPr sz="1600" b="1" spc="-10" dirty="0">
                <a:latin typeface="Calibri"/>
                <a:cs typeface="Calibri"/>
              </a:rPr>
              <a:t>LEITOS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COVID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10" dirty="0">
                <a:latin typeface="Calibri"/>
                <a:cs typeface="Calibri"/>
              </a:rPr>
              <a:t> OPERAÇÃO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5300"/>
            <a:ext cx="6443980" cy="342900"/>
          </a:xfrm>
          <a:custGeom>
            <a:avLst/>
            <a:gdLst/>
            <a:ahLst/>
            <a:cxnLst/>
            <a:rect l="l" t="t" r="r" b="b"/>
            <a:pathLst>
              <a:path w="6443980" h="342900">
                <a:moveTo>
                  <a:pt x="6443980" y="0"/>
                </a:moveTo>
                <a:lnTo>
                  <a:pt x="0" y="0"/>
                </a:lnTo>
                <a:lnTo>
                  <a:pt x="0" y="342900"/>
                </a:lnTo>
                <a:lnTo>
                  <a:pt x="6443980" y="342900"/>
                </a:lnTo>
                <a:lnTo>
                  <a:pt x="644398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95300"/>
            <a:ext cx="644398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48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Hospitalar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4953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325"/>
              </a:lnSpc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702435" y="772794"/>
            <a:ext cx="1563370" cy="303530"/>
            <a:chOff x="1702435" y="772794"/>
            <a:chExt cx="1563370" cy="303530"/>
          </a:xfrm>
        </p:grpSpPr>
        <p:sp>
          <p:nvSpPr>
            <p:cNvPr id="6" name="object 6"/>
            <p:cNvSpPr/>
            <p:nvPr/>
          </p:nvSpPr>
          <p:spPr>
            <a:xfrm>
              <a:off x="1711960" y="782319"/>
              <a:ext cx="1544320" cy="284480"/>
            </a:xfrm>
            <a:custGeom>
              <a:avLst/>
              <a:gdLst/>
              <a:ahLst/>
              <a:cxnLst/>
              <a:rect l="l" t="t" r="r" b="b"/>
              <a:pathLst>
                <a:path w="1544320" h="284480">
                  <a:moveTo>
                    <a:pt x="1496948" y="0"/>
                  </a:moveTo>
                  <a:lnTo>
                    <a:pt x="47370" y="0"/>
                  </a:lnTo>
                  <a:lnTo>
                    <a:pt x="28932" y="3722"/>
                  </a:lnTo>
                  <a:lnTo>
                    <a:pt x="13874" y="13874"/>
                  </a:lnTo>
                  <a:lnTo>
                    <a:pt x="3722" y="28932"/>
                  </a:lnTo>
                  <a:lnTo>
                    <a:pt x="0" y="47370"/>
                  </a:lnTo>
                  <a:lnTo>
                    <a:pt x="0" y="237108"/>
                  </a:lnTo>
                  <a:lnTo>
                    <a:pt x="3722" y="255547"/>
                  </a:lnTo>
                  <a:lnTo>
                    <a:pt x="13874" y="270605"/>
                  </a:lnTo>
                  <a:lnTo>
                    <a:pt x="28932" y="280757"/>
                  </a:lnTo>
                  <a:lnTo>
                    <a:pt x="47370" y="284479"/>
                  </a:lnTo>
                  <a:lnTo>
                    <a:pt x="1496948" y="284479"/>
                  </a:lnTo>
                  <a:lnTo>
                    <a:pt x="1515387" y="280757"/>
                  </a:lnTo>
                  <a:lnTo>
                    <a:pt x="1530445" y="270605"/>
                  </a:lnTo>
                  <a:lnTo>
                    <a:pt x="1540597" y="255547"/>
                  </a:lnTo>
                  <a:lnTo>
                    <a:pt x="1544319" y="237108"/>
                  </a:lnTo>
                  <a:lnTo>
                    <a:pt x="1544319" y="47370"/>
                  </a:lnTo>
                  <a:lnTo>
                    <a:pt x="1540597" y="28932"/>
                  </a:lnTo>
                  <a:lnTo>
                    <a:pt x="1530445" y="13874"/>
                  </a:lnTo>
                  <a:lnTo>
                    <a:pt x="1515387" y="3722"/>
                  </a:lnTo>
                  <a:lnTo>
                    <a:pt x="1496948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1960" y="782319"/>
              <a:ext cx="1544320" cy="284480"/>
            </a:xfrm>
            <a:custGeom>
              <a:avLst/>
              <a:gdLst/>
              <a:ahLst/>
              <a:cxnLst/>
              <a:rect l="l" t="t" r="r" b="b"/>
              <a:pathLst>
                <a:path w="1544320" h="284480">
                  <a:moveTo>
                    <a:pt x="0" y="47370"/>
                  </a:moveTo>
                  <a:lnTo>
                    <a:pt x="3722" y="28932"/>
                  </a:lnTo>
                  <a:lnTo>
                    <a:pt x="13874" y="13874"/>
                  </a:lnTo>
                  <a:lnTo>
                    <a:pt x="28932" y="3722"/>
                  </a:lnTo>
                  <a:lnTo>
                    <a:pt x="47370" y="0"/>
                  </a:lnTo>
                  <a:lnTo>
                    <a:pt x="1496948" y="0"/>
                  </a:lnTo>
                  <a:lnTo>
                    <a:pt x="1515387" y="3722"/>
                  </a:lnTo>
                  <a:lnTo>
                    <a:pt x="1530445" y="13874"/>
                  </a:lnTo>
                  <a:lnTo>
                    <a:pt x="1540597" y="28932"/>
                  </a:lnTo>
                  <a:lnTo>
                    <a:pt x="1544319" y="47370"/>
                  </a:lnTo>
                  <a:lnTo>
                    <a:pt x="1544319" y="237108"/>
                  </a:lnTo>
                  <a:lnTo>
                    <a:pt x="1540597" y="255547"/>
                  </a:lnTo>
                  <a:lnTo>
                    <a:pt x="1530445" y="270605"/>
                  </a:lnTo>
                  <a:lnTo>
                    <a:pt x="1515387" y="280757"/>
                  </a:lnTo>
                  <a:lnTo>
                    <a:pt x="1496948" y="284479"/>
                  </a:lnTo>
                  <a:lnTo>
                    <a:pt x="47370" y="284479"/>
                  </a:lnTo>
                  <a:lnTo>
                    <a:pt x="28932" y="280757"/>
                  </a:lnTo>
                  <a:lnTo>
                    <a:pt x="13874" y="270605"/>
                  </a:lnTo>
                  <a:lnTo>
                    <a:pt x="3722" y="255547"/>
                  </a:lnTo>
                  <a:lnTo>
                    <a:pt x="0" y="237108"/>
                  </a:lnTo>
                  <a:lnTo>
                    <a:pt x="0" y="473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1779" y="776859"/>
            <a:ext cx="4453255" cy="79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SAD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990"/>
              </a:spcBef>
            </a:pPr>
            <a:r>
              <a:rPr sz="1300" b="1" spc="-10" dirty="0">
                <a:latin typeface="Calibri"/>
                <a:cs typeface="Calibri"/>
              </a:rPr>
              <a:t>SAD </a:t>
            </a:r>
            <a:r>
              <a:rPr sz="1300" b="1" dirty="0">
                <a:latin typeface="Calibri"/>
                <a:cs typeface="Calibri"/>
              </a:rPr>
              <a:t>– Média Mensal de </a:t>
            </a:r>
            <a:r>
              <a:rPr sz="1300" b="1" spc="-5" dirty="0">
                <a:latin typeface="Calibri"/>
                <a:cs typeface="Calibri"/>
              </a:rPr>
              <a:t>Visitas </a:t>
            </a:r>
            <a:r>
              <a:rPr sz="1300" b="1" dirty="0">
                <a:latin typeface="Calibri"/>
                <a:cs typeface="Calibri"/>
              </a:rPr>
              <a:t>e </a:t>
            </a:r>
            <a:r>
              <a:rPr sz="1300" b="1" spc="-5" dirty="0">
                <a:latin typeface="Calibri"/>
                <a:cs typeface="Calibri"/>
              </a:rPr>
              <a:t>Procedimentos realizados </a:t>
            </a:r>
            <a:r>
              <a:rPr sz="1300" b="1" dirty="0">
                <a:latin typeface="Calibri"/>
                <a:cs typeface="Calibri"/>
              </a:rPr>
              <a:t>pelas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Equipes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(5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EMAD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–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1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EMAP)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2087" y="1654936"/>
          <a:ext cx="4612005" cy="2003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4780"/>
                <a:gridCol w="962024"/>
                <a:gridCol w="962025"/>
              </a:tblGrid>
              <a:tr h="2413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84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PROCEDIMENTOS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Quadrimestre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6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Visitas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Médicas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515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623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Visitas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Enfermeiro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Tec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Enferm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572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902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solidFill>
                      <a:srgbClr val="FFF1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Visitas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Fisioterapeuta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FF1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Visitas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Fonoaudiólogo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FF1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Visitas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Nutricionista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FF1CC"/>
                    </a:solidFill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952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Visitas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Assist.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Sociais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92087" y="3656583"/>
            <a:ext cx="479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on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e: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D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81575" y="915035"/>
            <a:ext cx="4065270" cy="5764530"/>
            <a:chOff x="4981575" y="915035"/>
            <a:chExt cx="4065270" cy="5764530"/>
          </a:xfrm>
        </p:grpSpPr>
        <p:sp>
          <p:nvSpPr>
            <p:cNvPr id="12" name="object 12"/>
            <p:cNvSpPr/>
            <p:nvPr/>
          </p:nvSpPr>
          <p:spPr>
            <a:xfrm>
              <a:off x="4991100" y="924560"/>
              <a:ext cx="4046220" cy="5745480"/>
            </a:xfrm>
            <a:custGeom>
              <a:avLst/>
              <a:gdLst/>
              <a:ahLst/>
              <a:cxnLst/>
              <a:rect l="l" t="t" r="r" b="b"/>
              <a:pathLst>
                <a:path w="4046220" h="5745480">
                  <a:moveTo>
                    <a:pt x="3371850" y="0"/>
                  </a:moveTo>
                  <a:lnTo>
                    <a:pt x="674370" y="0"/>
                  </a:lnTo>
                  <a:lnTo>
                    <a:pt x="626203" y="1692"/>
                  </a:lnTo>
                  <a:lnTo>
                    <a:pt x="578952" y="6695"/>
                  </a:lnTo>
                  <a:lnTo>
                    <a:pt x="532729" y="14894"/>
                  </a:lnTo>
                  <a:lnTo>
                    <a:pt x="487650" y="26175"/>
                  </a:lnTo>
                  <a:lnTo>
                    <a:pt x="443828" y="40423"/>
                  </a:lnTo>
                  <a:lnTo>
                    <a:pt x="401377" y="57525"/>
                  </a:lnTo>
                  <a:lnTo>
                    <a:pt x="360411" y="77367"/>
                  </a:lnTo>
                  <a:lnTo>
                    <a:pt x="321044" y="99834"/>
                  </a:lnTo>
                  <a:lnTo>
                    <a:pt x="283390" y="124813"/>
                  </a:lnTo>
                  <a:lnTo>
                    <a:pt x="247564" y="152190"/>
                  </a:lnTo>
                  <a:lnTo>
                    <a:pt x="213679" y="181850"/>
                  </a:lnTo>
                  <a:lnTo>
                    <a:pt x="181850" y="213679"/>
                  </a:lnTo>
                  <a:lnTo>
                    <a:pt x="152190" y="247564"/>
                  </a:lnTo>
                  <a:lnTo>
                    <a:pt x="124813" y="283390"/>
                  </a:lnTo>
                  <a:lnTo>
                    <a:pt x="99834" y="321044"/>
                  </a:lnTo>
                  <a:lnTo>
                    <a:pt x="77367" y="360411"/>
                  </a:lnTo>
                  <a:lnTo>
                    <a:pt x="57525" y="401377"/>
                  </a:lnTo>
                  <a:lnTo>
                    <a:pt x="40423" y="443828"/>
                  </a:lnTo>
                  <a:lnTo>
                    <a:pt x="26175" y="487650"/>
                  </a:lnTo>
                  <a:lnTo>
                    <a:pt x="14894" y="532729"/>
                  </a:lnTo>
                  <a:lnTo>
                    <a:pt x="6695" y="578952"/>
                  </a:lnTo>
                  <a:lnTo>
                    <a:pt x="1692" y="626203"/>
                  </a:lnTo>
                  <a:lnTo>
                    <a:pt x="0" y="674369"/>
                  </a:lnTo>
                  <a:lnTo>
                    <a:pt x="0" y="5071097"/>
                  </a:lnTo>
                  <a:lnTo>
                    <a:pt x="1692" y="5119259"/>
                  </a:lnTo>
                  <a:lnTo>
                    <a:pt x="6695" y="5166507"/>
                  </a:lnTo>
                  <a:lnTo>
                    <a:pt x="14894" y="5212726"/>
                  </a:lnTo>
                  <a:lnTo>
                    <a:pt x="26175" y="5257804"/>
                  </a:lnTo>
                  <a:lnTo>
                    <a:pt x="40423" y="5301625"/>
                  </a:lnTo>
                  <a:lnTo>
                    <a:pt x="57525" y="5344076"/>
                  </a:lnTo>
                  <a:lnTo>
                    <a:pt x="77367" y="5385042"/>
                  </a:lnTo>
                  <a:lnTo>
                    <a:pt x="99834" y="5424409"/>
                  </a:lnTo>
                  <a:lnTo>
                    <a:pt x="124813" y="5462064"/>
                  </a:lnTo>
                  <a:lnTo>
                    <a:pt x="152190" y="5497892"/>
                  </a:lnTo>
                  <a:lnTo>
                    <a:pt x="181850" y="5531778"/>
                  </a:lnTo>
                  <a:lnTo>
                    <a:pt x="213679" y="5563610"/>
                  </a:lnTo>
                  <a:lnTo>
                    <a:pt x="247564" y="5593272"/>
                  </a:lnTo>
                  <a:lnTo>
                    <a:pt x="283390" y="5620651"/>
                  </a:lnTo>
                  <a:lnTo>
                    <a:pt x="321044" y="5645632"/>
                  </a:lnTo>
                  <a:lnTo>
                    <a:pt x="360411" y="5668102"/>
                  </a:lnTo>
                  <a:lnTo>
                    <a:pt x="401377" y="5687946"/>
                  </a:lnTo>
                  <a:lnTo>
                    <a:pt x="443828" y="5705050"/>
                  </a:lnTo>
                  <a:lnTo>
                    <a:pt x="487650" y="5719300"/>
                  </a:lnTo>
                  <a:lnTo>
                    <a:pt x="532729" y="5730583"/>
                  </a:lnTo>
                  <a:lnTo>
                    <a:pt x="578952" y="5738783"/>
                  </a:lnTo>
                  <a:lnTo>
                    <a:pt x="626203" y="5743786"/>
                  </a:lnTo>
                  <a:lnTo>
                    <a:pt x="674370" y="5745480"/>
                  </a:lnTo>
                  <a:lnTo>
                    <a:pt x="3371850" y="5745480"/>
                  </a:lnTo>
                  <a:lnTo>
                    <a:pt x="3420016" y="5743786"/>
                  </a:lnTo>
                  <a:lnTo>
                    <a:pt x="3467267" y="5738783"/>
                  </a:lnTo>
                  <a:lnTo>
                    <a:pt x="3513490" y="5730583"/>
                  </a:lnTo>
                  <a:lnTo>
                    <a:pt x="3558569" y="5719300"/>
                  </a:lnTo>
                  <a:lnTo>
                    <a:pt x="3602391" y="5705050"/>
                  </a:lnTo>
                  <a:lnTo>
                    <a:pt x="3644842" y="5687946"/>
                  </a:lnTo>
                  <a:lnTo>
                    <a:pt x="3685808" y="5668102"/>
                  </a:lnTo>
                  <a:lnTo>
                    <a:pt x="3725175" y="5645632"/>
                  </a:lnTo>
                  <a:lnTo>
                    <a:pt x="3762829" y="5620651"/>
                  </a:lnTo>
                  <a:lnTo>
                    <a:pt x="3798655" y="5593272"/>
                  </a:lnTo>
                  <a:lnTo>
                    <a:pt x="3832540" y="5563610"/>
                  </a:lnTo>
                  <a:lnTo>
                    <a:pt x="3864369" y="5531778"/>
                  </a:lnTo>
                  <a:lnTo>
                    <a:pt x="3894029" y="5497892"/>
                  </a:lnTo>
                  <a:lnTo>
                    <a:pt x="3921406" y="5462064"/>
                  </a:lnTo>
                  <a:lnTo>
                    <a:pt x="3946385" y="5424409"/>
                  </a:lnTo>
                  <a:lnTo>
                    <a:pt x="3968852" y="5385042"/>
                  </a:lnTo>
                  <a:lnTo>
                    <a:pt x="3988694" y="5344076"/>
                  </a:lnTo>
                  <a:lnTo>
                    <a:pt x="4005796" y="5301625"/>
                  </a:lnTo>
                  <a:lnTo>
                    <a:pt x="4020044" y="5257804"/>
                  </a:lnTo>
                  <a:lnTo>
                    <a:pt x="4031325" y="5212726"/>
                  </a:lnTo>
                  <a:lnTo>
                    <a:pt x="4039524" y="5166507"/>
                  </a:lnTo>
                  <a:lnTo>
                    <a:pt x="4044527" y="5119259"/>
                  </a:lnTo>
                  <a:lnTo>
                    <a:pt x="4046220" y="5071097"/>
                  </a:lnTo>
                  <a:lnTo>
                    <a:pt x="4046220" y="674369"/>
                  </a:lnTo>
                  <a:lnTo>
                    <a:pt x="4044527" y="626203"/>
                  </a:lnTo>
                  <a:lnTo>
                    <a:pt x="4039524" y="578952"/>
                  </a:lnTo>
                  <a:lnTo>
                    <a:pt x="4031325" y="532729"/>
                  </a:lnTo>
                  <a:lnTo>
                    <a:pt x="4020044" y="487650"/>
                  </a:lnTo>
                  <a:lnTo>
                    <a:pt x="4005796" y="443828"/>
                  </a:lnTo>
                  <a:lnTo>
                    <a:pt x="3988694" y="401377"/>
                  </a:lnTo>
                  <a:lnTo>
                    <a:pt x="3968852" y="360411"/>
                  </a:lnTo>
                  <a:lnTo>
                    <a:pt x="3946385" y="321044"/>
                  </a:lnTo>
                  <a:lnTo>
                    <a:pt x="3921406" y="283390"/>
                  </a:lnTo>
                  <a:lnTo>
                    <a:pt x="3894029" y="247564"/>
                  </a:lnTo>
                  <a:lnTo>
                    <a:pt x="3864369" y="213679"/>
                  </a:lnTo>
                  <a:lnTo>
                    <a:pt x="3832540" y="181850"/>
                  </a:lnTo>
                  <a:lnTo>
                    <a:pt x="3798655" y="152190"/>
                  </a:lnTo>
                  <a:lnTo>
                    <a:pt x="3762829" y="124813"/>
                  </a:lnTo>
                  <a:lnTo>
                    <a:pt x="3725175" y="99834"/>
                  </a:lnTo>
                  <a:lnTo>
                    <a:pt x="3685808" y="77367"/>
                  </a:lnTo>
                  <a:lnTo>
                    <a:pt x="3644842" y="57525"/>
                  </a:lnTo>
                  <a:lnTo>
                    <a:pt x="3602391" y="40423"/>
                  </a:lnTo>
                  <a:lnTo>
                    <a:pt x="3558569" y="26175"/>
                  </a:lnTo>
                  <a:lnTo>
                    <a:pt x="3513490" y="14894"/>
                  </a:lnTo>
                  <a:lnTo>
                    <a:pt x="3467267" y="6695"/>
                  </a:lnTo>
                  <a:lnTo>
                    <a:pt x="3420016" y="1692"/>
                  </a:lnTo>
                  <a:lnTo>
                    <a:pt x="3371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91100" y="924560"/>
              <a:ext cx="4046220" cy="5745480"/>
            </a:xfrm>
            <a:custGeom>
              <a:avLst/>
              <a:gdLst/>
              <a:ahLst/>
              <a:cxnLst/>
              <a:rect l="l" t="t" r="r" b="b"/>
              <a:pathLst>
                <a:path w="4046220" h="5745480">
                  <a:moveTo>
                    <a:pt x="0" y="674369"/>
                  </a:moveTo>
                  <a:lnTo>
                    <a:pt x="1692" y="626203"/>
                  </a:lnTo>
                  <a:lnTo>
                    <a:pt x="6695" y="578952"/>
                  </a:lnTo>
                  <a:lnTo>
                    <a:pt x="14894" y="532729"/>
                  </a:lnTo>
                  <a:lnTo>
                    <a:pt x="26175" y="487650"/>
                  </a:lnTo>
                  <a:lnTo>
                    <a:pt x="40423" y="443828"/>
                  </a:lnTo>
                  <a:lnTo>
                    <a:pt x="57525" y="401377"/>
                  </a:lnTo>
                  <a:lnTo>
                    <a:pt x="77367" y="360411"/>
                  </a:lnTo>
                  <a:lnTo>
                    <a:pt x="99834" y="321044"/>
                  </a:lnTo>
                  <a:lnTo>
                    <a:pt x="124813" y="283390"/>
                  </a:lnTo>
                  <a:lnTo>
                    <a:pt x="152190" y="247564"/>
                  </a:lnTo>
                  <a:lnTo>
                    <a:pt x="181850" y="213679"/>
                  </a:lnTo>
                  <a:lnTo>
                    <a:pt x="213679" y="181850"/>
                  </a:lnTo>
                  <a:lnTo>
                    <a:pt x="247564" y="152190"/>
                  </a:lnTo>
                  <a:lnTo>
                    <a:pt x="283390" y="124813"/>
                  </a:lnTo>
                  <a:lnTo>
                    <a:pt x="321044" y="99834"/>
                  </a:lnTo>
                  <a:lnTo>
                    <a:pt x="360411" y="77367"/>
                  </a:lnTo>
                  <a:lnTo>
                    <a:pt x="401377" y="57525"/>
                  </a:lnTo>
                  <a:lnTo>
                    <a:pt x="443828" y="40423"/>
                  </a:lnTo>
                  <a:lnTo>
                    <a:pt x="487650" y="26175"/>
                  </a:lnTo>
                  <a:lnTo>
                    <a:pt x="532729" y="14894"/>
                  </a:lnTo>
                  <a:lnTo>
                    <a:pt x="578952" y="6695"/>
                  </a:lnTo>
                  <a:lnTo>
                    <a:pt x="626203" y="1692"/>
                  </a:lnTo>
                  <a:lnTo>
                    <a:pt x="674370" y="0"/>
                  </a:lnTo>
                  <a:lnTo>
                    <a:pt x="3371850" y="0"/>
                  </a:lnTo>
                  <a:lnTo>
                    <a:pt x="3420016" y="1692"/>
                  </a:lnTo>
                  <a:lnTo>
                    <a:pt x="3467267" y="6695"/>
                  </a:lnTo>
                  <a:lnTo>
                    <a:pt x="3513490" y="14894"/>
                  </a:lnTo>
                  <a:lnTo>
                    <a:pt x="3558569" y="26175"/>
                  </a:lnTo>
                  <a:lnTo>
                    <a:pt x="3602391" y="40423"/>
                  </a:lnTo>
                  <a:lnTo>
                    <a:pt x="3644842" y="57525"/>
                  </a:lnTo>
                  <a:lnTo>
                    <a:pt x="3685808" y="77367"/>
                  </a:lnTo>
                  <a:lnTo>
                    <a:pt x="3725175" y="99834"/>
                  </a:lnTo>
                  <a:lnTo>
                    <a:pt x="3762829" y="124813"/>
                  </a:lnTo>
                  <a:lnTo>
                    <a:pt x="3798655" y="152190"/>
                  </a:lnTo>
                  <a:lnTo>
                    <a:pt x="3832540" y="181850"/>
                  </a:lnTo>
                  <a:lnTo>
                    <a:pt x="3864369" y="213679"/>
                  </a:lnTo>
                  <a:lnTo>
                    <a:pt x="3894029" y="247564"/>
                  </a:lnTo>
                  <a:lnTo>
                    <a:pt x="3921406" y="283390"/>
                  </a:lnTo>
                  <a:lnTo>
                    <a:pt x="3946385" y="321044"/>
                  </a:lnTo>
                  <a:lnTo>
                    <a:pt x="3968852" y="360411"/>
                  </a:lnTo>
                  <a:lnTo>
                    <a:pt x="3988694" y="401377"/>
                  </a:lnTo>
                  <a:lnTo>
                    <a:pt x="4005796" y="443828"/>
                  </a:lnTo>
                  <a:lnTo>
                    <a:pt x="4020044" y="487650"/>
                  </a:lnTo>
                  <a:lnTo>
                    <a:pt x="4031325" y="532729"/>
                  </a:lnTo>
                  <a:lnTo>
                    <a:pt x="4039524" y="578952"/>
                  </a:lnTo>
                  <a:lnTo>
                    <a:pt x="4044527" y="626203"/>
                  </a:lnTo>
                  <a:lnTo>
                    <a:pt x="4046220" y="674369"/>
                  </a:lnTo>
                  <a:lnTo>
                    <a:pt x="4046220" y="5071097"/>
                  </a:lnTo>
                  <a:lnTo>
                    <a:pt x="4044527" y="5119259"/>
                  </a:lnTo>
                  <a:lnTo>
                    <a:pt x="4039524" y="5166507"/>
                  </a:lnTo>
                  <a:lnTo>
                    <a:pt x="4031325" y="5212726"/>
                  </a:lnTo>
                  <a:lnTo>
                    <a:pt x="4020044" y="5257804"/>
                  </a:lnTo>
                  <a:lnTo>
                    <a:pt x="4005796" y="5301625"/>
                  </a:lnTo>
                  <a:lnTo>
                    <a:pt x="3988694" y="5344076"/>
                  </a:lnTo>
                  <a:lnTo>
                    <a:pt x="3968852" y="5385042"/>
                  </a:lnTo>
                  <a:lnTo>
                    <a:pt x="3946385" y="5424409"/>
                  </a:lnTo>
                  <a:lnTo>
                    <a:pt x="3921406" y="5462064"/>
                  </a:lnTo>
                  <a:lnTo>
                    <a:pt x="3894029" y="5497892"/>
                  </a:lnTo>
                  <a:lnTo>
                    <a:pt x="3864369" y="5531778"/>
                  </a:lnTo>
                  <a:lnTo>
                    <a:pt x="3832540" y="5563610"/>
                  </a:lnTo>
                  <a:lnTo>
                    <a:pt x="3798655" y="5593272"/>
                  </a:lnTo>
                  <a:lnTo>
                    <a:pt x="3762829" y="5620651"/>
                  </a:lnTo>
                  <a:lnTo>
                    <a:pt x="3725175" y="5645632"/>
                  </a:lnTo>
                  <a:lnTo>
                    <a:pt x="3685808" y="5668102"/>
                  </a:lnTo>
                  <a:lnTo>
                    <a:pt x="3644842" y="5687946"/>
                  </a:lnTo>
                  <a:lnTo>
                    <a:pt x="3602391" y="5705050"/>
                  </a:lnTo>
                  <a:lnTo>
                    <a:pt x="3558569" y="5719300"/>
                  </a:lnTo>
                  <a:lnTo>
                    <a:pt x="3513490" y="5730583"/>
                  </a:lnTo>
                  <a:lnTo>
                    <a:pt x="3467267" y="5738783"/>
                  </a:lnTo>
                  <a:lnTo>
                    <a:pt x="3420016" y="5743786"/>
                  </a:lnTo>
                  <a:lnTo>
                    <a:pt x="3371850" y="5745480"/>
                  </a:lnTo>
                  <a:lnTo>
                    <a:pt x="674370" y="5745480"/>
                  </a:lnTo>
                  <a:lnTo>
                    <a:pt x="626203" y="5743786"/>
                  </a:lnTo>
                  <a:lnTo>
                    <a:pt x="578952" y="5738783"/>
                  </a:lnTo>
                  <a:lnTo>
                    <a:pt x="532729" y="5730583"/>
                  </a:lnTo>
                  <a:lnTo>
                    <a:pt x="487650" y="5719300"/>
                  </a:lnTo>
                  <a:lnTo>
                    <a:pt x="443828" y="5705050"/>
                  </a:lnTo>
                  <a:lnTo>
                    <a:pt x="401377" y="5687946"/>
                  </a:lnTo>
                  <a:lnTo>
                    <a:pt x="360411" y="5668102"/>
                  </a:lnTo>
                  <a:lnTo>
                    <a:pt x="321044" y="5645632"/>
                  </a:lnTo>
                  <a:lnTo>
                    <a:pt x="283390" y="5620651"/>
                  </a:lnTo>
                  <a:lnTo>
                    <a:pt x="247564" y="5593272"/>
                  </a:lnTo>
                  <a:lnTo>
                    <a:pt x="213679" y="5563610"/>
                  </a:lnTo>
                  <a:lnTo>
                    <a:pt x="181850" y="5531778"/>
                  </a:lnTo>
                  <a:lnTo>
                    <a:pt x="152190" y="5497892"/>
                  </a:lnTo>
                  <a:lnTo>
                    <a:pt x="124813" y="5462064"/>
                  </a:lnTo>
                  <a:lnTo>
                    <a:pt x="99834" y="5424409"/>
                  </a:lnTo>
                  <a:lnTo>
                    <a:pt x="77367" y="5385042"/>
                  </a:lnTo>
                  <a:lnTo>
                    <a:pt x="57525" y="5344076"/>
                  </a:lnTo>
                  <a:lnTo>
                    <a:pt x="40423" y="5301625"/>
                  </a:lnTo>
                  <a:lnTo>
                    <a:pt x="26175" y="5257804"/>
                  </a:lnTo>
                  <a:lnTo>
                    <a:pt x="14894" y="5212726"/>
                  </a:lnTo>
                  <a:lnTo>
                    <a:pt x="6695" y="5166507"/>
                  </a:lnTo>
                  <a:lnTo>
                    <a:pt x="1692" y="5119259"/>
                  </a:lnTo>
                  <a:lnTo>
                    <a:pt x="0" y="5071097"/>
                  </a:lnTo>
                  <a:lnTo>
                    <a:pt x="0" y="674369"/>
                  </a:lnTo>
                  <a:close/>
                </a:path>
              </a:pathLst>
            </a:custGeom>
            <a:ln w="1905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83376" y="1138809"/>
            <a:ext cx="16694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Ações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destaque: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8976" y="1583690"/>
            <a:ext cx="349694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1143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Ações </a:t>
            </a:r>
            <a:r>
              <a:rPr sz="1400" b="1" dirty="0">
                <a:latin typeface="Calibri"/>
                <a:cs typeface="Calibri"/>
              </a:rPr>
              <a:t>da </a:t>
            </a:r>
            <a:r>
              <a:rPr sz="1400" b="1" spc="-10" dirty="0">
                <a:latin typeface="Calibri"/>
                <a:cs typeface="Calibri"/>
              </a:rPr>
              <a:t>Mega </a:t>
            </a:r>
            <a:r>
              <a:rPr sz="1400" b="1" spc="-15" dirty="0">
                <a:latin typeface="Calibri"/>
                <a:cs typeface="Calibri"/>
              </a:rPr>
              <a:t>Transportes </a:t>
            </a:r>
            <a:r>
              <a:rPr sz="1400" b="1" spc="-10" dirty="0">
                <a:latin typeface="Calibri"/>
                <a:cs typeface="Calibri"/>
              </a:rPr>
              <a:t>junto </a:t>
            </a:r>
            <a:r>
              <a:rPr sz="1400" b="1" dirty="0">
                <a:latin typeface="Calibri"/>
                <a:cs typeface="Calibri"/>
              </a:rPr>
              <a:t>ao </a:t>
            </a:r>
            <a:r>
              <a:rPr sz="1400" b="1" spc="-15" dirty="0">
                <a:latin typeface="Calibri"/>
                <a:cs typeface="Calibri"/>
              </a:rPr>
              <a:t>SAD: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implementação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do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COBLI 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MOTORISTA, 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ferramenta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rastreamento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que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subsidia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check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list,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cartão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combustível,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manutenção </a:t>
            </a:r>
            <a:r>
              <a:rPr sz="1400" b="1" spc="-3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preventiva/corretiva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acesso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remoto;</a:t>
            </a:r>
            <a:r>
              <a:rPr sz="14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reformulação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5" dirty="0">
                <a:latin typeface="Calibri"/>
                <a:cs typeface="Calibri"/>
              </a:rPr>
              <a:t>implementação </a:t>
            </a:r>
            <a:r>
              <a:rPr sz="1400" b="1" dirty="0">
                <a:latin typeface="Calibri"/>
                <a:cs typeface="Calibri"/>
              </a:rPr>
              <a:t>do </a:t>
            </a:r>
            <a:r>
              <a:rPr sz="1400" b="1" spc="-5" dirty="0">
                <a:latin typeface="Calibri"/>
                <a:cs typeface="Calibri"/>
              </a:rPr>
              <a:t>novo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DIÁRIO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BORDO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motorista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 </a:t>
            </a:r>
            <a:r>
              <a:rPr sz="1400" b="1" spc="-5" dirty="0">
                <a:latin typeface="Calibri"/>
                <a:cs typeface="Calibri"/>
              </a:rPr>
              <a:t> otimização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logística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transporte;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13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400" b="1" spc="-15" dirty="0">
                <a:latin typeface="Calibri"/>
                <a:cs typeface="Calibri"/>
              </a:rPr>
              <a:t>Telemonitoramento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Fisioterapia</a:t>
            </a:r>
            <a:r>
              <a:rPr sz="1400" b="1" spc="3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 </a:t>
            </a:r>
            <a:r>
              <a:rPr sz="1400" b="1" spc="-3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Nutrição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(pacientes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não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estão </a:t>
            </a:r>
            <a:r>
              <a:rPr sz="1400" b="1" spc="-5" dirty="0">
                <a:latin typeface="Calibri"/>
                <a:cs typeface="Calibri"/>
              </a:rPr>
              <a:t> recebendo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visita);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8976" y="4358258"/>
            <a:ext cx="34963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b="1" spc="-10" dirty="0">
                <a:latin typeface="Calibri"/>
                <a:cs typeface="Calibri"/>
              </a:rPr>
              <a:t>Matriciamento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presencial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e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por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video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conferência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com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Rede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Básica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(em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andamento);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8976" y="5212079"/>
            <a:ext cx="34950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b="1" spc="-10" dirty="0">
                <a:latin typeface="Calibri"/>
                <a:cs typeface="Calibri"/>
              </a:rPr>
              <a:t>Elaboração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base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dados</a:t>
            </a:r>
            <a:r>
              <a:rPr sz="1400" b="1" spc="-5" dirty="0">
                <a:latin typeface="Calibri"/>
                <a:cs typeface="Calibri"/>
              </a:rPr>
              <a:t> para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informações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indicadores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assistenciais </a:t>
            </a:r>
            <a:r>
              <a:rPr sz="1400" b="1" spc="-3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(em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andamento);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8976" y="6065837"/>
            <a:ext cx="3491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spc="-10" dirty="0">
                <a:latin typeface="Calibri"/>
                <a:cs typeface="Calibri"/>
              </a:rPr>
              <a:t>Implantação</a:t>
            </a:r>
            <a:r>
              <a:rPr sz="1400" b="1" spc="2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Tablet</a:t>
            </a:r>
            <a:r>
              <a:rPr sz="1400" b="1" spc="2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400" b="1" spc="2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telemedicina </a:t>
            </a:r>
            <a:r>
              <a:rPr sz="1400" b="1" spc="-3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videoconferência</a:t>
            </a:r>
            <a:r>
              <a:rPr sz="1400" spc="-5" dirty="0">
                <a:solidFill>
                  <a:srgbClr val="2D75B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9160" y="3741420"/>
            <a:ext cx="3616960" cy="457200"/>
          </a:xfrm>
          <a:custGeom>
            <a:avLst/>
            <a:gdLst/>
            <a:ahLst/>
            <a:cxnLst/>
            <a:rect l="l" t="t" r="r" b="b"/>
            <a:pathLst>
              <a:path w="3616960" h="457200">
                <a:moveTo>
                  <a:pt x="0" y="76199"/>
                </a:moveTo>
                <a:lnTo>
                  <a:pt x="5987" y="46559"/>
                </a:lnTo>
                <a:lnTo>
                  <a:pt x="22317" y="22336"/>
                </a:lnTo>
                <a:lnTo>
                  <a:pt x="46537" y="5994"/>
                </a:lnTo>
                <a:lnTo>
                  <a:pt x="76200" y="0"/>
                </a:lnTo>
                <a:lnTo>
                  <a:pt x="3540760" y="0"/>
                </a:lnTo>
                <a:lnTo>
                  <a:pt x="3570400" y="5994"/>
                </a:lnTo>
                <a:lnTo>
                  <a:pt x="3594623" y="22336"/>
                </a:lnTo>
                <a:lnTo>
                  <a:pt x="3610965" y="46559"/>
                </a:lnTo>
                <a:lnTo>
                  <a:pt x="3616960" y="76199"/>
                </a:lnTo>
                <a:lnTo>
                  <a:pt x="3616960" y="380999"/>
                </a:lnTo>
                <a:lnTo>
                  <a:pt x="3610965" y="410640"/>
                </a:lnTo>
                <a:lnTo>
                  <a:pt x="3594623" y="434863"/>
                </a:lnTo>
                <a:lnTo>
                  <a:pt x="3570400" y="451205"/>
                </a:lnTo>
                <a:lnTo>
                  <a:pt x="3540760" y="457199"/>
                </a:lnTo>
                <a:lnTo>
                  <a:pt x="76200" y="457199"/>
                </a:lnTo>
                <a:lnTo>
                  <a:pt x="46537" y="451205"/>
                </a:lnTo>
                <a:lnTo>
                  <a:pt x="22317" y="434863"/>
                </a:lnTo>
                <a:lnTo>
                  <a:pt x="5987" y="410640"/>
                </a:lnTo>
                <a:lnTo>
                  <a:pt x="0" y="380999"/>
                </a:lnTo>
                <a:lnTo>
                  <a:pt x="0" y="7619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90650" y="3823080"/>
            <a:ext cx="2634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356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pacientes</a:t>
            </a:r>
            <a:r>
              <a:rPr sz="1600" b="1" spc="-5" dirty="0">
                <a:latin typeface="Calibri"/>
                <a:cs typeface="Calibri"/>
              </a:rPr>
              <a:t> em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atendimento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519" y="4338320"/>
            <a:ext cx="4775200" cy="2402840"/>
          </a:xfrm>
          <a:custGeom>
            <a:avLst/>
            <a:gdLst/>
            <a:ahLst/>
            <a:cxnLst/>
            <a:rect l="l" t="t" r="r" b="b"/>
            <a:pathLst>
              <a:path w="4775200" h="2402840">
                <a:moveTo>
                  <a:pt x="0" y="400430"/>
                </a:moveTo>
                <a:lnTo>
                  <a:pt x="2694" y="353740"/>
                </a:lnTo>
                <a:lnTo>
                  <a:pt x="10576" y="308629"/>
                </a:lnTo>
                <a:lnTo>
                  <a:pt x="23347" y="265399"/>
                </a:lnTo>
                <a:lnTo>
                  <a:pt x="40704" y="224351"/>
                </a:lnTo>
                <a:lnTo>
                  <a:pt x="62349" y="185784"/>
                </a:lnTo>
                <a:lnTo>
                  <a:pt x="87980" y="150000"/>
                </a:lnTo>
                <a:lnTo>
                  <a:pt x="117297" y="117300"/>
                </a:lnTo>
                <a:lnTo>
                  <a:pt x="149999" y="87984"/>
                </a:lnTo>
                <a:lnTo>
                  <a:pt x="185786" y="62353"/>
                </a:lnTo>
                <a:lnTo>
                  <a:pt x="224358" y="40708"/>
                </a:lnTo>
                <a:lnTo>
                  <a:pt x="265414" y="23349"/>
                </a:lnTo>
                <a:lnTo>
                  <a:pt x="308653" y="10578"/>
                </a:lnTo>
                <a:lnTo>
                  <a:pt x="353776" y="2694"/>
                </a:lnTo>
                <a:lnTo>
                  <a:pt x="400481" y="0"/>
                </a:lnTo>
                <a:lnTo>
                  <a:pt x="4374769" y="0"/>
                </a:lnTo>
                <a:lnTo>
                  <a:pt x="4421459" y="2694"/>
                </a:lnTo>
                <a:lnTo>
                  <a:pt x="4466570" y="10578"/>
                </a:lnTo>
                <a:lnTo>
                  <a:pt x="4509800" y="23349"/>
                </a:lnTo>
                <a:lnTo>
                  <a:pt x="4550848" y="40708"/>
                </a:lnTo>
                <a:lnTo>
                  <a:pt x="4589415" y="62353"/>
                </a:lnTo>
                <a:lnTo>
                  <a:pt x="4625199" y="87984"/>
                </a:lnTo>
                <a:lnTo>
                  <a:pt x="4657899" y="117300"/>
                </a:lnTo>
                <a:lnTo>
                  <a:pt x="4687215" y="150000"/>
                </a:lnTo>
                <a:lnTo>
                  <a:pt x="4712846" y="185784"/>
                </a:lnTo>
                <a:lnTo>
                  <a:pt x="4734491" y="224351"/>
                </a:lnTo>
                <a:lnTo>
                  <a:pt x="4751850" y="265399"/>
                </a:lnTo>
                <a:lnTo>
                  <a:pt x="4764621" y="308629"/>
                </a:lnTo>
                <a:lnTo>
                  <a:pt x="4772505" y="353740"/>
                </a:lnTo>
                <a:lnTo>
                  <a:pt x="4775200" y="400430"/>
                </a:lnTo>
                <a:lnTo>
                  <a:pt x="4775200" y="2002358"/>
                </a:lnTo>
                <a:lnTo>
                  <a:pt x="4772505" y="2049063"/>
                </a:lnTo>
                <a:lnTo>
                  <a:pt x="4764621" y="2094186"/>
                </a:lnTo>
                <a:lnTo>
                  <a:pt x="4751850" y="2137425"/>
                </a:lnTo>
                <a:lnTo>
                  <a:pt x="4734491" y="2178481"/>
                </a:lnTo>
                <a:lnTo>
                  <a:pt x="4712846" y="2217053"/>
                </a:lnTo>
                <a:lnTo>
                  <a:pt x="4687215" y="2252840"/>
                </a:lnTo>
                <a:lnTo>
                  <a:pt x="4657899" y="2285542"/>
                </a:lnTo>
                <a:lnTo>
                  <a:pt x="4625199" y="2314859"/>
                </a:lnTo>
                <a:lnTo>
                  <a:pt x="4589415" y="2340490"/>
                </a:lnTo>
                <a:lnTo>
                  <a:pt x="4550848" y="2362135"/>
                </a:lnTo>
                <a:lnTo>
                  <a:pt x="4509800" y="2379492"/>
                </a:lnTo>
                <a:lnTo>
                  <a:pt x="4466570" y="2392263"/>
                </a:lnTo>
                <a:lnTo>
                  <a:pt x="4421459" y="2400145"/>
                </a:lnTo>
                <a:lnTo>
                  <a:pt x="4374769" y="2402840"/>
                </a:lnTo>
                <a:lnTo>
                  <a:pt x="400481" y="2402840"/>
                </a:lnTo>
                <a:lnTo>
                  <a:pt x="353776" y="2400145"/>
                </a:lnTo>
                <a:lnTo>
                  <a:pt x="308653" y="2392263"/>
                </a:lnTo>
                <a:lnTo>
                  <a:pt x="265414" y="2379492"/>
                </a:lnTo>
                <a:lnTo>
                  <a:pt x="224358" y="2362135"/>
                </a:lnTo>
                <a:lnTo>
                  <a:pt x="185786" y="2340490"/>
                </a:lnTo>
                <a:lnTo>
                  <a:pt x="149999" y="2314859"/>
                </a:lnTo>
                <a:lnTo>
                  <a:pt x="117297" y="2285542"/>
                </a:lnTo>
                <a:lnTo>
                  <a:pt x="87980" y="2252840"/>
                </a:lnTo>
                <a:lnTo>
                  <a:pt x="62349" y="2217053"/>
                </a:lnTo>
                <a:lnTo>
                  <a:pt x="40704" y="2178481"/>
                </a:lnTo>
                <a:lnTo>
                  <a:pt x="23347" y="2137425"/>
                </a:lnTo>
                <a:lnTo>
                  <a:pt x="10576" y="2094186"/>
                </a:lnTo>
                <a:lnTo>
                  <a:pt x="2694" y="2049063"/>
                </a:lnTo>
                <a:lnTo>
                  <a:pt x="0" y="2002358"/>
                </a:lnTo>
                <a:lnTo>
                  <a:pt x="0" y="400430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8440" y="4374515"/>
            <a:ext cx="4551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  <a:tab pos="1125220" algn="l"/>
                <a:tab pos="1450340" algn="l"/>
                <a:tab pos="2225040" algn="l"/>
                <a:tab pos="2621915" algn="l"/>
                <a:tab pos="3505835" algn="l"/>
                <a:tab pos="4448175" algn="l"/>
              </a:tabLst>
            </a:pPr>
            <a:r>
              <a:rPr sz="1400" b="1" spc="-114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st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m	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o	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i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-1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9	</a:t>
            </a:r>
            <a:r>
              <a:rPr sz="1400" b="1" spc="5" dirty="0">
                <a:latin typeface="Calibri"/>
                <a:cs typeface="Calibri"/>
              </a:rPr>
              <a:t>do</a:t>
            </a:r>
            <a:r>
              <a:rPr sz="1400" b="1" dirty="0">
                <a:latin typeface="Calibri"/>
                <a:cs typeface="Calibri"/>
              </a:rPr>
              <a:t>s	</a:t>
            </a:r>
            <a:r>
              <a:rPr sz="1400" b="1" spc="5" dirty="0">
                <a:latin typeface="Calibri"/>
                <a:cs typeface="Calibri"/>
              </a:rPr>
              <a:t>pa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ie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s,	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spc="5" dirty="0">
                <a:latin typeface="Calibri"/>
                <a:cs typeface="Calibri"/>
              </a:rPr>
              <a:t>u</a:t>
            </a:r>
            <a:r>
              <a:rPr sz="1400" b="1" spc="-5" dirty="0">
                <a:latin typeface="Calibri"/>
                <a:cs typeface="Calibri"/>
              </a:rPr>
              <a:t>i</a:t>
            </a:r>
            <a:r>
              <a:rPr sz="1400" b="1" spc="5" dirty="0">
                <a:latin typeface="Calibri"/>
                <a:cs typeface="Calibri"/>
              </a:rPr>
              <a:t>da</a:t>
            </a:r>
            <a:r>
              <a:rPr sz="1400" b="1" spc="-15" dirty="0">
                <a:latin typeface="Calibri"/>
                <a:cs typeface="Calibri"/>
              </a:rPr>
              <a:t>d</a:t>
            </a:r>
            <a:r>
              <a:rPr sz="1400" b="1" spc="5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	e  </a:t>
            </a:r>
            <a:r>
              <a:rPr sz="1400" b="1" spc="-5" dirty="0">
                <a:latin typeface="Calibri"/>
                <a:cs typeface="Calibri"/>
              </a:rPr>
              <a:t>familiares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articulação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 rede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básica;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400" b="1" spc="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1400" b="1" spc="10" dirty="0">
                <a:solidFill>
                  <a:srgbClr val="006FC0"/>
                </a:solidFill>
                <a:latin typeface="Calibri"/>
                <a:cs typeface="Calibri"/>
              </a:rPr>
              <a:t>panh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4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na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ç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ã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C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ID: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957" y="5014595"/>
            <a:ext cx="408812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39725" algn="l"/>
                <a:tab pos="340360" algn="l"/>
                <a:tab pos="307403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22/01/21</a:t>
            </a:r>
            <a:r>
              <a:rPr sz="1400" b="1" spc="3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4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29/01/21:</a:t>
            </a:r>
            <a:r>
              <a:rPr sz="1400" b="1" spc="3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Coronavac	</a:t>
            </a:r>
            <a:r>
              <a:rPr sz="1400" b="1" spc="-5" dirty="0">
                <a:latin typeface="Calibri"/>
                <a:cs typeface="Calibri"/>
              </a:rPr>
              <a:t>1ª</a:t>
            </a:r>
            <a:r>
              <a:rPr sz="1400" b="1" spc="3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dose,</a:t>
            </a:r>
            <a:r>
              <a:rPr sz="1400" b="1" spc="32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5957" y="5228208"/>
            <a:ext cx="40938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7620" algn="just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pacientes,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condutores </a:t>
            </a:r>
            <a:r>
              <a:rPr sz="1400" b="1" spc="5" dirty="0">
                <a:latin typeface="Calibri"/>
                <a:cs typeface="Calibri"/>
              </a:rPr>
              <a:t>da </a:t>
            </a:r>
            <a:r>
              <a:rPr sz="1400" b="1" spc="-10" dirty="0">
                <a:latin typeface="Calibri"/>
                <a:cs typeface="Calibri"/>
              </a:rPr>
              <a:t>frota de </a:t>
            </a:r>
            <a:r>
              <a:rPr sz="1400" b="1" spc="-5" dirty="0">
                <a:latin typeface="Calibri"/>
                <a:cs typeface="Calibri"/>
              </a:rPr>
              <a:t>veículos </a:t>
            </a:r>
            <a:r>
              <a:rPr sz="1400" b="1" spc="-10" dirty="0">
                <a:latin typeface="Calibri"/>
                <a:cs typeface="Calibri"/>
              </a:rPr>
              <a:t>SAD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colaboradores </a:t>
            </a:r>
            <a:r>
              <a:rPr sz="1400" b="1" dirty="0">
                <a:latin typeface="Calibri"/>
                <a:cs typeface="Calibri"/>
              </a:rPr>
              <a:t>do </a:t>
            </a:r>
            <a:r>
              <a:rPr sz="1400" b="1" spc="-15" dirty="0">
                <a:latin typeface="Calibri"/>
                <a:cs typeface="Calibri"/>
              </a:rPr>
              <a:t>SAD </a:t>
            </a:r>
            <a:r>
              <a:rPr sz="1400" b="1" spc="-5" dirty="0">
                <a:latin typeface="Calibri"/>
                <a:cs typeface="Calibri"/>
              </a:rPr>
              <a:t>vacinados, </a:t>
            </a:r>
            <a:r>
              <a:rPr sz="1400" b="1" spc="-10" dirty="0">
                <a:latin typeface="Calibri"/>
                <a:cs typeface="Calibri"/>
              </a:rPr>
              <a:t>totalizando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309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doses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aplicadas</a:t>
            </a:r>
            <a:r>
              <a:rPr sz="1400" b="1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02/02/21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a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27/02/21: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Coronavac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2ª</a:t>
            </a:r>
            <a:r>
              <a:rPr sz="1400" b="1" spc="3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Astrazeneca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1ª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dose</a:t>
            </a:r>
            <a:r>
              <a:rPr sz="1400" b="1" dirty="0">
                <a:latin typeface="Calibri"/>
                <a:cs typeface="Calibri"/>
              </a:rPr>
              <a:t> 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totalizando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291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doses 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aplicadas</a:t>
            </a:r>
            <a:r>
              <a:rPr sz="1400" b="1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6875780" cy="335280"/>
          </a:xfrm>
          <a:custGeom>
            <a:avLst/>
            <a:gdLst/>
            <a:ahLst/>
            <a:cxnLst/>
            <a:rect l="l" t="t" r="r" b="b"/>
            <a:pathLst>
              <a:path w="6875780" h="335280">
                <a:moveTo>
                  <a:pt x="6875780" y="0"/>
                </a:moveTo>
                <a:lnTo>
                  <a:pt x="0" y="0"/>
                </a:lnTo>
                <a:lnTo>
                  <a:pt x="0" y="335279"/>
                </a:lnTo>
                <a:lnTo>
                  <a:pt x="6875780" y="335279"/>
                </a:lnTo>
                <a:lnTo>
                  <a:pt x="687578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517778"/>
            <a:ext cx="1616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Atenção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Básica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66234" y="546734"/>
            <a:ext cx="3691890" cy="400050"/>
            <a:chOff x="4166234" y="546734"/>
            <a:chExt cx="3691890" cy="400050"/>
          </a:xfrm>
        </p:grpSpPr>
        <p:sp>
          <p:nvSpPr>
            <p:cNvPr id="5" name="object 5"/>
            <p:cNvSpPr/>
            <p:nvPr/>
          </p:nvSpPr>
          <p:spPr>
            <a:xfrm>
              <a:off x="4175759" y="556259"/>
              <a:ext cx="3672840" cy="381000"/>
            </a:xfrm>
            <a:custGeom>
              <a:avLst/>
              <a:gdLst/>
              <a:ahLst/>
              <a:cxnLst/>
              <a:rect l="l" t="t" r="r" b="b"/>
              <a:pathLst>
                <a:path w="3672840" h="381000">
                  <a:moveTo>
                    <a:pt x="3609340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3609340" y="381000"/>
                  </a:lnTo>
                  <a:lnTo>
                    <a:pt x="3634049" y="376007"/>
                  </a:lnTo>
                  <a:lnTo>
                    <a:pt x="3654234" y="362394"/>
                  </a:lnTo>
                  <a:lnTo>
                    <a:pt x="3667847" y="342209"/>
                  </a:lnTo>
                  <a:lnTo>
                    <a:pt x="3672840" y="317500"/>
                  </a:lnTo>
                  <a:lnTo>
                    <a:pt x="3672840" y="63500"/>
                  </a:lnTo>
                  <a:lnTo>
                    <a:pt x="3667847" y="38790"/>
                  </a:lnTo>
                  <a:lnTo>
                    <a:pt x="3654234" y="18605"/>
                  </a:lnTo>
                  <a:lnTo>
                    <a:pt x="3634049" y="4992"/>
                  </a:lnTo>
                  <a:lnTo>
                    <a:pt x="360934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5759" y="556259"/>
              <a:ext cx="3672840" cy="381000"/>
            </a:xfrm>
            <a:custGeom>
              <a:avLst/>
              <a:gdLst/>
              <a:ahLst/>
              <a:cxnLst/>
              <a:rect l="l" t="t" r="r" b="b"/>
              <a:pathLst>
                <a:path w="3672840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3609340" y="0"/>
                  </a:lnTo>
                  <a:lnTo>
                    <a:pt x="3634049" y="4992"/>
                  </a:lnTo>
                  <a:lnTo>
                    <a:pt x="3654234" y="18605"/>
                  </a:lnTo>
                  <a:lnTo>
                    <a:pt x="3667847" y="38790"/>
                  </a:lnTo>
                  <a:lnTo>
                    <a:pt x="3672840" y="63500"/>
                  </a:lnTo>
                  <a:lnTo>
                    <a:pt x="3672840" y="317500"/>
                  </a:lnTo>
                  <a:lnTo>
                    <a:pt x="3667847" y="342209"/>
                  </a:lnTo>
                  <a:lnTo>
                    <a:pt x="3654234" y="362394"/>
                  </a:lnTo>
                  <a:lnTo>
                    <a:pt x="3634049" y="376007"/>
                  </a:lnTo>
                  <a:lnTo>
                    <a:pt x="3609340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3086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30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0825" y="1525524"/>
          <a:ext cx="3823335" cy="1214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14"/>
                <a:gridCol w="1024255"/>
                <a:gridCol w="888365"/>
              </a:tblGrid>
              <a:tr h="261620">
                <a:tc row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Procedimentos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419734" algn="l"/>
                          <a:tab pos="1911985" algn="l"/>
                        </a:tabLst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1º</a:t>
                      </a:r>
                      <a:r>
                        <a:rPr sz="14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quadrimestre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8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7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ts val="147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2021*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Consultas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Médicas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35.223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41.728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9525">
                        <a:lnSpc>
                          <a:spcPts val="154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Consulta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Enfermeiros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ts val="154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16.181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15.115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9525">
                        <a:lnSpc>
                          <a:spcPts val="162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Visitas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ts val="162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50.915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55"/>
                        </a:lnSpc>
                        <a:spcBef>
                          <a:spcPts val="1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43.613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25207" y="1074356"/>
            <a:ext cx="2273935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Calibri"/>
                <a:cs typeface="Calibri"/>
              </a:rPr>
              <a:t>EQUIPES</a:t>
            </a:r>
            <a:r>
              <a:rPr sz="1300" b="1" spc="-2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DE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ATENÇÃO</a:t>
            </a:r>
            <a:r>
              <a:rPr sz="1300" b="1" spc="-10" dirty="0">
                <a:latin typeface="Calibri"/>
                <a:cs typeface="Calibri"/>
              </a:rPr>
              <a:t> BÁSICA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latin typeface="Calibri"/>
                <a:cs typeface="Calibri"/>
              </a:rPr>
              <a:t>Média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mensal</a:t>
            </a:r>
            <a:r>
              <a:rPr sz="1300" b="1" spc="-3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de</a:t>
            </a:r>
            <a:r>
              <a:rPr sz="1300" b="1" spc="-3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procedimentos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650" y="2737865"/>
            <a:ext cx="2021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Fonte: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SIA/SUS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Municipal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(*2021 </a:t>
            </a:r>
            <a:r>
              <a:rPr sz="800" spc="-5" dirty="0">
                <a:latin typeface="Calibri"/>
                <a:cs typeface="Calibri"/>
              </a:rPr>
              <a:t>dados parciais)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1107439"/>
            <a:ext cx="3782060" cy="1889760"/>
          </a:xfrm>
          <a:custGeom>
            <a:avLst/>
            <a:gdLst/>
            <a:ahLst/>
            <a:cxnLst/>
            <a:rect l="l" t="t" r="r" b="b"/>
            <a:pathLst>
              <a:path w="3782059" h="1889760">
                <a:moveTo>
                  <a:pt x="0" y="314960"/>
                </a:moveTo>
                <a:lnTo>
                  <a:pt x="3414" y="268407"/>
                </a:lnTo>
                <a:lnTo>
                  <a:pt x="13331" y="223979"/>
                </a:lnTo>
                <a:lnTo>
                  <a:pt x="29266" y="182162"/>
                </a:lnTo>
                <a:lnTo>
                  <a:pt x="50731" y="143442"/>
                </a:lnTo>
                <a:lnTo>
                  <a:pt x="77240" y="108305"/>
                </a:lnTo>
                <a:lnTo>
                  <a:pt x="108305" y="77240"/>
                </a:lnTo>
                <a:lnTo>
                  <a:pt x="143442" y="50731"/>
                </a:lnTo>
                <a:lnTo>
                  <a:pt x="182162" y="29266"/>
                </a:lnTo>
                <a:lnTo>
                  <a:pt x="223979" y="13331"/>
                </a:lnTo>
                <a:lnTo>
                  <a:pt x="268407" y="3414"/>
                </a:lnTo>
                <a:lnTo>
                  <a:pt x="314960" y="0"/>
                </a:lnTo>
                <a:lnTo>
                  <a:pt x="3467100" y="0"/>
                </a:lnTo>
                <a:lnTo>
                  <a:pt x="3513652" y="3414"/>
                </a:lnTo>
                <a:lnTo>
                  <a:pt x="3558080" y="13331"/>
                </a:lnTo>
                <a:lnTo>
                  <a:pt x="3599897" y="29266"/>
                </a:lnTo>
                <a:lnTo>
                  <a:pt x="3638617" y="50731"/>
                </a:lnTo>
                <a:lnTo>
                  <a:pt x="3673754" y="77240"/>
                </a:lnTo>
                <a:lnTo>
                  <a:pt x="3704819" y="108305"/>
                </a:lnTo>
                <a:lnTo>
                  <a:pt x="3731328" y="143442"/>
                </a:lnTo>
                <a:lnTo>
                  <a:pt x="3752793" y="182162"/>
                </a:lnTo>
                <a:lnTo>
                  <a:pt x="3768728" y="223979"/>
                </a:lnTo>
                <a:lnTo>
                  <a:pt x="3778645" y="268407"/>
                </a:lnTo>
                <a:lnTo>
                  <a:pt x="3782059" y="314960"/>
                </a:lnTo>
                <a:lnTo>
                  <a:pt x="3782059" y="1574800"/>
                </a:lnTo>
                <a:lnTo>
                  <a:pt x="3778645" y="1621352"/>
                </a:lnTo>
                <a:lnTo>
                  <a:pt x="3768728" y="1665780"/>
                </a:lnTo>
                <a:lnTo>
                  <a:pt x="3752793" y="1707597"/>
                </a:lnTo>
                <a:lnTo>
                  <a:pt x="3731328" y="1746317"/>
                </a:lnTo>
                <a:lnTo>
                  <a:pt x="3704819" y="1781454"/>
                </a:lnTo>
                <a:lnTo>
                  <a:pt x="3673754" y="1812519"/>
                </a:lnTo>
                <a:lnTo>
                  <a:pt x="3638617" y="1839028"/>
                </a:lnTo>
                <a:lnTo>
                  <a:pt x="3599897" y="1860493"/>
                </a:lnTo>
                <a:lnTo>
                  <a:pt x="3558080" y="1876428"/>
                </a:lnTo>
                <a:lnTo>
                  <a:pt x="3513652" y="1886345"/>
                </a:lnTo>
                <a:lnTo>
                  <a:pt x="3467100" y="1889760"/>
                </a:lnTo>
                <a:lnTo>
                  <a:pt x="314960" y="1889760"/>
                </a:lnTo>
                <a:lnTo>
                  <a:pt x="268407" y="1886345"/>
                </a:lnTo>
                <a:lnTo>
                  <a:pt x="223979" y="1876428"/>
                </a:lnTo>
                <a:lnTo>
                  <a:pt x="182162" y="1860493"/>
                </a:lnTo>
                <a:lnTo>
                  <a:pt x="143442" y="1839028"/>
                </a:lnTo>
                <a:lnTo>
                  <a:pt x="108305" y="1812519"/>
                </a:lnTo>
                <a:lnTo>
                  <a:pt x="77240" y="1781454"/>
                </a:lnTo>
                <a:lnTo>
                  <a:pt x="50731" y="1746317"/>
                </a:lnTo>
                <a:lnTo>
                  <a:pt x="29266" y="1707597"/>
                </a:lnTo>
                <a:lnTo>
                  <a:pt x="13331" y="1665780"/>
                </a:lnTo>
                <a:lnTo>
                  <a:pt x="3414" y="1621352"/>
                </a:lnTo>
                <a:lnTo>
                  <a:pt x="0" y="1574800"/>
                </a:lnTo>
                <a:lnTo>
                  <a:pt x="0" y="314960"/>
                </a:lnTo>
                <a:close/>
              </a:path>
            </a:pathLst>
          </a:custGeom>
          <a:ln w="19050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77028" y="600709"/>
            <a:ext cx="3054985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Calibri"/>
                <a:cs typeface="Calibri"/>
              </a:rPr>
              <a:t>ESTRATÉGIA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SAÚDE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DA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FAMÍLIA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53022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154</a:t>
            </a:r>
            <a:r>
              <a:rPr sz="15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Equipes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ESF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implantadas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7759" y="1494409"/>
            <a:ext cx="3051175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Cobertura </a:t>
            </a:r>
            <a:r>
              <a:rPr sz="1500" b="1" spc="-5" dirty="0">
                <a:latin typeface="Calibri"/>
                <a:cs typeface="Calibri"/>
              </a:rPr>
              <a:t>de</a:t>
            </a:r>
            <a:r>
              <a:rPr sz="1500" b="1" spc="-10" dirty="0">
                <a:latin typeface="Calibri"/>
                <a:cs typeface="Calibri"/>
              </a:rPr>
              <a:t> ESF*: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Calibri"/>
                <a:cs typeface="Calibri"/>
              </a:rPr>
              <a:t>63,33</a:t>
            </a:r>
            <a:r>
              <a:rPr sz="1500" b="1" spc="-5" dirty="0">
                <a:latin typeface="Calibri"/>
                <a:cs typeface="Calibri"/>
              </a:rPr>
              <a:t>%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b="1" spc="-5" dirty="0">
                <a:latin typeface="Calibri"/>
                <a:cs typeface="Calibri"/>
              </a:rPr>
              <a:t>Cobertura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Atenção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Básica*: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Calibri"/>
                <a:cs typeface="Calibri"/>
              </a:rPr>
              <a:t>74,77</a:t>
            </a:r>
            <a:r>
              <a:rPr sz="1500" b="1" spc="-5" dirty="0">
                <a:latin typeface="Calibri"/>
                <a:cs typeface="Calibri"/>
              </a:rPr>
              <a:t>%</a:t>
            </a:r>
            <a:endParaRPr sz="1500">
              <a:latin typeface="Calibri"/>
              <a:cs typeface="Calibri"/>
            </a:endParaRPr>
          </a:p>
          <a:p>
            <a:pPr marL="60325" algn="ctr">
              <a:lnSpc>
                <a:spcPct val="100000"/>
              </a:lnSpc>
              <a:spcBef>
                <a:spcPts val="40"/>
              </a:spcBef>
            </a:pPr>
            <a:r>
              <a:rPr sz="1000" spc="-5" dirty="0">
                <a:latin typeface="Calibri"/>
                <a:cs typeface="Calibri"/>
              </a:rPr>
              <a:t>(Fonte: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DAB/MS:</a:t>
            </a:r>
            <a:r>
              <a:rPr sz="1000" dirty="0">
                <a:latin typeface="Calibri"/>
                <a:cs typeface="Calibri"/>
              </a:rPr>
              <a:t> e-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Gestor</a:t>
            </a:r>
            <a:r>
              <a:rPr sz="1000" spc="1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histórico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cobertura*)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02200" y="2332990"/>
            <a:ext cx="312356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r>
              <a:rPr sz="15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Médicos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do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Programa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Mais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Médicos</a:t>
            </a:r>
            <a:endParaRPr sz="15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080"/>
              </a:spcBef>
              <a:tabLst>
                <a:tab pos="795020" algn="l"/>
              </a:tabLst>
            </a:pPr>
            <a:r>
              <a:rPr sz="1500" b="1" spc="-5" dirty="0">
                <a:solidFill>
                  <a:srgbClr val="FF0000"/>
                </a:solidFill>
                <a:latin typeface="Calibri"/>
                <a:cs typeface="Calibri"/>
              </a:rPr>
              <a:t>542 </a:t>
            </a:r>
            <a:r>
              <a:rPr sz="1500" b="1" spc="-10" dirty="0">
                <a:latin typeface="Calibri"/>
                <a:cs typeface="Calibri"/>
              </a:rPr>
              <a:t>ACS	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19</a:t>
            </a:r>
            <a:r>
              <a:rPr sz="15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NASF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6240" y="3070860"/>
            <a:ext cx="3411220" cy="472440"/>
          </a:xfrm>
          <a:custGeom>
            <a:avLst/>
            <a:gdLst/>
            <a:ahLst/>
            <a:cxnLst/>
            <a:rect l="l" t="t" r="r" b="b"/>
            <a:pathLst>
              <a:path w="3411220" h="472439">
                <a:moveTo>
                  <a:pt x="3332480" y="0"/>
                </a:moveTo>
                <a:lnTo>
                  <a:pt x="78739" y="0"/>
                </a:lnTo>
                <a:lnTo>
                  <a:pt x="48091" y="6195"/>
                </a:lnTo>
                <a:lnTo>
                  <a:pt x="23063" y="23082"/>
                </a:lnTo>
                <a:lnTo>
                  <a:pt x="6188" y="48113"/>
                </a:lnTo>
                <a:lnTo>
                  <a:pt x="0" y="78739"/>
                </a:lnTo>
                <a:lnTo>
                  <a:pt x="0" y="393700"/>
                </a:lnTo>
                <a:lnTo>
                  <a:pt x="6188" y="424326"/>
                </a:lnTo>
                <a:lnTo>
                  <a:pt x="23063" y="449357"/>
                </a:lnTo>
                <a:lnTo>
                  <a:pt x="48091" y="466244"/>
                </a:lnTo>
                <a:lnTo>
                  <a:pt x="78739" y="472439"/>
                </a:lnTo>
                <a:lnTo>
                  <a:pt x="3332480" y="472439"/>
                </a:lnTo>
                <a:lnTo>
                  <a:pt x="3363106" y="466244"/>
                </a:lnTo>
                <a:lnTo>
                  <a:pt x="3388137" y="449357"/>
                </a:lnTo>
                <a:lnTo>
                  <a:pt x="3405024" y="424326"/>
                </a:lnTo>
                <a:lnTo>
                  <a:pt x="3411220" y="393700"/>
                </a:lnTo>
                <a:lnTo>
                  <a:pt x="3411220" y="78739"/>
                </a:lnTo>
                <a:lnTo>
                  <a:pt x="3405024" y="48113"/>
                </a:lnTo>
                <a:lnTo>
                  <a:pt x="3388137" y="23082"/>
                </a:lnTo>
                <a:lnTo>
                  <a:pt x="3363106" y="6195"/>
                </a:lnTo>
                <a:lnTo>
                  <a:pt x="3332480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22653" y="3143884"/>
            <a:ext cx="1356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S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Ú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10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9860" y="3685540"/>
            <a:ext cx="4175760" cy="1257300"/>
          </a:xfrm>
          <a:custGeom>
            <a:avLst/>
            <a:gdLst/>
            <a:ahLst/>
            <a:cxnLst/>
            <a:rect l="l" t="t" r="r" b="b"/>
            <a:pathLst>
              <a:path w="4175760" h="1257300">
                <a:moveTo>
                  <a:pt x="0" y="209550"/>
                </a:moveTo>
                <a:lnTo>
                  <a:pt x="5534" y="161512"/>
                </a:lnTo>
                <a:lnTo>
                  <a:pt x="21298" y="117410"/>
                </a:lnTo>
                <a:lnTo>
                  <a:pt x="46034" y="78501"/>
                </a:lnTo>
                <a:lnTo>
                  <a:pt x="78485" y="46046"/>
                </a:lnTo>
                <a:lnTo>
                  <a:pt x="117393" y="21304"/>
                </a:lnTo>
                <a:lnTo>
                  <a:pt x="161500" y="5536"/>
                </a:lnTo>
                <a:lnTo>
                  <a:pt x="209550" y="0"/>
                </a:lnTo>
                <a:lnTo>
                  <a:pt x="3966210" y="0"/>
                </a:lnTo>
                <a:lnTo>
                  <a:pt x="4014247" y="5536"/>
                </a:lnTo>
                <a:lnTo>
                  <a:pt x="4058349" y="21304"/>
                </a:lnTo>
                <a:lnTo>
                  <a:pt x="4097258" y="46046"/>
                </a:lnTo>
                <a:lnTo>
                  <a:pt x="4129713" y="78501"/>
                </a:lnTo>
                <a:lnTo>
                  <a:pt x="4154455" y="117410"/>
                </a:lnTo>
                <a:lnTo>
                  <a:pt x="4170223" y="161512"/>
                </a:lnTo>
                <a:lnTo>
                  <a:pt x="4175760" y="209550"/>
                </a:lnTo>
                <a:lnTo>
                  <a:pt x="4175760" y="1047750"/>
                </a:lnTo>
                <a:lnTo>
                  <a:pt x="4170223" y="1095787"/>
                </a:lnTo>
                <a:lnTo>
                  <a:pt x="4154455" y="1139889"/>
                </a:lnTo>
                <a:lnTo>
                  <a:pt x="4129713" y="1178798"/>
                </a:lnTo>
                <a:lnTo>
                  <a:pt x="4097258" y="1211253"/>
                </a:lnTo>
                <a:lnTo>
                  <a:pt x="4058349" y="1235995"/>
                </a:lnTo>
                <a:lnTo>
                  <a:pt x="4014247" y="1251763"/>
                </a:lnTo>
                <a:lnTo>
                  <a:pt x="3966210" y="1257300"/>
                </a:lnTo>
                <a:lnTo>
                  <a:pt x="209550" y="1257300"/>
                </a:lnTo>
                <a:lnTo>
                  <a:pt x="161500" y="1251763"/>
                </a:lnTo>
                <a:lnTo>
                  <a:pt x="117393" y="1235995"/>
                </a:lnTo>
                <a:lnTo>
                  <a:pt x="78485" y="1211253"/>
                </a:lnTo>
                <a:lnTo>
                  <a:pt x="46034" y="1178798"/>
                </a:lnTo>
                <a:lnTo>
                  <a:pt x="21298" y="1139889"/>
                </a:lnTo>
                <a:lnTo>
                  <a:pt x="5534" y="1095787"/>
                </a:lnTo>
                <a:lnTo>
                  <a:pt x="0" y="1047750"/>
                </a:lnTo>
                <a:lnTo>
                  <a:pt x="0" y="209550"/>
                </a:lnTo>
                <a:close/>
              </a:path>
            </a:pathLst>
          </a:custGeom>
          <a:ln w="19050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2977" y="3833621"/>
            <a:ext cx="2547620" cy="5080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1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109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ESB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Implantadas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000" spc="-5" dirty="0">
                <a:latin typeface="Calibri"/>
                <a:cs typeface="Calibri"/>
              </a:rPr>
              <a:t>(Fonte:DAB/MS: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e-Gestor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histórico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 </a:t>
            </a:r>
            <a:r>
              <a:rPr sz="1000" spc="-10" dirty="0">
                <a:latin typeface="Calibri"/>
                <a:cs typeface="Calibri"/>
              </a:rPr>
              <a:t>cobertura)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7830" y="4467923"/>
            <a:ext cx="3912235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Cobertura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SB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Atenção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Básica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48,22</a:t>
            </a:r>
            <a:r>
              <a:rPr sz="1600" b="1" spc="5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300" b="1" spc="-15" dirty="0">
                <a:latin typeface="Calibri"/>
                <a:cs typeface="Calibri"/>
              </a:rPr>
              <a:t>SAÚDE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BUCAL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BÁSICA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- Média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Mensal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de </a:t>
            </a:r>
            <a:r>
              <a:rPr sz="1300" b="1" spc="-5" dirty="0">
                <a:latin typeface="Calibri"/>
                <a:cs typeface="Calibri"/>
              </a:rPr>
              <a:t>Procedimentos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47650" y="5333110"/>
          <a:ext cx="4251960" cy="101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4145"/>
                <a:gridCol w="841375"/>
                <a:gridCol w="722629"/>
              </a:tblGrid>
              <a:tr h="25272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Procedimentos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3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Quadrimestre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7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1520"/>
                        </a:lnSpc>
                        <a:spcBef>
                          <a:spcPts val="37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20"/>
                        </a:lnSpc>
                        <a:spcBef>
                          <a:spcPts val="37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2021*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Escovação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Supervisionada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2.451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marL="9525">
                        <a:lnSpc>
                          <a:spcPts val="1520"/>
                        </a:lnSpc>
                        <a:spcBef>
                          <a:spcPts val="1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1ª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Consulta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Odontológica</a:t>
                      </a:r>
                      <a:r>
                        <a:rPr sz="13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Programática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149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2.820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20"/>
                        </a:lnSpc>
                        <a:spcBef>
                          <a:spcPts val="11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2.905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47650" y="6343015"/>
            <a:ext cx="2185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ASUS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</a:t>
            </a:r>
            <a:r>
              <a:rPr sz="900" spc="5" dirty="0">
                <a:latin typeface="Calibri"/>
                <a:cs typeface="Calibri"/>
              </a:rPr>
              <a:t>un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pa</a:t>
            </a:r>
            <a:r>
              <a:rPr sz="900" spc="-10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*</a:t>
            </a:r>
            <a:r>
              <a:rPr sz="900" dirty="0">
                <a:latin typeface="Calibri"/>
                <a:cs typeface="Calibri"/>
              </a:rPr>
              <a:t>2021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dad</a:t>
            </a:r>
            <a:r>
              <a:rPr sz="900" dirty="0">
                <a:latin typeface="Calibri"/>
                <a:cs typeface="Calibri"/>
              </a:rPr>
              <a:t>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par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97196" y="3376295"/>
            <a:ext cx="36087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Calibri"/>
                <a:cs typeface="Calibri"/>
              </a:rPr>
              <a:t>SAÚDE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BUCAL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ESPECIALIZADA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 </a:t>
            </a:r>
            <a:r>
              <a:rPr sz="1200" b="1" spc="-10" dirty="0">
                <a:latin typeface="Calibri"/>
                <a:cs typeface="Calibri"/>
              </a:rPr>
              <a:t>Centro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Especialidades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Odontológicas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(Nova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Petrópolis,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Alvarenga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Silvina)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Média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Mensal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Procedimentos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606925" y="3943350"/>
          <a:ext cx="4388485" cy="2379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495"/>
                <a:gridCol w="785494"/>
                <a:gridCol w="785495"/>
              </a:tblGrid>
              <a:tr h="238125">
                <a:tc gridSpan="3"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Quadrimestre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905510">
                        <a:lnSpc>
                          <a:spcPts val="8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Especialidade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2021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Endodontia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1.173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1.428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795">
                        <a:lnSpc>
                          <a:spcPts val="1565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Estomatologia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6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560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10795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Odontopediatria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98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6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79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Periodontia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ts val="157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784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7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1.077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795">
                        <a:lnSpc>
                          <a:spcPts val="157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Protesista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2.075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7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1.685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79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Buco-Maxilo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157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7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595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10795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Pacientes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necessidades especiais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1.211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6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1.078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6.403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6.551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4605020" y="6322059"/>
            <a:ext cx="2211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US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</a:t>
            </a:r>
            <a:r>
              <a:rPr sz="900" spc="5" dirty="0">
                <a:latin typeface="Calibri"/>
                <a:cs typeface="Calibri"/>
              </a:rPr>
              <a:t>un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pa</a:t>
            </a:r>
            <a:r>
              <a:rPr sz="900" spc="-10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*</a:t>
            </a:r>
            <a:r>
              <a:rPr sz="900" dirty="0">
                <a:latin typeface="Calibri"/>
                <a:cs typeface="Calibri"/>
              </a:rPr>
              <a:t>2021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dad</a:t>
            </a:r>
            <a:r>
              <a:rPr sz="900" dirty="0">
                <a:latin typeface="Calibri"/>
                <a:cs typeface="Calibri"/>
              </a:rPr>
              <a:t>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par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5940"/>
            <a:ext cx="6875780" cy="335280"/>
          </a:xfrm>
          <a:custGeom>
            <a:avLst/>
            <a:gdLst/>
            <a:ahLst/>
            <a:cxnLst/>
            <a:rect l="l" t="t" r="r" b="b"/>
            <a:pathLst>
              <a:path w="6875780" h="335280">
                <a:moveTo>
                  <a:pt x="6875780" y="0"/>
                </a:moveTo>
                <a:lnTo>
                  <a:pt x="0" y="0"/>
                </a:lnTo>
                <a:lnTo>
                  <a:pt x="0" y="335279"/>
                </a:lnTo>
                <a:lnTo>
                  <a:pt x="6875780" y="335279"/>
                </a:lnTo>
                <a:lnTo>
                  <a:pt x="687578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35940"/>
            <a:ext cx="687578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40"/>
              </a:lnSpc>
            </a:pPr>
            <a:r>
              <a:rPr sz="1800" b="1" spc="-5" dirty="0">
                <a:latin typeface="Trebuchet MS"/>
                <a:cs typeface="Trebuchet MS"/>
              </a:rPr>
              <a:t>Atenção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Básica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334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690495" y="671194"/>
            <a:ext cx="3430270" cy="488950"/>
            <a:chOff x="2690495" y="671194"/>
            <a:chExt cx="3430270" cy="488950"/>
          </a:xfrm>
        </p:grpSpPr>
        <p:sp>
          <p:nvSpPr>
            <p:cNvPr id="6" name="object 6"/>
            <p:cNvSpPr/>
            <p:nvPr/>
          </p:nvSpPr>
          <p:spPr>
            <a:xfrm>
              <a:off x="2700020" y="680719"/>
              <a:ext cx="3411220" cy="469900"/>
            </a:xfrm>
            <a:custGeom>
              <a:avLst/>
              <a:gdLst/>
              <a:ahLst/>
              <a:cxnLst/>
              <a:rect l="l" t="t" r="r" b="b"/>
              <a:pathLst>
                <a:path w="3411220" h="469900">
                  <a:moveTo>
                    <a:pt x="3332860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8"/>
                  </a:lnTo>
                  <a:lnTo>
                    <a:pt x="0" y="391540"/>
                  </a:lnTo>
                  <a:lnTo>
                    <a:pt x="6153" y="422054"/>
                  </a:lnTo>
                  <a:lnTo>
                    <a:pt x="22939" y="446960"/>
                  </a:lnTo>
                  <a:lnTo>
                    <a:pt x="47845" y="463746"/>
                  </a:lnTo>
                  <a:lnTo>
                    <a:pt x="78359" y="469900"/>
                  </a:lnTo>
                  <a:lnTo>
                    <a:pt x="3332860" y="469900"/>
                  </a:lnTo>
                  <a:lnTo>
                    <a:pt x="3363374" y="463746"/>
                  </a:lnTo>
                  <a:lnTo>
                    <a:pt x="3388280" y="446960"/>
                  </a:lnTo>
                  <a:lnTo>
                    <a:pt x="3405066" y="422054"/>
                  </a:lnTo>
                  <a:lnTo>
                    <a:pt x="3411220" y="391540"/>
                  </a:lnTo>
                  <a:lnTo>
                    <a:pt x="3411220" y="78358"/>
                  </a:lnTo>
                  <a:lnTo>
                    <a:pt x="3405066" y="47845"/>
                  </a:lnTo>
                  <a:lnTo>
                    <a:pt x="3388280" y="22939"/>
                  </a:lnTo>
                  <a:lnTo>
                    <a:pt x="3363374" y="6153"/>
                  </a:lnTo>
                  <a:lnTo>
                    <a:pt x="333286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0020" y="680719"/>
              <a:ext cx="3411220" cy="469900"/>
            </a:xfrm>
            <a:custGeom>
              <a:avLst/>
              <a:gdLst/>
              <a:ahLst/>
              <a:cxnLst/>
              <a:rect l="l" t="t" r="r" b="b"/>
              <a:pathLst>
                <a:path w="3411220" h="469900">
                  <a:moveTo>
                    <a:pt x="0" y="78358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3332860" y="0"/>
                  </a:lnTo>
                  <a:lnTo>
                    <a:pt x="3363374" y="6153"/>
                  </a:lnTo>
                  <a:lnTo>
                    <a:pt x="3388280" y="22939"/>
                  </a:lnTo>
                  <a:lnTo>
                    <a:pt x="3405066" y="47845"/>
                  </a:lnTo>
                  <a:lnTo>
                    <a:pt x="3411220" y="78358"/>
                  </a:lnTo>
                  <a:lnTo>
                    <a:pt x="3411220" y="391540"/>
                  </a:lnTo>
                  <a:lnTo>
                    <a:pt x="3405066" y="422054"/>
                  </a:lnTo>
                  <a:lnTo>
                    <a:pt x="3388280" y="446960"/>
                  </a:lnTo>
                  <a:lnTo>
                    <a:pt x="3363374" y="463746"/>
                  </a:lnTo>
                  <a:lnTo>
                    <a:pt x="3332860" y="469900"/>
                  </a:lnTo>
                  <a:lnTo>
                    <a:pt x="78359" y="469900"/>
                  </a:lnTo>
                  <a:lnTo>
                    <a:pt x="47845" y="463746"/>
                  </a:lnTo>
                  <a:lnTo>
                    <a:pt x="22939" y="446960"/>
                  </a:lnTo>
                  <a:lnTo>
                    <a:pt x="6153" y="422054"/>
                  </a:lnTo>
                  <a:lnTo>
                    <a:pt x="0" y="391540"/>
                  </a:lnTo>
                  <a:lnTo>
                    <a:pt x="0" y="7835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16959" y="768350"/>
            <a:ext cx="579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Ç</a:t>
            </a:r>
            <a:r>
              <a:rPr sz="1600" b="1" spc="-5" dirty="0">
                <a:latin typeface="Calibri"/>
                <a:cs typeface="Calibri"/>
              </a:rPr>
              <a:t>Õ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119" y="1229360"/>
            <a:ext cx="4185920" cy="2270760"/>
          </a:xfrm>
          <a:custGeom>
            <a:avLst/>
            <a:gdLst/>
            <a:ahLst/>
            <a:cxnLst/>
            <a:rect l="l" t="t" r="r" b="b"/>
            <a:pathLst>
              <a:path w="4185920" h="2270760">
                <a:moveTo>
                  <a:pt x="0" y="378460"/>
                </a:moveTo>
                <a:lnTo>
                  <a:pt x="2948" y="330982"/>
                </a:lnTo>
                <a:lnTo>
                  <a:pt x="11558" y="285265"/>
                </a:lnTo>
                <a:lnTo>
                  <a:pt x="25474" y="241664"/>
                </a:lnTo>
                <a:lnTo>
                  <a:pt x="44343" y="200533"/>
                </a:lnTo>
                <a:lnTo>
                  <a:pt x="67808" y="162227"/>
                </a:lnTo>
                <a:lnTo>
                  <a:pt x="95516" y="127099"/>
                </a:lnTo>
                <a:lnTo>
                  <a:pt x="127112" y="95506"/>
                </a:lnTo>
                <a:lnTo>
                  <a:pt x="162241" y="67800"/>
                </a:lnTo>
                <a:lnTo>
                  <a:pt x="200548" y="44337"/>
                </a:lnTo>
                <a:lnTo>
                  <a:pt x="241680" y="25471"/>
                </a:lnTo>
                <a:lnTo>
                  <a:pt x="285281" y="11557"/>
                </a:lnTo>
                <a:lnTo>
                  <a:pt x="330996" y="2948"/>
                </a:lnTo>
                <a:lnTo>
                  <a:pt x="378472" y="0"/>
                </a:lnTo>
                <a:lnTo>
                  <a:pt x="3807459" y="0"/>
                </a:lnTo>
                <a:lnTo>
                  <a:pt x="3854937" y="2948"/>
                </a:lnTo>
                <a:lnTo>
                  <a:pt x="3900654" y="11557"/>
                </a:lnTo>
                <a:lnTo>
                  <a:pt x="3944255" y="25471"/>
                </a:lnTo>
                <a:lnTo>
                  <a:pt x="3985386" y="44337"/>
                </a:lnTo>
                <a:lnTo>
                  <a:pt x="4023692" y="67800"/>
                </a:lnTo>
                <a:lnTo>
                  <a:pt x="4058820" y="95506"/>
                </a:lnTo>
                <a:lnTo>
                  <a:pt x="4090413" y="127099"/>
                </a:lnTo>
                <a:lnTo>
                  <a:pt x="4118119" y="162227"/>
                </a:lnTo>
                <a:lnTo>
                  <a:pt x="4141582" y="200533"/>
                </a:lnTo>
                <a:lnTo>
                  <a:pt x="4160448" y="241664"/>
                </a:lnTo>
                <a:lnTo>
                  <a:pt x="4174362" y="285265"/>
                </a:lnTo>
                <a:lnTo>
                  <a:pt x="4182971" y="330982"/>
                </a:lnTo>
                <a:lnTo>
                  <a:pt x="4185919" y="378460"/>
                </a:lnTo>
                <a:lnTo>
                  <a:pt x="4185919" y="1892300"/>
                </a:lnTo>
                <a:lnTo>
                  <a:pt x="4182971" y="1939777"/>
                </a:lnTo>
                <a:lnTo>
                  <a:pt x="4174362" y="1985494"/>
                </a:lnTo>
                <a:lnTo>
                  <a:pt x="4160448" y="2029095"/>
                </a:lnTo>
                <a:lnTo>
                  <a:pt x="4141582" y="2070226"/>
                </a:lnTo>
                <a:lnTo>
                  <a:pt x="4118119" y="2108532"/>
                </a:lnTo>
                <a:lnTo>
                  <a:pt x="4090413" y="2143660"/>
                </a:lnTo>
                <a:lnTo>
                  <a:pt x="4058820" y="2175253"/>
                </a:lnTo>
                <a:lnTo>
                  <a:pt x="4023692" y="2202959"/>
                </a:lnTo>
                <a:lnTo>
                  <a:pt x="3985386" y="2226422"/>
                </a:lnTo>
                <a:lnTo>
                  <a:pt x="3944255" y="2245288"/>
                </a:lnTo>
                <a:lnTo>
                  <a:pt x="3900654" y="2259202"/>
                </a:lnTo>
                <a:lnTo>
                  <a:pt x="3854937" y="2267811"/>
                </a:lnTo>
                <a:lnTo>
                  <a:pt x="3807459" y="2270760"/>
                </a:lnTo>
                <a:lnTo>
                  <a:pt x="378472" y="2270760"/>
                </a:lnTo>
                <a:lnTo>
                  <a:pt x="330996" y="2267811"/>
                </a:lnTo>
                <a:lnTo>
                  <a:pt x="285281" y="2259202"/>
                </a:lnTo>
                <a:lnTo>
                  <a:pt x="241680" y="2245288"/>
                </a:lnTo>
                <a:lnTo>
                  <a:pt x="200548" y="2226422"/>
                </a:lnTo>
                <a:lnTo>
                  <a:pt x="162241" y="2202959"/>
                </a:lnTo>
                <a:lnTo>
                  <a:pt x="127112" y="2175253"/>
                </a:lnTo>
                <a:lnTo>
                  <a:pt x="95516" y="2143660"/>
                </a:lnTo>
                <a:lnTo>
                  <a:pt x="67808" y="2108532"/>
                </a:lnTo>
                <a:lnTo>
                  <a:pt x="44343" y="2070226"/>
                </a:lnTo>
                <a:lnTo>
                  <a:pt x="25474" y="2029095"/>
                </a:lnTo>
                <a:lnTo>
                  <a:pt x="11558" y="1985494"/>
                </a:lnTo>
                <a:lnTo>
                  <a:pt x="2948" y="1939777"/>
                </a:lnTo>
                <a:lnTo>
                  <a:pt x="0" y="1892300"/>
                </a:lnTo>
                <a:lnTo>
                  <a:pt x="0" y="378460"/>
                </a:lnTo>
                <a:close/>
              </a:path>
            </a:pathLst>
          </a:custGeom>
          <a:ln w="1905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9715" y="1247203"/>
            <a:ext cx="3810000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BE9000"/>
                </a:solidFill>
                <a:latin typeface="Calibri"/>
                <a:cs typeface="Calibri"/>
              </a:rPr>
              <a:t>Dia</a:t>
            </a:r>
            <a:r>
              <a:rPr sz="1800" b="1" spc="-30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BE9000"/>
                </a:solidFill>
                <a:latin typeface="Calibri"/>
                <a:cs typeface="Calibri"/>
              </a:rPr>
              <a:t>da</a:t>
            </a:r>
            <a:r>
              <a:rPr sz="1800" b="1" spc="-25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BE9000"/>
                </a:solidFill>
                <a:latin typeface="Calibri"/>
                <a:cs typeface="Calibri"/>
              </a:rPr>
              <a:t>Saúde</a:t>
            </a:r>
            <a:endParaRPr sz="18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Ações voltadas </a:t>
            </a:r>
            <a:r>
              <a:rPr sz="1400" b="1" dirty="0">
                <a:latin typeface="Calibri"/>
                <a:cs typeface="Calibri"/>
              </a:rPr>
              <a:t>à </a:t>
            </a:r>
            <a:r>
              <a:rPr sz="1400" b="1" spc="-5" dirty="0">
                <a:latin typeface="Calibri"/>
                <a:cs typeface="Calibri"/>
              </a:rPr>
              <a:t>saúde do </a:t>
            </a:r>
            <a:r>
              <a:rPr sz="1400" b="1" spc="-10" dirty="0">
                <a:latin typeface="Calibri"/>
                <a:cs typeface="Calibri"/>
              </a:rPr>
              <a:t>trabalhador no dia </a:t>
            </a:r>
            <a:r>
              <a:rPr sz="1400" b="1" spc="-5" dirty="0">
                <a:latin typeface="Calibri"/>
                <a:cs typeface="Calibri"/>
              </a:rPr>
              <a:t> 07/04/2021,</a:t>
            </a:r>
            <a:r>
              <a:rPr sz="1400" b="1" dirty="0">
                <a:latin typeface="Calibri"/>
                <a:cs typeface="Calibri"/>
              </a:rPr>
              <a:t> nas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dependências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todas</a:t>
            </a:r>
            <a:r>
              <a:rPr sz="1400" b="1" spc="30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as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UBSs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715" y="2380996"/>
            <a:ext cx="38112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Objetivo: valorizar todos </a:t>
            </a:r>
            <a:r>
              <a:rPr sz="1400" b="1" dirty="0">
                <a:latin typeface="Calibri"/>
                <a:cs typeface="Calibri"/>
              </a:rPr>
              <a:t>os </a:t>
            </a:r>
            <a:r>
              <a:rPr sz="1400" b="1" spc="-10" dirty="0">
                <a:latin typeface="Calibri"/>
                <a:cs typeface="Calibri"/>
              </a:rPr>
              <a:t>trabalhadores, com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momentos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cuidado por meio </a:t>
            </a:r>
            <a:r>
              <a:rPr sz="1400" b="1" spc="-10" dirty="0">
                <a:latin typeface="Calibri"/>
                <a:cs typeface="Calibri"/>
              </a:rPr>
              <a:t>de</a:t>
            </a:r>
            <a:r>
              <a:rPr sz="1400" b="1" spc="3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aplicação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técnicas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auriculoterapia,</a:t>
            </a:r>
            <a:r>
              <a:rPr sz="1400" b="1" spc="3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massagem,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Reiki,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meditação,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relaxamento;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6779" y="1242060"/>
            <a:ext cx="4203700" cy="1498600"/>
          </a:xfrm>
          <a:custGeom>
            <a:avLst/>
            <a:gdLst/>
            <a:ahLst/>
            <a:cxnLst/>
            <a:rect l="l" t="t" r="r" b="b"/>
            <a:pathLst>
              <a:path w="4203700" h="1498600">
                <a:moveTo>
                  <a:pt x="0" y="249809"/>
                </a:moveTo>
                <a:lnTo>
                  <a:pt x="4026" y="204917"/>
                </a:lnTo>
                <a:lnTo>
                  <a:pt x="15633" y="162660"/>
                </a:lnTo>
                <a:lnTo>
                  <a:pt x="34115" y="123745"/>
                </a:lnTo>
                <a:lnTo>
                  <a:pt x="58766" y="88878"/>
                </a:lnTo>
                <a:lnTo>
                  <a:pt x="88878" y="58766"/>
                </a:lnTo>
                <a:lnTo>
                  <a:pt x="123745" y="34115"/>
                </a:lnTo>
                <a:lnTo>
                  <a:pt x="162660" y="15633"/>
                </a:lnTo>
                <a:lnTo>
                  <a:pt x="204917" y="4026"/>
                </a:lnTo>
                <a:lnTo>
                  <a:pt x="249809" y="0"/>
                </a:lnTo>
                <a:lnTo>
                  <a:pt x="3953891" y="0"/>
                </a:lnTo>
                <a:lnTo>
                  <a:pt x="3998782" y="4026"/>
                </a:lnTo>
                <a:lnTo>
                  <a:pt x="4041039" y="15633"/>
                </a:lnTo>
                <a:lnTo>
                  <a:pt x="4079954" y="34115"/>
                </a:lnTo>
                <a:lnTo>
                  <a:pt x="4114821" y="58766"/>
                </a:lnTo>
                <a:lnTo>
                  <a:pt x="4144933" y="88878"/>
                </a:lnTo>
                <a:lnTo>
                  <a:pt x="4169584" y="123745"/>
                </a:lnTo>
                <a:lnTo>
                  <a:pt x="4188066" y="162660"/>
                </a:lnTo>
                <a:lnTo>
                  <a:pt x="4199673" y="204917"/>
                </a:lnTo>
                <a:lnTo>
                  <a:pt x="4203700" y="249809"/>
                </a:lnTo>
                <a:lnTo>
                  <a:pt x="4203700" y="1248790"/>
                </a:lnTo>
                <a:lnTo>
                  <a:pt x="4199673" y="1293682"/>
                </a:lnTo>
                <a:lnTo>
                  <a:pt x="4188066" y="1335939"/>
                </a:lnTo>
                <a:lnTo>
                  <a:pt x="4169584" y="1374854"/>
                </a:lnTo>
                <a:lnTo>
                  <a:pt x="4144933" y="1409721"/>
                </a:lnTo>
                <a:lnTo>
                  <a:pt x="4114821" y="1439833"/>
                </a:lnTo>
                <a:lnTo>
                  <a:pt x="4079954" y="1464484"/>
                </a:lnTo>
                <a:lnTo>
                  <a:pt x="4041039" y="1482966"/>
                </a:lnTo>
                <a:lnTo>
                  <a:pt x="3998782" y="1494573"/>
                </a:lnTo>
                <a:lnTo>
                  <a:pt x="3953891" y="1498600"/>
                </a:lnTo>
                <a:lnTo>
                  <a:pt x="249809" y="1498600"/>
                </a:lnTo>
                <a:lnTo>
                  <a:pt x="204917" y="1494573"/>
                </a:lnTo>
                <a:lnTo>
                  <a:pt x="162660" y="1482966"/>
                </a:lnTo>
                <a:lnTo>
                  <a:pt x="123745" y="1464484"/>
                </a:lnTo>
                <a:lnTo>
                  <a:pt x="88878" y="1439833"/>
                </a:lnTo>
                <a:lnTo>
                  <a:pt x="58766" y="1409721"/>
                </a:lnTo>
                <a:lnTo>
                  <a:pt x="34115" y="1374854"/>
                </a:lnTo>
                <a:lnTo>
                  <a:pt x="15633" y="1335939"/>
                </a:lnTo>
                <a:lnTo>
                  <a:pt x="4026" y="1293682"/>
                </a:lnTo>
                <a:lnTo>
                  <a:pt x="0" y="1248790"/>
                </a:lnTo>
                <a:lnTo>
                  <a:pt x="0" y="24980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69815" y="1089931"/>
            <a:ext cx="3675379" cy="99377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866140">
              <a:lnSpc>
                <a:spcPct val="100000"/>
              </a:lnSpc>
              <a:spcBef>
                <a:spcPts val="1280"/>
              </a:spcBef>
            </a:pPr>
            <a:r>
              <a:rPr sz="1800" b="1" spc="-10" dirty="0">
                <a:solidFill>
                  <a:srgbClr val="F827C2"/>
                </a:solidFill>
                <a:latin typeface="Calibri"/>
                <a:cs typeface="Calibri"/>
              </a:rPr>
              <a:t>Março:</a:t>
            </a:r>
            <a:r>
              <a:rPr sz="1800" b="1" spc="-20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827C2"/>
                </a:solidFill>
                <a:latin typeface="Calibri"/>
                <a:cs typeface="Calibri"/>
              </a:rPr>
              <a:t>Mês</a:t>
            </a:r>
            <a:r>
              <a:rPr sz="1800" b="1" spc="-25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827C2"/>
                </a:solidFill>
                <a:latin typeface="Calibri"/>
                <a:cs typeface="Calibri"/>
              </a:rPr>
              <a:t>da</a:t>
            </a:r>
            <a:r>
              <a:rPr sz="1800" b="1" spc="-15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827C2"/>
                </a:solidFill>
                <a:latin typeface="Calibri"/>
                <a:cs typeface="Calibri"/>
              </a:rPr>
              <a:t>Mulher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19"/>
              </a:spcBef>
            </a:pPr>
            <a:r>
              <a:rPr sz="1400" b="1" spc="-10" dirty="0">
                <a:latin typeface="Calibri"/>
                <a:cs typeface="Calibri"/>
              </a:rPr>
              <a:t>Live </a:t>
            </a:r>
            <a:r>
              <a:rPr sz="1400" b="1" spc="-5" dirty="0">
                <a:latin typeface="Calibri"/>
                <a:cs typeface="Calibri"/>
              </a:rPr>
              <a:t>com </a:t>
            </a:r>
            <a:r>
              <a:rPr sz="1400" b="1" dirty="0">
                <a:latin typeface="Calibri"/>
                <a:cs typeface="Calibri"/>
              </a:rPr>
              <a:t>os </a:t>
            </a:r>
            <a:r>
              <a:rPr sz="1400" b="1" spc="-15" dirty="0">
                <a:latin typeface="Calibri"/>
                <a:cs typeface="Calibri"/>
              </a:rPr>
              <a:t>ACS </a:t>
            </a:r>
            <a:r>
              <a:rPr sz="1400" b="1" dirty="0">
                <a:latin typeface="Calibri"/>
                <a:cs typeface="Calibri"/>
              </a:rPr>
              <a:t>- </a:t>
            </a:r>
            <a:r>
              <a:rPr sz="1400" b="1" spc="-5" dirty="0">
                <a:latin typeface="Calibri"/>
                <a:cs typeface="Calibri"/>
              </a:rPr>
              <a:t>encontros virtuais realizados </a:t>
            </a:r>
            <a:r>
              <a:rPr sz="1400" b="1" dirty="0">
                <a:latin typeface="Calibri"/>
                <a:cs typeface="Calibri"/>
              </a:rPr>
              <a:t>no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23/02/2021: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9815" y="2271648"/>
            <a:ext cx="351091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285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spc="-15" dirty="0">
                <a:latin typeface="Calibri"/>
                <a:cs typeface="Calibri"/>
              </a:rPr>
              <a:t>Palestrante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Dr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Rodolfo </a:t>
            </a:r>
            <a:r>
              <a:rPr sz="1400" b="1" spc="-5" dirty="0">
                <a:latin typeface="Calibri"/>
                <a:cs typeface="Calibri"/>
              </a:rPr>
              <a:t>Strufaldi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285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spc="-35" dirty="0">
                <a:latin typeface="Calibri"/>
                <a:cs typeface="Calibri"/>
              </a:rPr>
              <a:t>Tema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rastreamento</a:t>
            </a:r>
            <a:r>
              <a:rPr sz="1400" b="1" spc="5" dirty="0">
                <a:latin typeface="Calibri"/>
                <a:cs typeface="Calibri"/>
              </a:rPr>
              <a:t> 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colo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uterino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119" y="3716020"/>
            <a:ext cx="4185920" cy="2895600"/>
          </a:xfrm>
          <a:custGeom>
            <a:avLst/>
            <a:gdLst/>
            <a:ahLst/>
            <a:cxnLst/>
            <a:rect l="l" t="t" r="r" b="b"/>
            <a:pathLst>
              <a:path w="4185920" h="2895600">
                <a:moveTo>
                  <a:pt x="0" y="482599"/>
                </a:moveTo>
                <a:lnTo>
                  <a:pt x="2209" y="436116"/>
                </a:lnTo>
                <a:lnTo>
                  <a:pt x="8701" y="390883"/>
                </a:lnTo>
                <a:lnTo>
                  <a:pt x="19276" y="347104"/>
                </a:lnTo>
                <a:lnTo>
                  <a:pt x="33729" y="304981"/>
                </a:lnTo>
                <a:lnTo>
                  <a:pt x="51859" y="264716"/>
                </a:lnTo>
                <a:lnTo>
                  <a:pt x="73464" y="226510"/>
                </a:lnTo>
                <a:lnTo>
                  <a:pt x="98341" y="190567"/>
                </a:lnTo>
                <a:lnTo>
                  <a:pt x="126289" y="157087"/>
                </a:lnTo>
                <a:lnTo>
                  <a:pt x="157104" y="126274"/>
                </a:lnTo>
                <a:lnTo>
                  <a:pt x="190586" y="98329"/>
                </a:lnTo>
                <a:lnTo>
                  <a:pt x="226531" y="73454"/>
                </a:lnTo>
                <a:lnTo>
                  <a:pt x="264737" y="51852"/>
                </a:lnTo>
                <a:lnTo>
                  <a:pt x="305003" y="33724"/>
                </a:lnTo>
                <a:lnTo>
                  <a:pt x="347125" y="19273"/>
                </a:lnTo>
                <a:lnTo>
                  <a:pt x="390902" y="8700"/>
                </a:lnTo>
                <a:lnTo>
                  <a:pt x="436132" y="2208"/>
                </a:lnTo>
                <a:lnTo>
                  <a:pt x="482612" y="0"/>
                </a:lnTo>
                <a:lnTo>
                  <a:pt x="3703319" y="0"/>
                </a:lnTo>
                <a:lnTo>
                  <a:pt x="3749803" y="2208"/>
                </a:lnTo>
                <a:lnTo>
                  <a:pt x="3795036" y="8700"/>
                </a:lnTo>
                <a:lnTo>
                  <a:pt x="3838815" y="19273"/>
                </a:lnTo>
                <a:lnTo>
                  <a:pt x="3880938" y="33724"/>
                </a:lnTo>
                <a:lnTo>
                  <a:pt x="3921203" y="51852"/>
                </a:lnTo>
                <a:lnTo>
                  <a:pt x="3959409" y="73454"/>
                </a:lnTo>
                <a:lnTo>
                  <a:pt x="3995352" y="98329"/>
                </a:lnTo>
                <a:lnTo>
                  <a:pt x="4028832" y="126274"/>
                </a:lnTo>
                <a:lnTo>
                  <a:pt x="4059645" y="157087"/>
                </a:lnTo>
                <a:lnTo>
                  <a:pt x="4087590" y="190567"/>
                </a:lnTo>
                <a:lnTo>
                  <a:pt x="4112465" y="226510"/>
                </a:lnTo>
                <a:lnTo>
                  <a:pt x="4134067" y="264716"/>
                </a:lnTo>
                <a:lnTo>
                  <a:pt x="4152195" y="304981"/>
                </a:lnTo>
                <a:lnTo>
                  <a:pt x="4166646" y="347104"/>
                </a:lnTo>
                <a:lnTo>
                  <a:pt x="4177219" y="390883"/>
                </a:lnTo>
                <a:lnTo>
                  <a:pt x="4183711" y="436116"/>
                </a:lnTo>
                <a:lnTo>
                  <a:pt x="4185919" y="482599"/>
                </a:lnTo>
                <a:lnTo>
                  <a:pt x="4185919" y="2412987"/>
                </a:lnTo>
                <a:lnTo>
                  <a:pt x="4183711" y="2459467"/>
                </a:lnTo>
                <a:lnTo>
                  <a:pt x="4177219" y="2504697"/>
                </a:lnTo>
                <a:lnTo>
                  <a:pt x="4166646" y="2548474"/>
                </a:lnTo>
                <a:lnTo>
                  <a:pt x="4152195" y="2590596"/>
                </a:lnTo>
                <a:lnTo>
                  <a:pt x="4134067" y="2630862"/>
                </a:lnTo>
                <a:lnTo>
                  <a:pt x="4112465" y="2669068"/>
                </a:lnTo>
                <a:lnTo>
                  <a:pt x="4087590" y="2705013"/>
                </a:lnTo>
                <a:lnTo>
                  <a:pt x="4059645" y="2738495"/>
                </a:lnTo>
                <a:lnTo>
                  <a:pt x="4028832" y="2769310"/>
                </a:lnTo>
                <a:lnTo>
                  <a:pt x="3995352" y="2797258"/>
                </a:lnTo>
                <a:lnTo>
                  <a:pt x="3959409" y="2822135"/>
                </a:lnTo>
                <a:lnTo>
                  <a:pt x="3921203" y="2843740"/>
                </a:lnTo>
                <a:lnTo>
                  <a:pt x="3880938" y="2861870"/>
                </a:lnTo>
                <a:lnTo>
                  <a:pt x="3838815" y="2876323"/>
                </a:lnTo>
                <a:lnTo>
                  <a:pt x="3795036" y="2886898"/>
                </a:lnTo>
                <a:lnTo>
                  <a:pt x="3749803" y="2893390"/>
                </a:lnTo>
                <a:lnTo>
                  <a:pt x="3703319" y="2895599"/>
                </a:lnTo>
                <a:lnTo>
                  <a:pt x="482612" y="2895599"/>
                </a:lnTo>
                <a:lnTo>
                  <a:pt x="436132" y="2893390"/>
                </a:lnTo>
                <a:lnTo>
                  <a:pt x="390902" y="2886898"/>
                </a:lnTo>
                <a:lnTo>
                  <a:pt x="347125" y="2876323"/>
                </a:lnTo>
                <a:lnTo>
                  <a:pt x="305003" y="2861870"/>
                </a:lnTo>
                <a:lnTo>
                  <a:pt x="264737" y="2843740"/>
                </a:lnTo>
                <a:lnTo>
                  <a:pt x="226531" y="2822135"/>
                </a:lnTo>
                <a:lnTo>
                  <a:pt x="190586" y="2797258"/>
                </a:lnTo>
                <a:lnTo>
                  <a:pt x="157104" y="2769310"/>
                </a:lnTo>
                <a:lnTo>
                  <a:pt x="126289" y="2738495"/>
                </a:lnTo>
                <a:lnTo>
                  <a:pt x="98341" y="2705013"/>
                </a:lnTo>
                <a:lnTo>
                  <a:pt x="73464" y="2669068"/>
                </a:lnTo>
                <a:lnTo>
                  <a:pt x="51859" y="2630862"/>
                </a:lnTo>
                <a:lnTo>
                  <a:pt x="33729" y="2590596"/>
                </a:lnTo>
                <a:lnTo>
                  <a:pt x="19276" y="2548474"/>
                </a:lnTo>
                <a:lnTo>
                  <a:pt x="8701" y="2504697"/>
                </a:lnTo>
                <a:lnTo>
                  <a:pt x="2209" y="2459467"/>
                </a:lnTo>
                <a:lnTo>
                  <a:pt x="0" y="2412987"/>
                </a:lnTo>
                <a:lnTo>
                  <a:pt x="0" y="48259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0195" y="3837559"/>
            <a:ext cx="3654425" cy="95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7640" marR="5080" indent="-1336675">
              <a:lnSpc>
                <a:spcPct val="107500"/>
              </a:lnSpc>
              <a:spcBef>
                <a:spcPts val="100"/>
              </a:spcBef>
            </a:pPr>
            <a:r>
              <a:rPr sz="1800" b="1" dirty="0">
                <a:solidFill>
                  <a:srgbClr val="2D75B6"/>
                </a:solidFill>
                <a:latin typeface="Calibri"/>
                <a:cs typeface="Calibri"/>
              </a:rPr>
              <a:t>23°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 Campanha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Nacional</a:t>
            </a:r>
            <a:r>
              <a:rPr sz="1800" b="1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2D75B6"/>
                </a:solidFill>
                <a:latin typeface="Calibri"/>
                <a:cs typeface="Calibri"/>
              </a:rPr>
              <a:t> Vacinação </a:t>
            </a:r>
            <a:r>
              <a:rPr sz="1800" b="1" spc="-3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Influenza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spc="-5" dirty="0">
                <a:latin typeface="Calibri"/>
                <a:cs typeface="Calibri"/>
              </a:rPr>
              <a:t>Início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12/04/2021</a:t>
            </a:r>
            <a:r>
              <a:rPr sz="1400" b="1" spc="114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1ª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etapa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campanha: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195" y="4762163"/>
            <a:ext cx="2646680" cy="1675764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2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Crianças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22.709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919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Gestantes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2.333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Puérperas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386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92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dirty="0">
                <a:latin typeface="Calibri"/>
                <a:cs typeface="Calibri"/>
              </a:rPr>
              <a:t>Índios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36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919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Trabalhadores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4.524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16779" y="2832100"/>
            <a:ext cx="4320540" cy="2519680"/>
          </a:xfrm>
          <a:custGeom>
            <a:avLst/>
            <a:gdLst/>
            <a:ahLst/>
            <a:cxnLst/>
            <a:rect l="l" t="t" r="r" b="b"/>
            <a:pathLst>
              <a:path w="4320540" h="2519679">
                <a:moveTo>
                  <a:pt x="0" y="419988"/>
                </a:moveTo>
                <a:lnTo>
                  <a:pt x="2824" y="370995"/>
                </a:lnTo>
                <a:lnTo>
                  <a:pt x="11088" y="323665"/>
                </a:lnTo>
                <a:lnTo>
                  <a:pt x="24476" y="278314"/>
                </a:lnTo>
                <a:lnTo>
                  <a:pt x="42674" y="235255"/>
                </a:lnTo>
                <a:lnTo>
                  <a:pt x="65368" y="194804"/>
                </a:lnTo>
                <a:lnTo>
                  <a:pt x="92243" y="157275"/>
                </a:lnTo>
                <a:lnTo>
                  <a:pt x="122983" y="122983"/>
                </a:lnTo>
                <a:lnTo>
                  <a:pt x="157275" y="92243"/>
                </a:lnTo>
                <a:lnTo>
                  <a:pt x="194804" y="65368"/>
                </a:lnTo>
                <a:lnTo>
                  <a:pt x="235255" y="42674"/>
                </a:lnTo>
                <a:lnTo>
                  <a:pt x="278314" y="24476"/>
                </a:lnTo>
                <a:lnTo>
                  <a:pt x="323665" y="11088"/>
                </a:lnTo>
                <a:lnTo>
                  <a:pt x="370995" y="2824"/>
                </a:lnTo>
                <a:lnTo>
                  <a:pt x="419989" y="0"/>
                </a:lnTo>
                <a:lnTo>
                  <a:pt x="3900551" y="0"/>
                </a:lnTo>
                <a:lnTo>
                  <a:pt x="3949544" y="2824"/>
                </a:lnTo>
                <a:lnTo>
                  <a:pt x="3996874" y="11088"/>
                </a:lnTo>
                <a:lnTo>
                  <a:pt x="4042225" y="24476"/>
                </a:lnTo>
                <a:lnTo>
                  <a:pt x="4085284" y="42674"/>
                </a:lnTo>
                <a:lnTo>
                  <a:pt x="4125735" y="65368"/>
                </a:lnTo>
                <a:lnTo>
                  <a:pt x="4163264" y="92243"/>
                </a:lnTo>
                <a:lnTo>
                  <a:pt x="4197556" y="122983"/>
                </a:lnTo>
                <a:lnTo>
                  <a:pt x="4228296" y="157275"/>
                </a:lnTo>
                <a:lnTo>
                  <a:pt x="4255171" y="194804"/>
                </a:lnTo>
                <a:lnTo>
                  <a:pt x="4277865" y="235255"/>
                </a:lnTo>
                <a:lnTo>
                  <a:pt x="4296063" y="278314"/>
                </a:lnTo>
                <a:lnTo>
                  <a:pt x="4309451" y="323665"/>
                </a:lnTo>
                <a:lnTo>
                  <a:pt x="4317715" y="370995"/>
                </a:lnTo>
                <a:lnTo>
                  <a:pt x="4320540" y="419988"/>
                </a:lnTo>
                <a:lnTo>
                  <a:pt x="4320540" y="2099691"/>
                </a:lnTo>
                <a:lnTo>
                  <a:pt x="4317715" y="2148684"/>
                </a:lnTo>
                <a:lnTo>
                  <a:pt x="4309451" y="2196014"/>
                </a:lnTo>
                <a:lnTo>
                  <a:pt x="4296063" y="2241365"/>
                </a:lnTo>
                <a:lnTo>
                  <a:pt x="4277865" y="2284424"/>
                </a:lnTo>
                <a:lnTo>
                  <a:pt x="4255171" y="2324875"/>
                </a:lnTo>
                <a:lnTo>
                  <a:pt x="4228296" y="2362404"/>
                </a:lnTo>
                <a:lnTo>
                  <a:pt x="4197556" y="2396696"/>
                </a:lnTo>
                <a:lnTo>
                  <a:pt x="4163264" y="2427436"/>
                </a:lnTo>
                <a:lnTo>
                  <a:pt x="4125735" y="2454311"/>
                </a:lnTo>
                <a:lnTo>
                  <a:pt x="4085284" y="2477005"/>
                </a:lnTo>
                <a:lnTo>
                  <a:pt x="4042225" y="2495203"/>
                </a:lnTo>
                <a:lnTo>
                  <a:pt x="3996874" y="2508591"/>
                </a:lnTo>
                <a:lnTo>
                  <a:pt x="3949544" y="2516855"/>
                </a:lnTo>
                <a:lnTo>
                  <a:pt x="3900551" y="2519680"/>
                </a:lnTo>
                <a:lnTo>
                  <a:pt x="419989" y="2519680"/>
                </a:lnTo>
                <a:lnTo>
                  <a:pt x="370995" y="2516855"/>
                </a:lnTo>
                <a:lnTo>
                  <a:pt x="323665" y="2508591"/>
                </a:lnTo>
                <a:lnTo>
                  <a:pt x="278314" y="2495203"/>
                </a:lnTo>
                <a:lnTo>
                  <a:pt x="235255" y="2477005"/>
                </a:lnTo>
                <a:lnTo>
                  <a:pt x="194804" y="2454311"/>
                </a:lnTo>
                <a:lnTo>
                  <a:pt x="157275" y="2427436"/>
                </a:lnTo>
                <a:lnTo>
                  <a:pt x="122983" y="2396696"/>
                </a:lnTo>
                <a:lnTo>
                  <a:pt x="92243" y="2362404"/>
                </a:lnTo>
                <a:lnTo>
                  <a:pt x="65368" y="2324875"/>
                </a:lnTo>
                <a:lnTo>
                  <a:pt x="42674" y="2284424"/>
                </a:lnTo>
                <a:lnTo>
                  <a:pt x="24476" y="2241365"/>
                </a:lnTo>
                <a:lnTo>
                  <a:pt x="11088" y="2196014"/>
                </a:lnTo>
                <a:lnTo>
                  <a:pt x="2824" y="2148684"/>
                </a:lnTo>
                <a:lnTo>
                  <a:pt x="0" y="2099691"/>
                </a:lnTo>
                <a:lnTo>
                  <a:pt x="0" y="419988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19726" y="2764481"/>
            <a:ext cx="3916045" cy="99441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85"/>
              </a:spcBef>
            </a:pPr>
            <a:r>
              <a:rPr sz="1800" b="1" spc="-15" dirty="0">
                <a:solidFill>
                  <a:srgbClr val="F827C2"/>
                </a:solidFill>
                <a:latin typeface="Calibri"/>
                <a:cs typeface="Calibri"/>
              </a:rPr>
              <a:t>Rastreamento</a:t>
            </a:r>
            <a:r>
              <a:rPr sz="1800" b="1" spc="10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827C2"/>
                </a:solidFill>
                <a:latin typeface="Calibri"/>
                <a:cs typeface="Calibri"/>
              </a:rPr>
              <a:t>câncer</a:t>
            </a:r>
            <a:r>
              <a:rPr sz="1800" b="1" spc="-20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827C2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F827C2"/>
                </a:solidFill>
                <a:latin typeface="Calibri"/>
                <a:cs typeface="Calibri"/>
              </a:rPr>
              <a:t>mama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19"/>
              </a:spcBef>
              <a:tabLst>
                <a:tab pos="1150620" algn="l"/>
                <a:tab pos="1564640" algn="l"/>
                <a:tab pos="2499360" algn="l"/>
                <a:tab pos="2905760" algn="l"/>
              </a:tabLst>
            </a:pP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spc="5" dirty="0">
                <a:latin typeface="Calibri"/>
                <a:cs typeface="Calibri"/>
              </a:rPr>
              <a:t>p</a:t>
            </a:r>
            <a:r>
              <a:rPr sz="1400" b="1" spc="-5" dirty="0">
                <a:latin typeface="Calibri"/>
                <a:cs typeface="Calibri"/>
              </a:rPr>
              <a:t>l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30" dirty="0">
                <a:latin typeface="Calibri"/>
                <a:cs typeface="Calibri"/>
              </a:rPr>
              <a:t>ç</a:t>
            </a:r>
            <a:r>
              <a:rPr sz="1400" b="1" spc="5" dirty="0">
                <a:latin typeface="Calibri"/>
                <a:cs typeface="Calibri"/>
              </a:rPr>
              <a:t>ã</a:t>
            </a:r>
            <a:r>
              <a:rPr sz="1400" b="1" dirty="0">
                <a:latin typeface="Calibri"/>
                <a:cs typeface="Calibri"/>
              </a:rPr>
              <a:t>o	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o	</a:t>
            </a:r>
            <a:r>
              <a:rPr sz="1400" b="1" spc="5" dirty="0">
                <a:latin typeface="Calibri"/>
                <a:cs typeface="Calibri"/>
              </a:rPr>
              <a:t>p</a:t>
            </a:r>
            <a:r>
              <a:rPr sz="1400" b="1" spc="-40" dirty="0">
                <a:latin typeface="Calibri"/>
                <a:cs typeface="Calibri"/>
              </a:rPr>
              <a:t>r</a:t>
            </a:r>
            <a:r>
              <a:rPr sz="1400" b="1" spc="5" dirty="0">
                <a:latin typeface="Calibri"/>
                <a:cs typeface="Calibri"/>
              </a:rPr>
              <a:t>o</a:t>
            </a:r>
            <a:r>
              <a:rPr sz="1400" b="1" spc="-5" dirty="0">
                <a:latin typeface="Calibri"/>
                <a:cs typeface="Calibri"/>
              </a:rPr>
              <a:t>g</a:t>
            </a:r>
            <a:r>
              <a:rPr sz="1400" b="1" spc="-45" dirty="0">
                <a:latin typeface="Calibri"/>
                <a:cs typeface="Calibri"/>
              </a:rPr>
              <a:t>r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20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a	</a:t>
            </a:r>
            <a:r>
              <a:rPr sz="1400" b="1" spc="-1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40" dirty="0">
                <a:latin typeface="Calibri"/>
                <a:cs typeface="Calibri"/>
              </a:rPr>
              <a:t>r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20" dirty="0">
                <a:latin typeface="Calibri"/>
                <a:cs typeface="Calibri"/>
              </a:rPr>
              <a:t>s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me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  </a:t>
            </a:r>
            <a:r>
              <a:rPr sz="1400" b="1" spc="-5" dirty="0">
                <a:latin typeface="Calibri"/>
                <a:cs typeface="Calibri"/>
              </a:rPr>
              <a:t>organizado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câncer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mama.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19726" y="3946525"/>
            <a:ext cx="391858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Unidades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que</a:t>
            </a:r>
            <a:r>
              <a:rPr sz="1400" b="1" dirty="0">
                <a:latin typeface="Calibri"/>
                <a:cs typeface="Calibri"/>
              </a:rPr>
              <a:t> já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realizaram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busca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ativa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agendamento </a:t>
            </a:r>
            <a:r>
              <a:rPr sz="1400" b="1" dirty="0">
                <a:latin typeface="Calibri"/>
                <a:cs typeface="Calibri"/>
              </a:rPr>
              <a:t>do </a:t>
            </a:r>
            <a:r>
              <a:rPr sz="1400" b="1" spc="-15" dirty="0">
                <a:latin typeface="Calibri"/>
                <a:cs typeface="Calibri"/>
              </a:rPr>
              <a:t>exame </a:t>
            </a:r>
            <a:r>
              <a:rPr sz="1400" b="1" spc="5" dirty="0">
                <a:latin typeface="Calibri"/>
                <a:cs typeface="Calibri"/>
              </a:rPr>
              <a:t>de </a:t>
            </a:r>
            <a:r>
              <a:rPr sz="1400" b="1" spc="-15" dirty="0">
                <a:latin typeface="Calibri"/>
                <a:cs typeface="Calibri"/>
              </a:rPr>
              <a:t>mamografia </a:t>
            </a:r>
            <a:r>
              <a:rPr sz="1400" b="1" spc="-5" dirty="0">
                <a:latin typeface="Calibri"/>
                <a:cs typeface="Calibri"/>
              </a:rPr>
              <a:t>na Unidade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Móvel: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SzPct val="12857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UBS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São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Pedro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9726" y="4799901"/>
            <a:ext cx="1414145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SzPct val="12857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dirty="0">
                <a:latin typeface="Calibri"/>
                <a:cs typeface="Calibri"/>
              </a:rPr>
              <a:t>UBS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Alves </a:t>
            </a:r>
            <a:r>
              <a:rPr sz="1400" b="1" spc="-5" dirty="0">
                <a:latin typeface="Calibri"/>
                <a:cs typeface="Calibri"/>
              </a:rPr>
              <a:t>Dias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SzPct val="12857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UBS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Orquídeas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09159" y="5509259"/>
            <a:ext cx="4188460" cy="1102360"/>
          </a:xfrm>
          <a:custGeom>
            <a:avLst/>
            <a:gdLst/>
            <a:ahLst/>
            <a:cxnLst/>
            <a:rect l="l" t="t" r="r" b="b"/>
            <a:pathLst>
              <a:path w="4188459" h="1102359">
                <a:moveTo>
                  <a:pt x="0" y="183730"/>
                </a:moveTo>
                <a:lnTo>
                  <a:pt x="6565" y="134887"/>
                </a:lnTo>
                <a:lnTo>
                  <a:pt x="25094" y="90997"/>
                </a:lnTo>
                <a:lnTo>
                  <a:pt x="53832" y="53813"/>
                </a:lnTo>
                <a:lnTo>
                  <a:pt x="91026" y="25084"/>
                </a:lnTo>
                <a:lnTo>
                  <a:pt x="134922" y="6562"/>
                </a:lnTo>
                <a:lnTo>
                  <a:pt x="183768" y="0"/>
                </a:lnTo>
                <a:lnTo>
                  <a:pt x="4004691" y="0"/>
                </a:lnTo>
                <a:lnTo>
                  <a:pt x="4053537" y="6562"/>
                </a:lnTo>
                <a:lnTo>
                  <a:pt x="4097433" y="25084"/>
                </a:lnTo>
                <a:lnTo>
                  <a:pt x="4134627" y="53813"/>
                </a:lnTo>
                <a:lnTo>
                  <a:pt x="4163365" y="90997"/>
                </a:lnTo>
                <a:lnTo>
                  <a:pt x="4181894" y="134887"/>
                </a:lnTo>
                <a:lnTo>
                  <a:pt x="4188460" y="183730"/>
                </a:lnTo>
                <a:lnTo>
                  <a:pt x="4188460" y="918629"/>
                </a:lnTo>
                <a:lnTo>
                  <a:pt x="4181894" y="967472"/>
                </a:lnTo>
                <a:lnTo>
                  <a:pt x="4163365" y="1011362"/>
                </a:lnTo>
                <a:lnTo>
                  <a:pt x="4134627" y="1048546"/>
                </a:lnTo>
                <a:lnTo>
                  <a:pt x="4097433" y="1077275"/>
                </a:lnTo>
                <a:lnTo>
                  <a:pt x="4053537" y="1095797"/>
                </a:lnTo>
                <a:lnTo>
                  <a:pt x="4004691" y="1102359"/>
                </a:lnTo>
                <a:lnTo>
                  <a:pt x="183768" y="1102359"/>
                </a:lnTo>
                <a:lnTo>
                  <a:pt x="134922" y="1095797"/>
                </a:lnTo>
                <a:lnTo>
                  <a:pt x="91026" y="1077275"/>
                </a:lnTo>
                <a:lnTo>
                  <a:pt x="53832" y="1048546"/>
                </a:lnTo>
                <a:lnTo>
                  <a:pt x="25094" y="1011362"/>
                </a:lnTo>
                <a:lnTo>
                  <a:pt x="6565" y="967472"/>
                </a:lnTo>
                <a:lnTo>
                  <a:pt x="0" y="918629"/>
                </a:lnTo>
                <a:lnTo>
                  <a:pt x="0" y="183730"/>
                </a:lnTo>
                <a:close/>
              </a:path>
            </a:pathLst>
          </a:custGeom>
          <a:ln w="19049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59401" y="5578157"/>
            <a:ext cx="3890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Campanha</a:t>
            </a:r>
            <a:r>
              <a:rPr sz="18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busca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ativa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da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tuberculose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97501" y="6071234"/>
            <a:ext cx="3809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0" marR="5080" indent="-172783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674 </a:t>
            </a:r>
            <a:r>
              <a:rPr sz="1400" b="1" spc="-10" dirty="0">
                <a:latin typeface="Calibri"/>
                <a:cs typeface="Calibri"/>
              </a:rPr>
              <a:t>amostras </a:t>
            </a:r>
            <a:r>
              <a:rPr sz="1400" b="1" spc="-5" dirty="0">
                <a:latin typeface="Calibri"/>
                <a:cs typeface="Calibri"/>
              </a:rPr>
              <a:t>coletadas </a:t>
            </a:r>
            <a:r>
              <a:rPr sz="1400" b="1" spc="-10" dirty="0">
                <a:latin typeface="Calibri"/>
                <a:cs typeface="Calibri"/>
              </a:rPr>
              <a:t>entre </a:t>
            </a:r>
            <a:r>
              <a:rPr sz="1400" b="1" dirty="0">
                <a:latin typeface="Calibri"/>
                <a:cs typeface="Calibri"/>
              </a:rPr>
              <a:t>os </a:t>
            </a:r>
            <a:r>
              <a:rPr sz="1400" b="1" spc="-5" dirty="0">
                <a:latin typeface="Calibri"/>
                <a:cs typeface="Calibri"/>
              </a:rPr>
              <a:t>meses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janeiro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abril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5940"/>
            <a:ext cx="6875780" cy="335280"/>
          </a:xfrm>
          <a:custGeom>
            <a:avLst/>
            <a:gdLst/>
            <a:ahLst/>
            <a:cxnLst/>
            <a:rect l="l" t="t" r="r" b="b"/>
            <a:pathLst>
              <a:path w="6875780" h="335280">
                <a:moveTo>
                  <a:pt x="6875780" y="0"/>
                </a:moveTo>
                <a:lnTo>
                  <a:pt x="0" y="0"/>
                </a:lnTo>
                <a:lnTo>
                  <a:pt x="0" y="335279"/>
                </a:lnTo>
                <a:lnTo>
                  <a:pt x="6875780" y="335279"/>
                </a:lnTo>
                <a:lnTo>
                  <a:pt x="687578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35940"/>
            <a:ext cx="687578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40"/>
              </a:lnSpc>
            </a:pPr>
            <a:r>
              <a:rPr sz="1800" b="1" spc="-5" dirty="0">
                <a:latin typeface="Trebuchet MS"/>
                <a:cs typeface="Trebuchet MS"/>
              </a:rPr>
              <a:t>Atenção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Básica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3340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90114" y="747394"/>
            <a:ext cx="3430270" cy="491490"/>
            <a:chOff x="2190114" y="747394"/>
            <a:chExt cx="3430270" cy="491490"/>
          </a:xfrm>
        </p:grpSpPr>
        <p:sp>
          <p:nvSpPr>
            <p:cNvPr id="6" name="object 6"/>
            <p:cNvSpPr/>
            <p:nvPr/>
          </p:nvSpPr>
          <p:spPr>
            <a:xfrm>
              <a:off x="2199639" y="756919"/>
              <a:ext cx="3411220" cy="472440"/>
            </a:xfrm>
            <a:custGeom>
              <a:avLst/>
              <a:gdLst/>
              <a:ahLst/>
              <a:cxnLst/>
              <a:rect l="l" t="t" r="r" b="b"/>
              <a:pathLst>
                <a:path w="3411220" h="472440">
                  <a:moveTo>
                    <a:pt x="3332480" y="0"/>
                  </a:moveTo>
                  <a:lnTo>
                    <a:pt x="78740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95" y="424326"/>
                  </a:lnTo>
                  <a:lnTo>
                    <a:pt x="23082" y="449357"/>
                  </a:lnTo>
                  <a:lnTo>
                    <a:pt x="48113" y="466244"/>
                  </a:lnTo>
                  <a:lnTo>
                    <a:pt x="78740" y="472439"/>
                  </a:lnTo>
                  <a:lnTo>
                    <a:pt x="3332480" y="472439"/>
                  </a:lnTo>
                  <a:lnTo>
                    <a:pt x="3363106" y="466244"/>
                  </a:lnTo>
                  <a:lnTo>
                    <a:pt x="3388137" y="449357"/>
                  </a:lnTo>
                  <a:lnTo>
                    <a:pt x="3405024" y="424326"/>
                  </a:lnTo>
                  <a:lnTo>
                    <a:pt x="3411220" y="393700"/>
                  </a:lnTo>
                  <a:lnTo>
                    <a:pt x="3411220" y="78739"/>
                  </a:lnTo>
                  <a:lnTo>
                    <a:pt x="3405024" y="48113"/>
                  </a:lnTo>
                  <a:lnTo>
                    <a:pt x="3388137" y="23082"/>
                  </a:lnTo>
                  <a:lnTo>
                    <a:pt x="3363106" y="6195"/>
                  </a:lnTo>
                  <a:lnTo>
                    <a:pt x="333248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9639" y="756919"/>
              <a:ext cx="3411220" cy="472440"/>
            </a:xfrm>
            <a:custGeom>
              <a:avLst/>
              <a:gdLst/>
              <a:ahLst/>
              <a:cxnLst/>
              <a:rect l="l" t="t" r="r" b="b"/>
              <a:pathLst>
                <a:path w="3411220" h="472440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40" y="0"/>
                  </a:lnTo>
                  <a:lnTo>
                    <a:pt x="3332480" y="0"/>
                  </a:lnTo>
                  <a:lnTo>
                    <a:pt x="3363106" y="6195"/>
                  </a:lnTo>
                  <a:lnTo>
                    <a:pt x="3388137" y="23082"/>
                  </a:lnTo>
                  <a:lnTo>
                    <a:pt x="3405024" y="48113"/>
                  </a:lnTo>
                  <a:lnTo>
                    <a:pt x="3411220" y="78739"/>
                  </a:lnTo>
                  <a:lnTo>
                    <a:pt x="3411220" y="393700"/>
                  </a:lnTo>
                  <a:lnTo>
                    <a:pt x="3405024" y="424326"/>
                  </a:lnTo>
                  <a:lnTo>
                    <a:pt x="3388137" y="449357"/>
                  </a:lnTo>
                  <a:lnTo>
                    <a:pt x="3363106" y="466244"/>
                  </a:lnTo>
                  <a:lnTo>
                    <a:pt x="3332480" y="472439"/>
                  </a:lnTo>
                  <a:lnTo>
                    <a:pt x="78740" y="472439"/>
                  </a:lnTo>
                  <a:lnTo>
                    <a:pt x="48113" y="466244"/>
                  </a:lnTo>
                  <a:lnTo>
                    <a:pt x="23082" y="449357"/>
                  </a:lnTo>
                  <a:lnTo>
                    <a:pt x="6195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16959" y="846073"/>
            <a:ext cx="579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Ç</a:t>
            </a:r>
            <a:r>
              <a:rPr sz="1600" b="1" spc="-5" dirty="0">
                <a:latin typeface="Calibri"/>
                <a:cs typeface="Calibri"/>
              </a:rPr>
              <a:t>Õ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379" y="1280160"/>
            <a:ext cx="4391660" cy="2550160"/>
          </a:xfrm>
          <a:custGeom>
            <a:avLst/>
            <a:gdLst/>
            <a:ahLst/>
            <a:cxnLst/>
            <a:rect l="l" t="t" r="r" b="b"/>
            <a:pathLst>
              <a:path w="4391660" h="2550160">
                <a:moveTo>
                  <a:pt x="0" y="425068"/>
                </a:moveTo>
                <a:lnTo>
                  <a:pt x="2494" y="378741"/>
                </a:lnTo>
                <a:lnTo>
                  <a:pt x="9803" y="333862"/>
                </a:lnTo>
                <a:lnTo>
                  <a:pt x="21668" y="290689"/>
                </a:lnTo>
                <a:lnTo>
                  <a:pt x="37830" y="249482"/>
                </a:lnTo>
                <a:lnTo>
                  <a:pt x="58030" y="210500"/>
                </a:lnTo>
                <a:lnTo>
                  <a:pt x="82007" y="174001"/>
                </a:lnTo>
                <a:lnTo>
                  <a:pt x="109503" y="140244"/>
                </a:lnTo>
                <a:lnTo>
                  <a:pt x="140259" y="109489"/>
                </a:lnTo>
                <a:lnTo>
                  <a:pt x="174014" y="81995"/>
                </a:lnTo>
                <a:lnTo>
                  <a:pt x="210511" y="58020"/>
                </a:lnTo>
                <a:lnTo>
                  <a:pt x="249489" y="37823"/>
                </a:lnTo>
                <a:lnTo>
                  <a:pt x="290689" y="21664"/>
                </a:lnTo>
                <a:lnTo>
                  <a:pt x="333852" y="9801"/>
                </a:lnTo>
                <a:lnTo>
                  <a:pt x="378719" y="2493"/>
                </a:lnTo>
                <a:lnTo>
                  <a:pt x="425030" y="0"/>
                </a:lnTo>
                <a:lnTo>
                  <a:pt x="3966591" y="0"/>
                </a:lnTo>
                <a:lnTo>
                  <a:pt x="4012918" y="2493"/>
                </a:lnTo>
                <a:lnTo>
                  <a:pt x="4057797" y="9801"/>
                </a:lnTo>
                <a:lnTo>
                  <a:pt x="4100970" y="21664"/>
                </a:lnTo>
                <a:lnTo>
                  <a:pt x="4142177" y="37823"/>
                </a:lnTo>
                <a:lnTo>
                  <a:pt x="4181159" y="58020"/>
                </a:lnTo>
                <a:lnTo>
                  <a:pt x="4217658" y="81995"/>
                </a:lnTo>
                <a:lnTo>
                  <a:pt x="4251415" y="109489"/>
                </a:lnTo>
                <a:lnTo>
                  <a:pt x="4282170" y="140244"/>
                </a:lnTo>
                <a:lnTo>
                  <a:pt x="4309664" y="174001"/>
                </a:lnTo>
                <a:lnTo>
                  <a:pt x="4333639" y="210500"/>
                </a:lnTo>
                <a:lnTo>
                  <a:pt x="4353836" y="249482"/>
                </a:lnTo>
                <a:lnTo>
                  <a:pt x="4369995" y="290689"/>
                </a:lnTo>
                <a:lnTo>
                  <a:pt x="4381858" y="333862"/>
                </a:lnTo>
                <a:lnTo>
                  <a:pt x="4389166" y="378741"/>
                </a:lnTo>
                <a:lnTo>
                  <a:pt x="4391660" y="425068"/>
                </a:lnTo>
                <a:lnTo>
                  <a:pt x="4391660" y="2125091"/>
                </a:lnTo>
                <a:lnTo>
                  <a:pt x="4389166" y="2171418"/>
                </a:lnTo>
                <a:lnTo>
                  <a:pt x="4381858" y="2216297"/>
                </a:lnTo>
                <a:lnTo>
                  <a:pt x="4369995" y="2259470"/>
                </a:lnTo>
                <a:lnTo>
                  <a:pt x="4353836" y="2300677"/>
                </a:lnTo>
                <a:lnTo>
                  <a:pt x="4333639" y="2339659"/>
                </a:lnTo>
                <a:lnTo>
                  <a:pt x="4309664" y="2376158"/>
                </a:lnTo>
                <a:lnTo>
                  <a:pt x="4282170" y="2409915"/>
                </a:lnTo>
                <a:lnTo>
                  <a:pt x="4251415" y="2440670"/>
                </a:lnTo>
                <a:lnTo>
                  <a:pt x="4217658" y="2468164"/>
                </a:lnTo>
                <a:lnTo>
                  <a:pt x="4181159" y="2492139"/>
                </a:lnTo>
                <a:lnTo>
                  <a:pt x="4142177" y="2512336"/>
                </a:lnTo>
                <a:lnTo>
                  <a:pt x="4100970" y="2528495"/>
                </a:lnTo>
                <a:lnTo>
                  <a:pt x="4057797" y="2540358"/>
                </a:lnTo>
                <a:lnTo>
                  <a:pt x="4012918" y="2547666"/>
                </a:lnTo>
                <a:lnTo>
                  <a:pt x="3966591" y="2550160"/>
                </a:lnTo>
                <a:lnTo>
                  <a:pt x="425030" y="2550160"/>
                </a:lnTo>
                <a:lnTo>
                  <a:pt x="378719" y="2547666"/>
                </a:lnTo>
                <a:lnTo>
                  <a:pt x="333852" y="2540358"/>
                </a:lnTo>
                <a:lnTo>
                  <a:pt x="290689" y="2528495"/>
                </a:lnTo>
                <a:lnTo>
                  <a:pt x="249489" y="2512336"/>
                </a:lnTo>
                <a:lnTo>
                  <a:pt x="210511" y="2492139"/>
                </a:lnTo>
                <a:lnTo>
                  <a:pt x="174014" y="2468164"/>
                </a:lnTo>
                <a:lnTo>
                  <a:pt x="140259" y="2440670"/>
                </a:lnTo>
                <a:lnTo>
                  <a:pt x="109503" y="2409915"/>
                </a:lnTo>
                <a:lnTo>
                  <a:pt x="82007" y="2376158"/>
                </a:lnTo>
                <a:lnTo>
                  <a:pt x="58030" y="2339659"/>
                </a:lnTo>
                <a:lnTo>
                  <a:pt x="37830" y="2300677"/>
                </a:lnTo>
                <a:lnTo>
                  <a:pt x="21668" y="2259470"/>
                </a:lnTo>
                <a:lnTo>
                  <a:pt x="9803" y="2216297"/>
                </a:lnTo>
                <a:lnTo>
                  <a:pt x="2494" y="2171418"/>
                </a:lnTo>
                <a:lnTo>
                  <a:pt x="0" y="2125091"/>
                </a:lnTo>
                <a:lnTo>
                  <a:pt x="0" y="425068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2579" y="1292923"/>
            <a:ext cx="3987800" cy="1433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Projeto</a:t>
            </a:r>
            <a:r>
              <a:rPr sz="18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Matriciamento</a:t>
            </a:r>
            <a:r>
              <a:rPr sz="18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75B6"/>
                </a:solidFill>
                <a:latin typeface="Calibri"/>
                <a:cs typeface="Calibri"/>
              </a:rPr>
              <a:t>AME</a:t>
            </a:r>
            <a:r>
              <a:rPr sz="18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Santo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André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40"/>
              </a:spcBef>
            </a:pPr>
            <a:r>
              <a:rPr sz="1400" b="1" spc="-5" dirty="0">
                <a:latin typeface="Calibri"/>
                <a:cs typeface="Calibri"/>
              </a:rPr>
              <a:t>Ação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NIR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Departamento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Atenção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Básica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junto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AME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Santo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André,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objetivo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diminuir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absenteísmo</a:t>
            </a:r>
            <a:r>
              <a:rPr sz="1400" b="1" dirty="0">
                <a:latin typeface="Calibri"/>
                <a:cs typeface="Calibri"/>
              </a:rPr>
              <a:t> 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otimizar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oferta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disponibilizada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pelo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AME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município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SBC.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579" y="2914396"/>
            <a:ext cx="39884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19/04/2021</a:t>
            </a:r>
            <a:r>
              <a:rPr sz="1400" b="1" dirty="0">
                <a:latin typeface="Calibri"/>
                <a:cs typeface="Calibri"/>
              </a:rPr>
              <a:t> -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1ª</a:t>
            </a:r>
            <a:r>
              <a:rPr sz="1400" b="1" spc="-5" dirty="0">
                <a:latin typeface="Calibri"/>
                <a:cs typeface="Calibri"/>
              </a:rPr>
              <a:t> reunião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para</a:t>
            </a:r>
            <a:r>
              <a:rPr sz="1400" b="1" spc="-10" dirty="0">
                <a:latin typeface="Calibri"/>
                <a:cs typeface="Calibri"/>
              </a:rPr>
              <a:t> apresentação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do </a:t>
            </a:r>
            <a:r>
              <a:rPr sz="1400" b="1" spc="-10" dirty="0">
                <a:latin typeface="Calibri"/>
                <a:cs typeface="Calibri"/>
              </a:rPr>
              <a:t> Projeto, </a:t>
            </a:r>
            <a:r>
              <a:rPr sz="1400" b="1" spc="-5" dirty="0">
                <a:latin typeface="Calibri"/>
                <a:cs typeface="Calibri"/>
              </a:rPr>
              <a:t>desencadeando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10" dirty="0">
                <a:latin typeface="Calibri"/>
                <a:cs typeface="Calibri"/>
              </a:rPr>
              <a:t>visita </a:t>
            </a:r>
            <a:r>
              <a:rPr sz="1400" b="1" dirty="0">
                <a:latin typeface="Calibri"/>
                <a:cs typeface="Calibri"/>
              </a:rPr>
              <a:t>na </a:t>
            </a:r>
            <a:r>
              <a:rPr sz="1400" b="1" spc="-5" dirty="0">
                <a:latin typeface="Calibri"/>
                <a:cs typeface="Calibri"/>
              </a:rPr>
              <a:t>UBS Vila Rosa, </a:t>
            </a:r>
            <a:r>
              <a:rPr sz="1400" b="1" dirty="0">
                <a:latin typeface="Calibri"/>
                <a:cs typeface="Calibri"/>
              </a:rPr>
              <a:t>por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referência </a:t>
            </a:r>
            <a:r>
              <a:rPr sz="1400" b="1" dirty="0">
                <a:latin typeface="Calibri"/>
                <a:cs typeface="Calibri"/>
              </a:rPr>
              <a:t>do </a:t>
            </a:r>
            <a:r>
              <a:rPr sz="1400" b="1" spc="-5" dirty="0">
                <a:latin typeface="Calibri"/>
                <a:cs typeface="Calibri"/>
              </a:rPr>
              <a:t>AME </a:t>
            </a:r>
            <a:r>
              <a:rPr sz="1400" b="1" spc="-10" dirty="0">
                <a:latin typeface="Calibri"/>
                <a:cs typeface="Calibri"/>
              </a:rPr>
              <a:t>Santo </a:t>
            </a:r>
            <a:r>
              <a:rPr sz="1400" b="1" spc="-5" dirty="0">
                <a:latin typeface="Calibri"/>
                <a:cs typeface="Calibri"/>
              </a:rPr>
              <a:t>André, </a:t>
            </a:r>
            <a:r>
              <a:rPr sz="1400" b="1" spc="-10" dirty="0">
                <a:latin typeface="Calibri"/>
                <a:cs typeface="Calibri"/>
              </a:rPr>
              <a:t>para conhecimento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processos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regulação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28540" y="4437379"/>
            <a:ext cx="3906520" cy="1412240"/>
          </a:xfrm>
          <a:custGeom>
            <a:avLst/>
            <a:gdLst/>
            <a:ahLst/>
            <a:cxnLst/>
            <a:rect l="l" t="t" r="r" b="b"/>
            <a:pathLst>
              <a:path w="3906520" h="1412239">
                <a:moveTo>
                  <a:pt x="0" y="235331"/>
                </a:moveTo>
                <a:lnTo>
                  <a:pt x="4783" y="187917"/>
                </a:lnTo>
                <a:lnTo>
                  <a:pt x="18500" y="143750"/>
                </a:lnTo>
                <a:lnTo>
                  <a:pt x="40203" y="103776"/>
                </a:lnTo>
                <a:lnTo>
                  <a:pt x="68945" y="68945"/>
                </a:lnTo>
                <a:lnTo>
                  <a:pt x="103776" y="40203"/>
                </a:lnTo>
                <a:lnTo>
                  <a:pt x="143750" y="18500"/>
                </a:lnTo>
                <a:lnTo>
                  <a:pt x="187917" y="4783"/>
                </a:lnTo>
                <a:lnTo>
                  <a:pt x="235331" y="0"/>
                </a:lnTo>
                <a:lnTo>
                  <a:pt x="3671189" y="0"/>
                </a:lnTo>
                <a:lnTo>
                  <a:pt x="3718602" y="4783"/>
                </a:lnTo>
                <a:lnTo>
                  <a:pt x="3762769" y="18500"/>
                </a:lnTo>
                <a:lnTo>
                  <a:pt x="3802743" y="40203"/>
                </a:lnTo>
                <a:lnTo>
                  <a:pt x="3837574" y="68945"/>
                </a:lnTo>
                <a:lnTo>
                  <a:pt x="3866316" y="103776"/>
                </a:lnTo>
                <a:lnTo>
                  <a:pt x="3888019" y="143750"/>
                </a:lnTo>
                <a:lnTo>
                  <a:pt x="3901736" y="187917"/>
                </a:lnTo>
                <a:lnTo>
                  <a:pt x="3906519" y="235331"/>
                </a:lnTo>
                <a:lnTo>
                  <a:pt x="3906519" y="1176858"/>
                </a:lnTo>
                <a:lnTo>
                  <a:pt x="3901736" y="1224295"/>
                </a:lnTo>
                <a:lnTo>
                  <a:pt x="3888019" y="1268479"/>
                </a:lnTo>
                <a:lnTo>
                  <a:pt x="3866316" y="1308462"/>
                </a:lnTo>
                <a:lnTo>
                  <a:pt x="3837574" y="1343298"/>
                </a:lnTo>
                <a:lnTo>
                  <a:pt x="3802743" y="1372040"/>
                </a:lnTo>
                <a:lnTo>
                  <a:pt x="3762769" y="1393742"/>
                </a:lnTo>
                <a:lnTo>
                  <a:pt x="3718602" y="1407457"/>
                </a:lnTo>
                <a:lnTo>
                  <a:pt x="3671189" y="1412240"/>
                </a:lnTo>
                <a:lnTo>
                  <a:pt x="235331" y="1412240"/>
                </a:lnTo>
                <a:lnTo>
                  <a:pt x="187917" y="1407457"/>
                </a:lnTo>
                <a:lnTo>
                  <a:pt x="143750" y="1393742"/>
                </a:lnTo>
                <a:lnTo>
                  <a:pt x="103776" y="1372040"/>
                </a:lnTo>
                <a:lnTo>
                  <a:pt x="68945" y="1343298"/>
                </a:lnTo>
                <a:lnTo>
                  <a:pt x="40203" y="1308462"/>
                </a:lnTo>
                <a:lnTo>
                  <a:pt x="18500" y="1268479"/>
                </a:lnTo>
                <a:lnTo>
                  <a:pt x="4783" y="1224295"/>
                </a:lnTo>
                <a:lnTo>
                  <a:pt x="0" y="1176858"/>
                </a:lnTo>
                <a:lnTo>
                  <a:pt x="0" y="235331"/>
                </a:lnTo>
                <a:close/>
              </a:path>
            </a:pathLst>
          </a:custGeom>
          <a:ln w="1904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88509" y="4540884"/>
            <a:ext cx="33864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Ampliação</a:t>
            </a:r>
            <a:r>
              <a:rPr sz="16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horário</a:t>
            </a:r>
            <a:r>
              <a:rPr sz="16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atendimento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Programa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Saúde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na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Hora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95520" y="1280160"/>
            <a:ext cx="4249420" cy="2639060"/>
          </a:xfrm>
          <a:custGeom>
            <a:avLst/>
            <a:gdLst/>
            <a:ahLst/>
            <a:cxnLst/>
            <a:rect l="l" t="t" r="r" b="b"/>
            <a:pathLst>
              <a:path w="4249420" h="2639060">
                <a:moveTo>
                  <a:pt x="0" y="439800"/>
                </a:moveTo>
                <a:lnTo>
                  <a:pt x="2581" y="391892"/>
                </a:lnTo>
                <a:lnTo>
                  <a:pt x="10147" y="345474"/>
                </a:lnTo>
                <a:lnTo>
                  <a:pt x="22428" y="300817"/>
                </a:lnTo>
                <a:lnTo>
                  <a:pt x="39155" y="258188"/>
                </a:lnTo>
                <a:lnTo>
                  <a:pt x="60061" y="217856"/>
                </a:lnTo>
                <a:lnTo>
                  <a:pt x="84876" y="180091"/>
                </a:lnTo>
                <a:lnTo>
                  <a:pt x="113332" y="145160"/>
                </a:lnTo>
                <a:lnTo>
                  <a:pt x="145160" y="113332"/>
                </a:lnTo>
                <a:lnTo>
                  <a:pt x="180091" y="84876"/>
                </a:lnTo>
                <a:lnTo>
                  <a:pt x="217856" y="60061"/>
                </a:lnTo>
                <a:lnTo>
                  <a:pt x="258188" y="39155"/>
                </a:lnTo>
                <a:lnTo>
                  <a:pt x="300817" y="22428"/>
                </a:lnTo>
                <a:lnTo>
                  <a:pt x="345474" y="10147"/>
                </a:lnTo>
                <a:lnTo>
                  <a:pt x="391892" y="2581"/>
                </a:lnTo>
                <a:lnTo>
                  <a:pt x="439800" y="0"/>
                </a:lnTo>
                <a:lnTo>
                  <a:pt x="3809619" y="0"/>
                </a:lnTo>
                <a:lnTo>
                  <a:pt x="3857527" y="2581"/>
                </a:lnTo>
                <a:lnTo>
                  <a:pt x="3903945" y="10147"/>
                </a:lnTo>
                <a:lnTo>
                  <a:pt x="3948602" y="22428"/>
                </a:lnTo>
                <a:lnTo>
                  <a:pt x="3991231" y="39155"/>
                </a:lnTo>
                <a:lnTo>
                  <a:pt x="4031563" y="60061"/>
                </a:lnTo>
                <a:lnTo>
                  <a:pt x="4069328" y="84876"/>
                </a:lnTo>
                <a:lnTo>
                  <a:pt x="4104259" y="113332"/>
                </a:lnTo>
                <a:lnTo>
                  <a:pt x="4136087" y="145160"/>
                </a:lnTo>
                <a:lnTo>
                  <a:pt x="4164543" y="180091"/>
                </a:lnTo>
                <a:lnTo>
                  <a:pt x="4189358" y="217856"/>
                </a:lnTo>
                <a:lnTo>
                  <a:pt x="4210264" y="258188"/>
                </a:lnTo>
                <a:lnTo>
                  <a:pt x="4226991" y="300817"/>
                </a:lnTo>
                <a:lnTo>
                  <a:pt x="4239272" y="345474"/>
                </a:lnTo>
                <a:lnTo>
                  <a:pt x="4246838" y="391892"/>
                </a:lnTo>
                <a:lnTo>
                  <a:pt x="4249420" y="439800"/>
                </a:lnTo>
                <a:lnTo>
                  <a:pt x="4249420" y="2199259"/>
                </a:lnTo>
                <a:lnTo>
                  <a:pt x="4246838" y="2247167"/>
                </a:lnTo>
                <a:lnTo>
                  <a:pt x="4239272" y="2293585"/>
                </a:lnTo>
                <a:lnTo>
                  <a:pt x="4226991" y="2338242"/>
                </a:lnTo>
                <a:lnTo>
                  <a:pt x="4210264" y="2380871"/>
                </a:lnTo>
                <a:lnTo>
                  <a:pt x="4189358" y="2421203"/>
                </a:lnTo>
                <a:lnTo>
                  <a:pt x="4164543" y="2458968"/>
                </a:lnTo>
                <a:lnTo>
                  <a:pt x="4136087" y="2493899"/>
                </a:lnTo>
                <a:lnTo>
                  <a:pt x="4104259" y="2525727"/>
                </a:lnTo>
                <a:lnTo>
                  <a:pt x="4069328" y="2554183"/>
                </a:lnTo>
                <a:lnTo>
                  <a:pt x="4031563" y="2578998"/>
                </a:lnTo>
                <a:lnTo>
                  <a:pt x="3991231" y="2599904"/>
                </a:lnTo>
                <a:lnTo>
                  <a:pt x="3948602" y="2616631"/>
                </a:lnTo>
                <a:lnTo>
                  <a:pt x="3903945" y="2628912"/>
                </a:lnTo>
                <a:lnTo>
                  <a:pt x="3857527" y="2636478"/>
                </a:lnTo>
                <a:lnTo>
                  <a:pt x="3809619" y="2639060"/>
                </a:lnTo>
                <a:lnTo>
                  <a:pt x="439800" y="2639060"/>
                </a:lnTo>
                <a:lnTo>
                  <a:pt x="391892" y="2636478"/>
                </a:lnTo>
                <a:lnTo>
                  <a:pt x="345474" y="2628912"/>
                </a:lnTo>
                <a:lnTo>
                  <a:pt x="300817" y="2616631"/>
                </a:lnTo>
                <a:lnTo>
                  <a:pt x="258188" y="2599904"/>
                </a:lnTo>
                <a:lnTo>
                  <a:pt x="217856" y="2578998"/>
                </a:lnTo>
                <a:lnTo>
                  <a:pt x="180091" y="2554183"/>
                </a:lnTo>
                <a:lnTo>
                  <a:pt x="145160" y="2525727"/>
                </a:lnTo>
                <a:lnTo>
                  <a:pt x="113332" y="2493899"/>
                </a:lnTo>
                <a:lnTo>
                  <a:pt x="84876" y="2458968"/>
                </a:lnTo>
                <a:lnTo>
                  <a:pt x="60061" y="2421203"/>
                </a:lnTo>
                <a:lnTo>
                  <a:pt x="39155" y="2380871"/>
                </a:lnTo>
                <a:lnTo>
                  <a:pt x="22428" y="2338242"/>
                </a:lnTo>
                <a:lnTo>
                  <a:pt x="10147" y="2293585"/>
                </a:lnTo>
                <a:lnTo>
                  <a:pt x="2581" y="2247167"/>
                </a:lnTo>
                <a:lnTo>
                  <a:pt x="0" y="2199259"/>
                </a:lnTo>
                <a:lnTo>
                  <a:pt x="0" y="439800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02909" y="1286573"/>
            <a:ext cx="28327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C55A11"/>
                </a:solidFill>
                <a:latin typeface="Calibri"/>
                <a:cs typeface="Calibri"/>
              </a:rPr>
              <a:t>Projeto</a:t>
            </a:r>
            <a:r>
              <a:rPr sz="1600" b="1" spc="1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55A11"/>
                </a:solidFill>
                <a:latin typeface="Calibri"/>
                <a:cs typeface="Calibri"/>
              </a:rPr>
              <a:t>–</a:t>
            </a:r>
            <a:r>
              <a:rPr sz="1600" b="1" spc="1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55A11"/>
                </a:solidFill>
                <a:latin typeface="Calibri"/>
                <a:cs typeface="Calibri"/>
              </a:rPr>
              <a:t>acessa</a:t>
            </a:r>
            <a:r>
              <a:rPr sz="1600" b="1" spc="-2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55A11"/>
                </a:solidFill>
                <a:latin typeface="Calibri"/>
                <a:cs typeface="Calibri"/>
              </a:rPr>
              <a:t>sua</a:t>
            </a:r>
            <a:r>
              <a:rPr sz="1600" b="1" spc="-2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55A11"/>
                </a:solidFill>
                <a:latin typeface="Calibri"/>
                <a:cs typeface="Calibri"/>
              </a:rPr>
              <a:t>UBS</a:t>
            </a:r>
            <a:r>
              <a:rPr sz="1600" b="1" spc="1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55A11"/>
                </a:solidFill>
                <a:latin typeface="Calibri"/>
                <a:cs typeface="Calibri"/>
              </a:rPr>
              <a:t>+</a:t>
            </a:r>
            <a:r>
              <a:rPr sz="1600" b="1" spc="-5" dirty="0">
                <a:solidFill>
                  <a:srgbClr val="C55A11"/>
                </a:solidFill>
                <a:latin typeface="Calibri"/>
                <a:cs typeface="Calibri"/>
              </a:rPr>
              <a:t> digital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4689" y="1731645"/>
            <a:ext cx="38360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Ampliação </a:t>
            </a:r>
            <a:r>
              <a:rPr sz="1400" b="1" spc="-10" dirty="0">
                <a:latin typeface="Calibri"/>
                <a:cs typeface="Calibri"/>
              </a:rPr>
              <a:t>do </a:t>
            </a:r>
            <a:r>
              <a:rPr sz="1400" b="1" spc="-5" dirty="0">
                <a:latin typeface="Calibri"/>
                <a:cs typeface="Calibri"/>
              </a:rPr>
              <a:t>acesso </a:t>
            </a:r>
            <a:r>
              <a:rPr sz="1400" b="1" dirty="0">
                <a:latin typeface="Calibri"/>
                <a:cs typeface="Calibri"/>
              </a:rPr>
              <a:t>aos </a:t>
            </a:r>
            <a:r>
              <a:rPr sz="1400" b="1" spc="-10" dirty="0">
                <a:latin typeface="Calibri"/>
                <a:cs typeface="Calibri"/>
              </a:rPr>
              <a:t>cuidados oferecidos </a:t>
            </a:r>
            <a:r>
              <a:rPr sz="1400" b="1" spc="-5" dirty="0">
                <a:latin typeface="Calibri"/>
                <a:cs typeface="Calibri"/>
              </a:rPr>
              <a:t>pela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UBS</a:t>
            </a:r>
            <a:r>
              <a:rPr sz="1400" b="1" dirty="0">
                <a:latin typeface="Calibri"/>
                <a:cs typeface="Calibri"/>
              </a:rPr>
              <a:t> por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meio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tecnologias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informação </a:t>
            </a:r>
            <a:r>
              <a:rPr sz="1400" b="1" spc="-5" dirty="0">
                <a:latin typeface="Calibri"/>
                <a:cs typeface="Calibri"/>
              </a:rPr>
              <a:t> aplicadas</a:t>
            </a:r>
            <a:r>
              <a:rPr sz="1400" b="1" dirty="0">
                <a:latin typeface="Calibri"/>
                <a:cs typeface="Calibri"/>
              </a:rPr>
              <a:t> à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aplicativos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troca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de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mensagem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WhatsApp.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9370" y="2798698"/>
            <a:ext cx="37236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285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spc="-30" dirty="0">
                <a:latin typeface="Calibri"/>
                <a:cs typeface="Calibri"/>
              </a:rPr>
              <a:t>Total</a:t>
            </a:r>
            <a:r>
              <a:rPr sz="1400" b="1" spc="2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19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tele</a:t>
            </a:r>
            <a:r>
              <a:rPr sz="1400" b="1" spc="2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atendimentos</a:t>
            </a:r>
            <a:r>
              <a:rPr sz="1400" b="1" spc="20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realizados</a:t>
            </a:r>
            <a:r>
              <a:rPr sz="1400" b="1" spc="204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no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1º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quadrimestre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2021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5.751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consultas</a:t>
            </a:r>
            <a:r>
              <a:rPr sz="1400" b="1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9370" y="3439159"/>
            <a:ext cx="3718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1285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Calibri"/>
                <a:cs typeface="Calibri"/>
              </a:rPr>
              <a:t>Média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" dirty="0">
                <a:latin typeface="Calibri"/>
                <a:cs typeface="Calibri"/>
              </a:rPr>
              <a:t> mensagens </a:t>
            </a:r>
            <a:r>
              <a:rPr sz="1400" b="1" spc="-10" dirty="0">
                <a:latin typeface="Calibri"/>
                <a:cs typeface="Calibri"/>
              </a:rPr>
              <a:t>recebidas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por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UBS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220 </a:t>
            </a:r>
            <a:r>
              <a:rPr sz="1400" b="1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mensagens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/dia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9379" y="3891279"/>
            <a:ext cx="4452620" cy="2923540"/>
          </a:xfrm>
          <a:custGeom>
            <a:avLst/>
            <a:gdLst/>
            <a:ahLst/>
            <a:cxnLst/>
            <a:rect l="l" t="t" r="r" b="b"/>
            <a:pathLst>
              <a:path w="4452620" h="2923540">
                <a:moveTo>
                  <a:pt x="0" y="487299"/>
                </a:moveTo>
                <a:lnTo>
                  <a:pt x="2230" y="440371"/>
                </a:lnTo>
                <a:lnTo>
                  <a:pt x="8786" y="394704"/>
                </a:lnTo>
                <a:lnTo>
                  <a:pt x="19462" y="350504"/>
                </a:lnTo>
                <a:lnTo>
                  <a:pt x="34055" y="307974"/>
                </a:lnTo>
                <a:lnTo>
                  <a:pt x="52361" y="267318"/>
                </a:lnTo>
                <a:lnTo>
                  <a:pt x="74175" y="228740"/>
                </a:lnTo>
                <a:lnTo>
                  <a:pt x="99293" y="192446"/>
                </a:lnTo>
                <a:lnTo>
                  <a:pt x="127510" y="158639"/>
                </a:lnTo>
                <a:lnTo>
                  <a:pt x="158623" y="127523"/>
                </a:lnTo>
                <a:lnTo>
                  <a:pt x="192427" y="99303"/>
                </a:lnTo>
                <a:lnTo>
                  <a:pt x="228719" y="74183"/>
                </a:lnTo>
                <a:lnTo>
                  <a:pt x="267293" y="52367"/>
                </a:lnTo>
                <a:lnTo>
                  <a:pt x="307946" y="34059"/>
                </a:lnTo>
                <a:lnTo>
                  <a:pt x="350474" y="19464"/>
                </a:lnTo>
                <a:lnTo>
                  <a:pt x="394671" y="8787"/>
                </a:lnTo>
                <a:lnTo>
                  <a:pt x="440335" y="2230"/>
                </a:lnTo>
                <a:lnTo>
                  <a:pt x="487260" y="0"/>
                </a:lnTo>
                <a:lnTo>
                  <a:pt x="3965321" y="0"/>
                </a:lnTo>
                <a:lnTo>
                  <a:pt x="4012248" y="2230"/>
                </a:lnTo>
                <a:lnTo>
                  <a:pt x="4057915" y="8787"/>
                </a:lnTo>
                <a:lnTo>
                  <a:pt x="4102115" y="19464"/>
                </a:lnTo>
                <a:lnTo>
                  <a:pt x="4144645" y="34059"/>
                </a:lnTo>
                <a:lnTo>
                  <a:pt x="4185301" y="52367"/>
                </a:lnTo>
                <a:lnTo>
                  <a:pt x="4223879" y="74183"/>
                </a:lnTo>
                <a:lnTo>
                  <a:pt x="4260173" y="99303"/>
                </a:lnTo>
                <a:lnTo>
                  <a:pt x="4293980" y="127523"/>
                </a:lnTo>
                <a:lnTo>
                  <a:pt x="4325096" y="158639"/>
                </a:lnTo>
                <a:lnTo>
                  <a:pt x="4353316" y="192446"/>
                </a:lnTo>
                <a:lnTo>
                  <a:pt x="4378436" y="228740"/>
                </a:lnTo>
                <a:lnTo>
                  <a:pt x="4400252" y="267318"/>
                </a:lnTo>
                <a:lnTo>
                  <a:pt x="4418560" y="307974"/>
                </a:lnTo>
                <a:lnTo>
                  <a:pt x="4433155" y="350504"/>
                </a:lnTo>
                <a:lnTo>
                  <a:pt x="4443832" y="394704"/>
                </a:lnTo>
                <a:lnTo>
                  <a:pt x="4450389" y="440371"/>
                </a:lnTo>
                <a:lnTo>
                  <a:pt x="4452620" y="487299"/>
                </a:lnTo>
                <a:lnTo>
                  <a:pt x="4452620" y="2436279"/>
                </a:lnTo>
                <a:lnTo>
                  <a:pt x="4450389" y="2483204"/>
                </a:lnTo>
                <a:lnTo>
                  <a:pt x="4443832" y="2528868"/>
                </a:lnTo>
                <a:lnTo>
                  <a:pt x="4433155" y="2573065"/>
                </a:lnTo>
                <a:lnTo>
                  <a:pt x="4418560" y="2615593"/>
                </a:lnTo>
                <a:lnTo>
                  <a:pt x="4400252" y="2656246"/>
                </a:lnTo>
                <a:lnTo>
                  <a:pt x="4378436" y="2694820"/>
                </a:lnTo>
                <a:lnTo>
                  <a:pt x="4353316" y="2731112"/>
                </a:lnTo>
                <a:lnTo>
                  <a:pt x="4325096" y="2764916"/>
                </a:lnTo>
                <a:lnTo>
                  <a:pt x="4293980" y="2796029"/>
                </a:lnTo>
                <a:lnTo>
                  <a:pt x="4260173" y="2824246"/>
                </a:lnTo>
                <a:lnTo>
                  <a:pt x="4223879" y="2849364"/>
                </a:lnTo>
                <a:lnTo>
                  <a:pt x="4185301" y="2871178"/>
                </a:lnTo>
                <a:lnTo>
                  <a:pt x="4144645" y="2889484"/>
                </a:lnTo>
                <a:lnTo>
                  <a:pt x="4102115" y="2904077"/>
                </a:lnTo>
                <a:lnTo>
                  <a:pt x="4057915" y="2914753"/>
                </a:lnTo>
                <a:lnTo>
                  <a:pt x="4012248" y="2921309"/>
                </a:lnTo>
                <a:lnTo>
                  <a:pt x="3965321" y="2923540"/>
                </a:lnTo>
                <a:lnTo>
                  <a:pt x="487260" y="2923540"/>
                </a:lnTo>
                <a:lnTo>
                  <a:pt x="440335" y="2921309"/>
                </a:lnTo>
                <a:lnTo>
                  <a:pt x="394671" y="2914753"/>
                </a:lnTo>
                <a:lnTo>
                  <a:pt x="350474" y="2904077"/>
                </a:lnTo>
                <a:lnTo>
                  <a:pt x="307946" y="2889484"/>
                </a:lnTo>
                <a:lnTo>
                  <a:pt x="267293" y="2871178"/>
                </a:lnTo>
                <a:lnTo>
                  <a:pt x="228719" y="2849364"/>
                </a:lnTo>
                <a:lnTo>
                  <a:pt x="192427" y="2824246"/>
                </a:lnTo>
                <a:lnTo>
                  <a:pt x="158623" y="2796029"/>
                </a:lnTo>
                <a:lnTo>
                  <a:pt x="127510" y="2764916"/>
                </a:lnTo>
                <a:lnTo>
                  <a:pt x="99293" y="2731112"/>
                </a:lnTo>
                <a:lnTo>
                  <a:pt x="74175" y="2694820"/>
                </a:lnTo>
                <a:lnTo>
                  <a:pt x="52361" y="2656246"/>
                </a:lnTo>
                <a:lnTo>
                  <a:pt x="34055" y="2615593"/>
                </a:lnTo>
                <a:lnTo>
                  <a:pt x="19462" y="2573065"/>
                </a:lnTo>
                <a:lnTo>
                  <a:pt x="8786" y="2528868"/>
                </a:lnTo>
                <a:lnTo>
                  <a:pt x="2230" y="2483204"/>
                </a:lnTo>
                <a:lnTo>
                  <a:pt x="0" y="2436279"/>
                </a:lnTo>
                <a:lnTo>
                  <a:pt x="0" y="487299"/>
                </a:lnTo>
                <a:close/>
              </a:path>
            </a:pathLst>
          </a:custGeom>
          <a:ln w="1904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0677" y="3879273"/>
            <a:ext cx="4016375" cy="141986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35280">
              <a:lnSpc>
                <a:spcPct val="100000"/>
              </a:lnSpc>
              <a:spcBef>
                <a:spcPts val="1275"/>
              </a:spcBef>
            </a:pP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Projeto</a:t>
            </a:r>
            <a:r>
              <a:rPr sz="18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Gestão</a:t>
            </a:r>
            <a:r>
              <a:rPr sz="18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Agendamentos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19"/>
              </a:spcBef>
            </a:pPr>
            <a:r>
              <a:rPr sz="1400" b="1" spc="-10" dirty="0">
                <a:latin typeface="Calibri"/>
                <a:cs typeface="Calibri"/>
              </a:rPr>
              <a:t>Implantação do projeto piloto </a:t>
            </a:r>
            <a:r>
              <a:rPr sz="1400" b="1" spc="-15" dirty="0">
                <a:latin typeface="Calibri"/>
                <a:cs typeface="Calibri"/>
              </a:rPr>
              <a:t>para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10" dirty="0">
                <a:latin typeface="Calibri"/>
                <a:cs typeface="Calibri"/>
              </a:rPr>
              <a:t>centralização </a:t>
            </a:r>
            <a:r>
              <a:rPr sz="1400" b="1" spc="-15" dirty="0">
                <a:latin typeface="Calibri"/>
                <a:cs typeface="Calibri"/>
              </a:rPr>
              <a:t>do </a:t>
            </a:r>
            <a:r>
              <a:rPr sz="1400" b="1" spc="-10" dirty="0">
                <a:latin typeface="Calibri"/>
                <a:cs typeface="Calibri"/>
              </a:rPr>
              <a:t> controle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agendamentos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Núcleo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Interno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 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Regulação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da</a:t>
            </a:r>
            <a:r>
              <a:rPr sz="1400" b="1" dirty="0">
                <a:latin typeface="Calibri"/>
                <a:cs typeface="Calibri"/>
              </a:rPr>
              <a:t> unidade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WhatsApp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como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ferramenta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contato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0677" y="5242178"/>
            <a:ext cx="8187690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2975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latin typeface="Calibri"/>
                <a:cs typeface="Calibri"/>
              </a:rPr>
              <a:t>Total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18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UBS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</a:t>
            </a:r>
            <a:r>
              <a:rPr sz="1600" b="1" dirty="0">
                <a:latin typeface="Calibri"/>
                <a:cs typeface="Calibri"/>
              </a:rPr>
              <a:t> 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horário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estendido</a:t>
            </a:r>
            <a:endParaRPr sz="1600">
              <a:latin typeface="Calibri"/>
              <a:cs typeface="Calibri"/>
            </a:endParaRPr>
          </a:p>
          <a:p>
            <a:pPr marL="299085" marR="4183379" indent="-28702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SzPct val="12857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1ª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Fase:</a:t>
            </a:r>
            <a:r>
              <a:rPr sz="14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01/04/2021</a:t>
            </a:r>
            <a:r>
              <a:rPr sz="14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Levantamento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requisitos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 desenvolvimento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junto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UBS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Leblon;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Clr>
                <a:srgbClr val="000000"/>
              </a:buClr>
              <a:buSzPct val="12857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2ª</a:t>
            </a:r>
            <a:r>
              <a:rPr sz="1400" b="1" spc="2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Fase:</a:t>
            </a:r>
            <a:r>
              <a:rPr sz="1400" b="1" spc="2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16/04/2021</a:t>
            </a:r>
            <a:r>
              <a:rPr sz="1400" b="1" spc="2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2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Apresentação</a:t>
            </a:r>
            <a:r>
              <a:rPr sz="1400" b="1" spc="204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da</a:t>
            </a:r>
            <a:r>
              <a:rPr sz="1400" b="1" spc="2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primeira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versão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5" dirty="0">
                <a:latin typeface="Calibri"/>
                <a:cs typeface="Calibri"/>
              </a:rPr>
              <a:t> ferramenta;</a:t>
            </a:r>
            <a:endParaRPr sz="1400">
              <a:latin typeface="Calibri"/>
              <a:cs typeface="Calibri"/>
            </a:endParaRPr>
          </a:p>
          <a:p>
            <a:pPr marL="299085" marR="4179570" indent="-287020">
              <a:lnSpc>
                <a:spcPct val="100000"/>
              </a:lnSpc>
              <a:buClr>
                <a:srgbClr val="000000"/>
              </a:buClr>
              <a:buSzPct val="12857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3ª</a:t>
            </a:r>
            <a:r>
              <a:rPr sz="1400" b="1" spc="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Fase:</a:t>
            </a:r>
            <a:r>
              <a:rPr sz="1400" b="1" spc="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22/04/2021</a:t>
            </a:r>
            <a:r>
              <a:rPr sz="1400" b="1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Entrega</a:t>
            </a:r>
            <a:r>
              <a:rPr sz="1400" b="1" spc="1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tablet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como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ferramenta</a:t>
            </a:r>
            <a:r>
              <a:rPr sz="1400" b="1" spc="-10" dirty="0">
                <a:latin typeface="Calibri"/>
                <a:cs typeface="Calibri"/>
              </a:rPr>
              <a:t> facilitadora;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5780"/>
            <a:ext cx="6865620" cy="325120"/>
          </a:xfrm>
          <a:custGeom>
            <a:avLst/>
            <a:gdLst/>
            <a:ahLst/>
            <a:cxnLst/>
            <a:rect l="l" t="t" r="r" b="b"/>
            <a:pathLst>
              <a:path w="6865620" h="325119">
                <a:moveTo>
                  <a:pt x="0" y="325120"/>
                </a:moveTo>
                <a:lnTo>
                  <a:pt x="6865620" y="325120"/>
                </a:lnTo>
                <a:lnTo>
                  <a:pt x="6865620" y="0"/>
                </a:lnTo>
                <a:lnTo>
                  <a:pt x="0" y="0"/>
                </a:lnTo>
                <a:lnTo>
                  <a:pt x="0" y="32512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25780"/>
            <a:ext cx="686562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2060"/>
              </a:lnSpc>
            </a:pPr>
            <a:r>
              <a:rPr sz="1800" b="1" spc="-5" dirty="0">
                <a:latin typeface="Trebuchet MS"/>
                <a:cs typeface="Trebuchet MS"/>
              </a:rPr>
              <a:t>Atenção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Básica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1905" y="818514"/>
            <a:ext cx="3427729" cy="488950"/>
            <a:chOff x="-1905" y="818514"/>
            <a:chExt cx="3427729" cy="488950"/>
          </a:xfrm>
        </p:grpSpPr>
        <p:sp>
          <p:nvSpPr>
            <p:cNvPr id="6" name="object 6"/>
            <p:cNvSpPr/>
            <p:nvPr/>
          </p:nvSpPr>
          <p:spPr>
            <a:xfrm>
              <a:off x="7619" y="828039"/>
              <a:ext cx="3408679" cy="469900"/>
            </a:xfrm>
            <a:custGeom>
              <a:avLst/>
              <a:gdLst/>
              <a:ahLst/>
              <a:cxnLst/>
              <a:rect l="l" t="t" r="r" b="b"/>
              <a:pathLst>
                <a:path w="3408679" h="469900">
                  <a:moveTo>
                    <a:pt x="3330320" y="0"/>
                  </a:moveTo>
                  <a:lnTo>
                    <a:pt x="78317" y="0"/>
                  </a:lnTo>
                  <a:lnTo>
                    <a:pt x="47832" y="6153"/>
                  </a:lnTo>
                  <a:lnTo>
                    <a:pt x="22938" y="22939"/>
                  </a:lnTo>
                  <a:lnTo>
                    <a:pt x="6154" y="47845"/>
                  </a:lnTo>
                  <a:lnTo>
                    <a:pt x="0" y="78359"/>
                  </a:lnTo>
                  <a:lnTo>
                    <a:pt x="0" y="391540"/>
                  </a:lnTo>
                  <a:lnTo>
                    <a:pt x="6154" y="422054"/>
                  </a:lnTo>
                  <a:lnTo>
                    <a:pt x="22938" y="446960"/>
                  </a:lnTo>
                  <a:lnTo>
                    <a:pt x="47832" y="463746"/>
                  </a:lnTo>
                  <a:lnTo>
                    <a:pt x="78317" y="469900"/>
                  </a:lnTo>
                  <a:lnTo>
                    <a:pt x="3330320" y="469900"/>
                  </a:lnTo>
                  <a:lnTo>
                    <a:pt x="3360834" y="463746"/>
                  </a:lnTo>
                  <a:lnTo>
                    <a:pt x="3385740" y="446960"/>
                  </a:lnTo>
                  <a:lnTo>
                    <a:pt x="3402526" y="422054"/>
                  </a:lnTo>
                  <a:lnTo>
                    <a:pt x="3408679" y="391540"/>
                  </a:lnTo>
                  <a:lnTo>
                    <a:pt x="3408679" y="78359"/>
                  </a:lnTo>
                  <a:lnTo>
                    <a:pt x="3402526" y="47845"/>
                  </a:lnTo>
                  <a:lnTo>
                    <a:pt x="3385740" y="22939"/>
                  </a:lnTo>
                  <a:lnTo>
                    <a:pt x="3360834" y="6153"/>
                  </a:lnTo>
                  <a:lnTo>
                    <a:pt x="333032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9" y="828039"/>
              <a:ext cx="3408679" cy="469900"/>
            </a:xfrm>
            <a:custGeom>
              <a:avLst/>
              <a:gdLst/>
              <a:ahLst/>
              <a:cxnLst/>
              <a:rect l="l" t="t" r="r" b="b"/>
              <a:pathLst>
                <a:path w="3408679" h="469900">
                  <a:moveTo>
                    <a:pt x="0" y="78359"/>
                  </a:moveTo>
                  <a:lnTo>
                    <a:pt x="6154" y="47845"/>
                  </a:lnTo>
                  <a:lnTo>
                    <a:pt x="22938" y="22939"/>
                  </a:lnTo>
                  <a:lnTo>
                    <a:pt x="47832" y="6153"/>
                  </a:lnTo>
                  <a:lnTo>
                    <a:pt x="78317" y="0"/>
                  </a:lnTo>
                  <a:lnTo>
                    <a:pt x="3330320" y="0"/>
                  </a:lnTo>
                  <a:lnTo>
                    <a:pt x="3360834" y="6153"/>
                  </a:lnTo>
                  <a:lnTo>
                    <a:pt x="3385740" y="22939"/>
                  </a:lnTo>
                  <a:lnTo>
                    <a:pt x="3402526" y="47845"/>
                  </a:lnTo>
                  <a:lnTo>
                    <a:pt x="3408679" y="78359"/>
                  </a:lnTo>
                  <a:lnTo>
                    <a:pt x="3408679" y="391540"/>
                  </a:lnTo>
                  <a:lnTo>
                    <a:pt x="3402526" y="422054"/>
                  </a:lnTo>
                  <a:lnTo>
                    <a:pt x="3385740" y="446960"/>
                  </a:lnTo>
                  <a:lnTo>
                    <a:pt x="3360834" y="463746"/>
                  </a:lnTo>
                  <a:lnTo>
                    <a:pt x="3330320" y="469900"/>
                  </a:lnTo>
                  <a:lnTo>
                    <a:pt x="78317" y="469900"/>
                  </a:lnTo>
                  <a:lnTo>
                    <a:pt x="47832" y="463746"/>
                  </a:lnTo>
                  <a:lnTo>
                    <a:pt x="22938" y="446960"/>
                  </a:lnTo>
                  <a:lnTo>
                    <a:pt x="6154" y="422054"/>
                  </a:lnTo>
                  <a:lnTo>
                    <a:pt x="0" y="391540"/>
                  </a:lnTo>
                  <a:lnTo>
                    <a:pt x="0" y="783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34620" y="1432560"/>
            <a:ext cx="4269740" cy="3700779"/>
          </a:xfrm>
          <a:custGeom>
            <a:avLst/>
            <a:gdLst/>
            <a:ahLst/>
            <a:cxnLst/>
            <a:rect l="l" t="t" r="r" b="b"/>
            <a:pathLst>
              <a:path w="4269740" h="3700779">
                <a:moveTo>
                  <a:pt x="0" y="616838"/>
                </a:moveTo>
                <a:lnTo>
                  <a:pt x="1855" y="568624"/>
                </a:lnTo>
                <a:lnTo>
                  <a:pt x="7331" y="521426"/>
                </a:lnTo>
                <a:lnTo>
                  <a:pt x="16290" y="475381"/>
                </a:lnTo>
                <a:lnTo>
                  <a:pt x="28595" y="430627"/>
                </a:lnTo>
                <a:lnTo>
                  <a:pt x="44109" y="387300"/>
                </a:lnTo>
                <a:lnTo>
                  <a:pt x="62694" y="345538"/>
                </a:lnTo>
                <a:lnTo>
                  <a:pt x="84214" y="305477"/>
                </a:lnTo>
                <a:lnTo>
                  <a:pt x="108531" y="267255"/>
                </a:lnTo>
                <a:lnTo>
                  <a:pt x="135508" y="231008"/>
                </a:lnTo>
                <a:lnTo>
                  <a:pt x="165008" y="196873"/>
                </a:lnTo>
                <a:lnTo>
                  <a:pt x="196895" y="164988"/>
                </a:lnTo>
                <a:lnTo>
                  <a:pt x="231030" y="135490"/>
                </a:lnTo>
                <a:lnTo>
                  <a:pt x="267276" y="108515"/>
                </a:lnTo>
                <a:lnTo>
                  <a:pt x="305498" y="84200"/>
                </a:lnTo>
                <a:lnTo>
                  <a:pt x="345556" y="62683"/>
                </a:lnTo>
                <a:lnTo>
                  <a:pt x="387315" y="44101"/>
                </a:lnTo>
                <a:lnTo>
                  <a:pt x="430637" y="28590"/>
                </a:lnTo>
                <a:lnTo>
                  <a:pt x="475385" y="16287"/>
                </a:lnTo>
                <a:lnTo>
                  <a:pt x="521422" y="7330"/>
                </a:lnTo>
                <a:lnTo>
                  <a:pt x="568610" y="1855"/>
                </a:lnTo>
                <a:lnTo>
                  <a:pt x="616813" y="0"/>
                </a:lnTo>
                <a:lnTo>
                  <a:pt x="3652901" y="0"/>
                </a:lnTo>
                <a:lnTo>
                  <a:pt x="3701115" y="1855"/>
                </a:lnTo>
                <a:lnTo>
                  <a:pt x="3748313" y="7330"/>
                </a:lnTo>
                <a:lnTo>
                  <a:pt x="3794358" y="16287"/>
                </a:lnTo>
                <a:lnTo>
                  <a:pt x="3839112" y="28590"/>
                </a:lnTo>
                <a:lnTo>
                  <a:pt x="3882439" y="44101"/>
                </a:lnTo>
                <a:lnTo>
                  <a:pt x="3924201" y="62683"/>
                </a:lnTo>
                <a:lnTo>
                  <a:pt x="3964262" y="84200"/>
                </a:lnTo>
                <a:lnTo>
                  <a:pt x="4002484" y="108515"/>
                </a:lnTo>
                <a:lnTo>
                  <a:pt x="4038731" y="135490"/>
                </a:lnTo>
                <a:lnTo>
                  <a:pt x="4072866" y="164988"/>
                </a:lnTo>
                <a:lnTo>
                  <a:pt x="4104751" y="196873"/>
                </a:lnTo>
                <a:lnTo>
                  <a:pt x="4134249" y="231008"/>
                </a:lnTo>
                <a:lnTo>
                  <a:pt x="4161224" y="267255"/>
                </a:lnTo>
                <a:lnTo>
                  <a:pt x="4185539" y="305477"/>
                </a:lnTo>
                <a:lnTo>
                  <a:pt x="4207056" y="345538"/>
                </a:lnTo>
                <a:lnTo>
                  <a:pt x="4225638" y="387300"/>
                </a:lnTo>
                <a:lnTo>
                  <a:pt x="4241149" y="430627"/>
                </a:lnTo>
                <a:lnTo>
                  <a:pt x="4253452" y="475381"/>
                </a:lnTo>
                <a:lnTo>
                  <a:pt x="4262409" y="521426"/>
                </a:lnTo>
                <a:lnTo>
                  <a:pt x="4267884" y="568624"/>
                </a:lnTo>
                <a:lnTo>
                  <a:pt x="4269740" y="616838"/>
                </a:lnTo>
                <a:lnTo>
                  <a:pt x="4269740" y="3083941"/>
                </a:lnTo>
                <a:lnTo>
                  <a:pt x="4267884" y="3132155"/>
                </a:lnTo>
                <a:lnTo>
                  <a:pt x="4262409" y="3179353"/>
                </a:lnTo>
                <a:lnTo>
                  <a:pt x="4253452" y="3225398"/>
                </a:lnTo>
                <a:lnTo>
                  <a:pt x="4241149" y="3270152"/>
                </a:lnTo>
                <a:lnTo>
                  <a:pt x="4225638" y="3313479"/>
                </a:lnTo>
                <a:lnTo>
                  <a:pt x="4207056" y="3355241"/>
                </a:lnTo>
                <a:lnTo>
                  <a:pt x="4185539" y="3395302"/>
                </a:lnTo>
                <a:lnTo>
                  <a:pt x="4161224" y="3433524"/>
                </a:lnTo>
                <a:lnTo>
                  <a:pt x="4134249" y="3469771"/>
                </a:lnTo>
                <a:lnTo>
                  <a:pt x="4104751" y="3503906"/>
                </a:lnTo>
                <a:lnTo>
                  <a:pt x="4072866" y="3535791"/>
                </a:lnTo>
                <a:lnTo>
                  <a:pt x="4038731" y="3565289"/>
                </a:lnTo>
                <a:lnTo>
                  <a:pt x="4002484" y="3592264"/>
                </a:lnTo>
                <a:lnTo>
                  <a:pt x="3964262" y="3616579"/>
                </a:lnTo>
                <a:lnTo>
                  <a:pt x="3924201" y="3638096"/>
                </a:lnTo>
                <a:lnTo>
                  <a:pt x="3882439" y="3656678"/>
                </a:lnTo>
                <a:lnTo>
                  <a:pt x="3839112" y="3672189"/>
                </a:lnTo>
                <a:lnTo>
                  <a:pt x="3794358" y="3684492"/>
                </a:lnTo>
                <a:lnTo>
                  <a:pt x="3748313" y="3693449"/>
                </a:lnTo>
                <a:lnTo>
                  <a:pt x="3701115" y="3698924"/>
                </a:lnTo>
                <a:lnTo>
                  <a:pt x="3652901" y="3700779"/>
                </a:lnTo>
                <a:lnTo>
                  <a:pt x="616813" y="3700779"/>
                </a:lnTo>
                <a:lnTo>
                  <a:pt x="568610" y="3698924"/>
                </a:lnTo>
                <a:lnTo>
                  <a:pt x="521422" y="3693449"/>
                </a:lnTo>
                <a:lnTo>
                  <a:pt x="475385" y="3684492"/>
                </a:lnTo>
                <a:lnTo>
                  <a:pt x="430637" y="3672189"/>
                </a:lnTo>
                <a:lnTo>
                  <a:pt x="387315" y="3656678"/>
                </a:lnTo>
                <a:lnTo>
                  <a:pt x="345556" y="3638096"/>
                </a:lnTo>
                <a:lnTo>
                  <a:pt x="305498" y="3616579"/>
                </a:lnTo>
                <a:lnTo>
                  <a:pt x="267276" y="3592264"/>
                </a:lnTo>
                <a:lnTo>
                  <a:pt x="231030" y="3565289"/>
                </a:lnTo>
                <a:lnTo>
                  <a:pt x="196895" y="3535791"/>
                </a:lnTo>
                <a:lnTo>
                  <a:pt x="165008" y="3503906"/>
                </a:lnTo>
                <a:lnTo>
                  <a:pt x="135508" y="3469771"/>
                </a:lnTo>
                <a:lnTo>
                  <a:pt x="108531" y="3433524"/>
                </a:lnTo>
                <a:lnTo>
                  <a:pt x="84214" y="3395302"/>
                </a:lnTo>
                <a:lnTo>
                  <a:pt x="62694" y="3355241"/>
                </a:lnTo>
                <a:lnTo>
                  <a:pt x="44109" y="3313479"/>
                </a:lnTo>
                <a:lnTo>
                  <a:pt x="28595" y="3270152"/>
                </a:lnTo>
                <a:lnTo>
                  <a:pt x="16290" y="3225398"/>
                </a:lnTo>
                <a:lnTo>
                  <a:pt x="7331" y="3179353"/>
                </a:lnTo>
                <a:lnTo>
                  <a:pt x="1855" y="3132155"/>
                </a:lnTo>
                <a:lnTo>
                  <a:pt x="0" y="3083941"/>
                </a:lnTo>
                <a:lnTo>
                  <a:pt x="0" y="616838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0600" y="915923"/>
            <a:ext cx="216916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Calibri"/>
                <a:cs typeface="Calibri"/>
              </a:rPr>
              <a:t>AÇÕES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COVID-19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1010"/>
              </a:spcBef>
            </a:pP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EPIs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600" b="1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equipamentos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065" y="2023998"/>
            <a:ext cx="3757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latin typeface="Calibri"/>
                <a:cs typeface="Calibri"/>
              </a:rPr>
              <a:t>Entrega</a:t>
            </a:r>
            <a:r>
              <a:rPr sz="1600" b="1" spc="1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14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993.682</a:t>
            </a:r>
            <a:r>
              <a:rPr sz="160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itens</a:t>
            </a:r>
            <a:r>
              <a:rPr sz="1600" b="1" spc="1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1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EPIs</a:t>
            </a:r>
            <a:r>
              <a:rPr sz="1600" b="1" spc="1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para</a:t>
            </a:r>
            <a:r>
              <a:rPr sz="1600" b="1" spc="1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mais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2.500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profissionais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saúde.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684" y="2720340"/>
            <a:ext cx="2733675" cy="15652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400"/>
              </a:spcBef>
              <a:buSzPct val="121428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400" b="1" spc="-10" dirty="0">
                <a:latin typeface="Calibri"/>
                <a:cs typeface="Calibri"/>
              </a:rPr>
              <a:t>Máscara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N95: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21.056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(un.)</a:t>
            </a:r>
            <a:endParaRPr sz="14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buSzPct val="121428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400" b="1" spc="-10" dirty="0">
                <a:latin typeface="Calibri"/>
                <a:cs typeface="Calibri"/>
              </a:rPr>
              <a:t>Máscara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Cirúrgica: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85.666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(un.)</a:t>
            </a:r>
            <a:endParaRPr sz="14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buSzPct val="121428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400" b="1" spc="-114" dirty="0">
                <a:latin typeface="Calibri"/>
                <a:cs typeface="Calibri"/>
              </a:rPr>
              <a:t>T</a:t>
            </a:r>
            <a:r>
              <a:rPr sz="1400" b="1" spc="5" dirty="0">
                <a:latin typeface="Calibri"/>
                <a:cs typeface="Calibri"/>
              </a:rPr>
              <a:t>ou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ir</a:t>
            </a:r>
            <a:r>
              <a:rPr sz="1400" b="1" spc="5" dirty="0">
                <a:latin typeface="Calibri"/>
                <a:cs typeface="Calibri"/>
              </a:rPr>
              <a:t>ú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g</a:t>
            </a:r>
            <a:r>
              <a:rPr sz="1400" b="1" spc="-10" dirty="0">
                <a:latin typeface="Calibri"/>
                <a:cs typeface="Calibri"/>
              </a:rPr>
              <a:t>ic</a:t>
            </a:r>
            <a:r>
              <a:rPr sz="1400" b="1" spc="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46</a:t>
            </a:r>
            <a:r>
              <a:rPr sz="1400" b="1" spc="5" dirty="0">
                <a:latin typeface="Calibri"/>
                <a:cs typeface="Calibri"/>
              </a:rPr>
              <a:t>.</a:t>
            </a:r>
            <a:r>
              <a:rPr sz="1400" b="1" spc="-10" dirty="0">
                <a:latin typeface="Calibri"/>
                <a:cs typeface="Calibri"/>
              </a:rPr>
              <a:t>40</a:t>
            </a:r>
            <a:r>
              <a:rPr sz="1400" b="1" dirty="0">
                <a:latin typeface="Calibri"/>
                <a:cs typeface="Calibri"/>
              </a:rPr>
              <a:t>0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</a:t>
            </a:r>
            <a:r>
              <a:rPr sz="1400" b="1" spc="10" dirty="0">
                <a:latin typeface="Calibri"/>
                <a:cs typeface="Calibri"/>
              </a:rPr>
              <a:t>un</a:t>
            </a:r>
            <a:r>
              <a:rPr sz="1400" b="1" spc="5" dirty="0">
                <a:latin typeface="Calibri"/>
                <a:cs typeface="Calibri"/>
              </a:rPr>
              <a:t>.</a:t>
            </a:r>
            <a:r>
              <a:rPr sz="1400" b="1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buSzPct val="121428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400" b="1" spc="-20" dirty="0">
                <a:latin typeface="Calibri"/>
                <a:cs typeface="Calibri"/>
              </a:rPr>
              <a:t>Avental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descartável: 44.760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(un.)</a:t>
            </a:r>
            <a:endParaRPr sz="14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buSzPct val="121428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400" b="1" spc="-5" dirty="0">
                <a:latin typeface="Calibri"/>
                <a:cs typeface="Calibri"/>
              </a:rPr>
              <a:t>Luvas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P: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313.800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(un.)</a:t>
            </a:r>
            <a:endParaRPr sz="14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buSzPct val="121428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400" b="1" spc="-5" dirty="0">
                <a:latin typeface="Calibri"/>
                <a:cs typeface="Calibri"/>
              </a:rPr>
              <a:t>Luvas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M:</a:t>
            </a:r>
            <a:r>
              <a:rPr sz="1400" b="1" spc="-10" dirty="0">
                <a:latin typeface="Calibri"/>
                <a:cs typeface="Calibri"/>
              </a:rPr>
              <a:t> 388.900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(un.)*</a:t>
            </a:r>
            <a:endParaRPr sz="14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buSzPct val="121428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400" b="1" spc="-5" dirty="0">
                <a:latin typeface="Calibri"/>
                <a:cs typeface="Calibri"/>
              </a:rPr>
              <a:t>Luvas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G: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93.100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(un.)*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065" y="4493895"/>
            <a:ext cx="37579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4325" algn="l"/>
                <a:tab pos="1140460" algn="l"/>
                <a:tab pos="1422400" algn="l"/>
                <a:tab pos="1986280" algn="l"/>
                <a:tab pos="3526154" algn="l"/>
              </a:tabLst>
            </a:pPr>
            <a:r>
              <a:rPr sz="1600" b="1" dirty="0">
                <a:latin typeface="Calibri"/>
                <a:cs typeface="Calibri"/>
              </a:rPr>
              <a:t>A	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t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dirty="0">
                <a:latin typeface="Calibri"/>
                <a:cs typeface="Calibri"/>
              </a:rPr>
              <a:t>a	é	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a	q</a:t>
            </a:r>
            <a:r>
              <a:rPr sz="1600" b="1" spc="-20" dirty="0">
                <a:latin typeface="Calibri"/>
                <a:cs typeface="Calibri"/>
              </a:rPr>
              <a:t>u</a:t>
            </a:r>
            <a:r>
              <a:rPr sz="1600" b="1" spc="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z</a:t>
            </a:r>
            <a:r>
              <a:rPr sz="1600" b="1" spc="-30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n</a:t>
            </a:r>
            <a:r>
              <a:rPr sz="1600" b="1" spc="10" dirty="0">
                <a:latin typeface="Calibri"/>
                <a:cs typeface="Calibri"/>
              </a:rPr>
              <a:t>a</a:t>
            </a:r>
            <a:r>
              <a:rPr sz="1600" b="1" spc="5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e	</a:t>
            </a:r>
            <a:r>
              <a:rPr sz="1600" b="1" spc="-5" dirty="0">
                <a:latin typeface="Calibri"/>
                <a:cs typeface="Calibri"/>
              </a:rPr>
              <a:t>ou  </a:t>
            </a:r>
            <a:r>
              <a:rPr sz="1600" b="1" spc="-10" dirty="0">
                <a:latin typeface="Calibri"/>
                <a:cs typeface="Calibri"/>
              </a:rPr>
              <a:t>sempre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necessário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6140" y="1645920"/>
            <a:ext cx="4376420" cy="1653539"/>
          </a:xfrm>
          <a:custGeom>
            <a:avLst/>
            <a:gdLst/>
            <a:ahLst/>
            <a:cxnLst/>
            <a:rect l="l" t="t" r="r" b="b"/>
            <a:pathLst>
              <a:path w="4376420" h="1653539">
                <a:moveTo>
                  <a:pt x="0" y="275589"/>
                </a:moveTo>
                <a:lnTo>
                  <a:pt x="4442" y="226067"/>
                </a:lnTo>
                <a:lnTo>
                  <a:pt x="17248" y="179451"/>
                </a:lnTo>
                <a:lnTo>
                  <a:pt x="37639" y="136520"/>
                </a:lnTo>
                <a:lnTo>
                  <a:pt x="64834" y="98054"/>
                </a:lnTo>
                <a:lnTo>
                  <a:pt x="98054" y="64834"/>
                </a:lnTo>
                <a:lnTo>
                  <a:pt x="136520" y="37639"/>
                </a:lnTo>
                <a:lnTo>
                  <a:pt x="179451" y="17248"/>
                </a:lnTo>
                <a:lnTo>
                  <a:pt x="226067" y="4442"/>
                </a:lnTo>
                <a:lnTo>
                  <a:pt x="275589" y="0"/>
                </a:lnTo>
                <a:lnTo>
                  <a:pt x="4100830" y="0"/>
                </a:lnTo>
                <a:lnTo>
                  <a:pt x="4150352" y="4442"/>
                </a:lnTo>
                <a:lnTo>
                  <a:pt x="4196968" y="17248"/>
                </a:lnTo>
                <a:lnTo>
                  <a:pt x="4239899" y="37639"/>
                </a:lnTo>
                <a:lnTo>
                  <a:pt x="4278365" y="64834"/>
                </a:lnTo>
                <a:lnTo>
                  <a:pt x="4311585" y="98054"/>
                </a:lnTo>
                <a:lnTo>
                  <a:pt x="4338780" y="136520"/>
                </a:lnTo>
                <a:lnTo>
                  <a:pt x="4359171" y="179451"/>
                </a:lnTo>
                <a:lnTo>
                  <a:pt x="4371977" y="226067"/>
                </a:lnTo>
                <a:lnTo>
                  <a:pt x="4376420" y="275589"/>
                </a:lnTo>
                <a:lnTo>
                  <a:pt x="4376420" y="1377950"/>
                </a:lnTo>
                <a:lnTo>
                  <a:pt x="4371977" y="1427472"/>
                </a:lnTo>
                <a:lnTo>
                  <a:pt x="4359171" y="1474088"/>
                </a:lnTo>
                <a:lnTo>
                  <a:pt x="4338780" y="1517019"/>
                </a:lnTo>
                <a:lnTo>
                  <a:pt x="4311585" y="1555485"/>
                </a:lnTo>
                <a:lnTo>
                  <a:pt x="4278365" y="1588705"/>
                </a:lnTo>
                <a:lnTo>
                  <a:pt x="4239899" y="1615900"/>
                </a:lnTo>
                <a:lnTo>
                  <a:pt x="4196968" y="1636291"/>
                </a:lnTo>
                <a:lnTo>
                  <a:pt x="4150352" y="1649097"/>
                </a:lnTo>
                <a:lnTo>
                  <a:pt x="4100830" y="1653539"/>
                </a:lnTo>
                <a:lnTo>
                  <a:pt x="275589" y="1653539"/>
                </a:lnTo>
                <a:lnTo>
                  <a:pt x="226067" y="1649097"/>
                </a:lnTo>
                <a:lnTo>
                  <a:pt x="179451" y="1636291"/>
                </a:lnTo>
                <a:lnTo>
                  <a:pt x="136520" y="1615900"/>
                </a:lnTo>
                <a:lnTo>
                  <a:pt x="98054" y="1588705"/>
                </a:lnTo>
                <a:lnTo>
                  <a:pt x="64834" y="1555485"/>
                </a:lnTo>
                <a:lnTo>
                  <a:pt x="37639" y="1517019"/>
                </a:lnTo>
                <a:lnTo>
                  <a:pt x="17248" y="1474088"/>
                </a:lnTo>
                <a:lnTo>
                  <a:pt x="4442" y="1427472"/>
                </a:lnTo>
                <a:lnTo>
                  <a:pt x="0" y="1377950"/>
                </a:lnTo>
                <a:lnTo>
                  <a:pt x="0" y="275589"/>
                </a:lnTo>
                <a:close/>
              </a:path>
            </a:pathLst>
          </a:custGeom>
          <a:ln w="1904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37684" y="1877060"/>
            <a:ext cx="3964304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5080" indent="383540">
              <a:lnSpc>
                <a:spcPct val="1062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Monitoramento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casos suspeitos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e 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confirmados</a:t>
            </a:r>
            <a:r>
              <a:rPr sz="16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 Covid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19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pela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Atenção</a:t>
            </a:r>
            <a:r>
              <a:rPr sz="16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Básica</a:t>
            </a:r>
            <a:endParaRPr sz="160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94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1.122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pacientes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monitorados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pela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Atenção</a:t>
            </a:r>
            <a:endParaRPr sz="16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140"/>
              </a:spcBef>
            </a:pPr>
            <a:r>
              <a:rPr sz="1600" b="1" dirty="0">
                <a:latin typeface="Calibri"/>
                <a:cs typeface="Calibri"/>
              </a:rPr>
              <a:t>Básica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quadrimestre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5740" y="5382259"/>
            <a:ext cx="4373880" cy="1295400"/>
          </a:xfrm>
          <a:custGeom>
            <a:avLst/>
            <a:gdLst/>
            <a:ahLst/>
            <a:cxnLst/>
            <a:rect l="l" t="t" r="r" b="b"/>
            <a:pathLst>
              <a:path w="4373880" h="1295400">
                <a:moveTo>
                  <a:pt x="0" y="233006"/>
                </a:moveTo>
                <a:lnTo>
                  <a:pt x="4733" y="186032"/>
                </a:lnTo>
                <a:lnTo>
                  <a:pt x="18310" y="142287"/>
                </a:lnTo>
                <a:lnTo>
                  <a:pt x="39793" y="102706"/>
                </a:lnTo>
                <a:lnTo>
                  <a:pt x="68245" y="68225"/>
                </a:lnTo>
                <a:lnTo>
                  <a:pt x="102729" y="39779"/>
                </a:lnTo>
                <a:lnTo>
                  <a:pt x="142308" y="18303"/>
                </a:lnTo>
                <a:lnTo>
                  <a:pt x="186047" y="4731"/>
                </a:lnTo>
                <a:lnTo>
                  <a:pt x="233006" y="0"/>
                </a:lnTo>
                <a:lnTo>
                  <a:pt x="4140835" y="0"/>
                </a:lnTo>
                <a:lnTo>
                  <a:pt x="4187822" y="4731"/>
                </a:lnTo>
                <a:lnTo>
                  <a:pt x="4231576" y="18303"/>
                </a:lnTo>
                <a:lnTo>
                  <a:pt x="4271163" y="39779"/>
                </a:lnTo>
                <a:lnTo>
                  <a:pt x="4305649" y="68225"/>
                </a:lnTo>
                <a:lnTo>
                  <a:pt x="4334098" y="102706"/>
                </a:lnTo>
                <a:lnTo>
                  <a:pt x="4355576" y="142287"/>
                </a:lnTo>
                <a:lnTo>
                  <a:pt x="4369148" y="186032"/>
                </a:lnTo>
                <a:lnTo>
                  <a:pt x="4373880" y="233006"/>
                </a:lnTo>
                <a:lnTo>
                  <a:pt x="4373880" y="1062393"/>
                </a:lnTo>
                <a:lnTo>
                  <a:pt x="4369148" y="1109352"/>
                </a:lnTo>
                <a:lnTo>
                  <a:pt x="4355576" y="1153091"/>
                </a:lnTo>
                <a:lnTo>
                  <a:pt x="4334098" y="1192670"/>
                </a:lnTo>
                <a:lnTo>
                  <a:pt x="4305649" y="1227154"/>
                </a:lnTo>
                <a:lnTo>
                  <a:pt x="4271163" y="1255606"/>
                </a:lnTo>
                <a:lnTo>
                  <a:pt x="4231576" y="1277089"/>
                </a:lnTo>
                <a:lnTo>
                  <a:pt x="4187822" y="1290666"/>
                </a:lnTo>
                <a:lnTo>
                  <a:pt x="4140835" y="1295399"/>
                </a:lnTo>
                <a:lnTo>
                  <a:pt x="233006" y="1295399"/>
                </a:lnTo>
                <a:lnTo>
                  <a:pt x="186047" y="1290666"/>
                </a:lnTo>
                <a:lnTo>
                  <a:pt x="142308" y="1277089"/>
                </a:lnTo>
                <a:lnTo>
                  <a:pt x="102729" y="1255606"/>
                </a:lnTo>
                <a:lnTo>
                  <a:pt x="68245" y="1227154"/>
                </a:lnTo>
                <a:lnTo>
                  <a:pt x="39793" y="1192670"/>
                </a:lnTo>
                <a:lnTo>
                  <a:pt x="18310" y="1153091"/>
                </a:lnTo>
                <a:lnTo>
                  <a:pt x="4733" y="1109352"/>
                </a:lnTo>
                <a:lnTo>
                  <a:pt x="0" y="1062393"/>
                </a:lnTo>
                <a:lnTo>
                  <a:pt x="0" y="233006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5930" y="5401945"/>
            <a:ext cx="38696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Treinamento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Parada</a:t>
            </a:r>
            <a:r>
              <a:rPr sz="16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Cardíaca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choque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anafilático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Parceria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 </a:t>
            </a:r>
            <a:r>
              <a:rPr sz="1600" b="1" spc="-10" dirty="0">
                <a:latin typeface="Calibri"/>
                <a:cs typeface="Calibri"/>
              </a:rPr>
              <a:t>NEU/SAMU,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treinamento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para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toda </a:t>
            </a:r>
            <a:r>
              <a:rPr sz="1600" b="1" dirty="0">
                <a:latin typeface="Calibri"/>
                <a:cs typeface="Calibri"/>
              </a:rPr>
              <a:t>a </a:t>
            </a:r>
            <a:r>
              <a:rPr sz="1600" b="1" spc="-5" dirty="0">
                <a:latin typeface="Calibri"/>
                <a:cs typeface="Calibri"/>
              </a:rPr>
              <a:t>equipe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15" dirty="0">
                <a:latin typeface="Calibri"/>
                <a:cs typeface="Calibri"/>
              </a:rPr>
              <a:t>Vacinadores </a:t>
            </a:r>
            <a:r>
              <a:rPr sz="1600" b="1" dirty="0">
                <a:latin typeface="Calibri"/>
                <a:cs typeface="Calibri"/>
              </a:rPr>
              <a:t>- de 18 a 20 de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janeiro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39640" y="3787140"/>
            <a:ext cx="4249420" cy="2265680"/>
          </a:xfrm>
          <a:custGeom>
            <a:avLst/>
            <a:gdLst/>
            <a:ahLst/>
            <a:cxnLst/>
            <a:rect l="l" t="t" r="r" b="b"/>
            <a:pathLst>
              <a:path w="4249420" h="2265679">
                <a:moveTo>
                  <a:pt x="0" y="377571"/>
                </a:moveTo>
                <a:lnTo>
                  <a:pt x="2941" y="330207"/>
                </a:lnTo>
                <a:lnTo>
                  <a:pt x="11530" y="284600"/>
                </a:lnTo>
                <a:lnTo>
                  <a:pt x="25413" y="241103"/>
                </a:lnTo>
                <a:lnTo>
                  <a:pt x="44236" y="200069"/>
                </a:lnTo>
                <a:lnTo>
                  <a:pt x="67646" y="161853"/>
                </a:lnTo>
                <a:lnTo>
                  <a:pt x="95287" y="126808"/>
                </a:lnTo>
                <a:lnTo>
                  <a:pt x="126808" y="95287"/>
                </a:lnTo>
                <a:lnTo>
                  <a:pt x="161853" y="67646"/>
                </a:lnTo>
                <a:lnTo>
                  <a:pt x="200069" y="44236"/>
                </a:lnTo>
                <a:lnTo>
                  <a:pt x="241103" y="25413"/>
                </a:lnTo>
                <a:lnTo>
                  <a:pt x="284600" y="11530"/>
                </a:lnTo>
                <a:lnTo>
                  <a:pt x="330207" y="2941"/>
                </a:lnTo>
                <a:lnTo>
                  <a:pt x="377571" y="0"/>
                </a:lnTo>
                <a:lnTo>
                  <a:pt x="3871849" y="0"/>
                </a:lnTo>
                <a:lnTo>
                  <a:pt x="3919212" y="2941"/>
                </a:lnTo>
                <a:lnTo>
                  <a:pt x="3964819" y="11530"/>
                </a:lnTo>
                <a:lnTo>
                  <a:pt x="4008316" y="25413"/>
                </a:lnTo>
                <a:lnTo>
                  <a:pt x="4049350" y="44236"/>
                </a:lnTo>
                <a:lnTo>
                  <a:pt x="4087566" y="67646"/>
                </a:lnTo>
                <a:lnTo>
                  <a:pt x="4122611" y="95287"/>
                </a:lnTo>
                <a:lnTo>
                  <a:pt x="4154132" y="126808"/>
                </a:lnTo>
                <a:lnTo>
                  <a:pt x="4181773" y="161853"/>
                </a:lnTo>
                <a:lnTo>
                  <a:pt x="4205183" y="200069"/>
                </a:lnTo>
                <a:lnTo>
                  <a:pt x="4224006" y="241103"/>
                </a:lnTo>
                <a:lnTo>
                  <a:pt x="4237889" y="284600"/>
                </a:lnTo>
                <a:lnTo>
                  <a:pt x="4246478" y="330207"/>
                </a:lnTo>
                <a:lnTo>
                  <a:pt x="4249420" y="377571"/>
                </a:lnTo>
                <a:lnTo>
                  <a:pt x="4249420" y="1888058"/>
                </a:lnTo>
                <a:lnTo>
                  <a:pt x="4246478" y="1935427"/>
                </a:lnTo>
                <a:lnTo>
                  <a:pt x="4237889" y="1981040"/>
                </a:lnTo>
                <a:lnTo>
                  <a:pt x="4224006" y="2024543"/>
                </a:lnTo>
                <a:lnTo>
                  <a:pt x="4205183" y="2065582"/>
                </a:lnTo>
                <a:lnTo>
                  <a:pt x="4181773" y="2103803"/>
                </a:lnTo>
                <a:lnTo>
                  <a:pt x="4154132" y="2138853"/>
                </a:lnTo>
                <a:lnTo>
                  <a:pt x="4122611" y="2170378"/>
                </a:lnTo>
                <a:lnTo>
                  <a:pt x="4087566" y="2198024"/>
                </a:lnTo>
                <a:lnTo>
                  <a:pt x="4049350" y="2221436"/>
                </a:lnTo>
                <a:lnTo>
                  <a:pt x="4008316" y="2240262"/>
                </a:lnTo>
                <a:lnTo>
                  <a:pt x="3964819" y="2254147"/>
                </a:lnTo>
                <a:lnTo>
                  <a:pt x="3919212" y="2262737"/>
                </a:lnTo>
                <a:lnTo>
                  <a:pt x="3871849" y="2265680"/>
                </a:lnTo>
                <a:lnTo>
                  <a:pt x="377571" y="2265680"/>
                </a:lnTo>
                <a:lnTo>
                  <a:pt x="330207" y="2262737"/>
                </a:lnTo>
                <a:lnTo>
                  <a:pt x="284600" y="2254147"/>
                </a:lnTo>
                <a:lnTo>
                  <a:pt x="241103" y="2240262"/>
                </a:lnTo>
                <a:lnTo>
                  <a:pt x="200069" y="2221436"/>
                </a:lnTo>
                <a:lnTo>
                  <a:pt x="161853" y="2198024"/>
                </a:lnTo>
                <a:lnTo>
                  <a:pt x="126808" y="2170378"/>
                </a:lnTo>
                <a:lnTo>
                  <a:pt x="95287" y="2138853"/>
                </a:lnTo>
                <a:lnTo>
                  <a:pt x="67646" y="2103803"/>
                </a:lnTo>
                <a:lnTo>
                  <a:pt x="44236" y="2065582"/>
                </a:lnTo>
                <a:lnTo>
                  <a:pt x="25413" y="2024543"/>
                </a:lnTo>
                <a:lnTo>
                  <a:pt x="11530" y="1981040"/>
                </a:lnTo>
                <a:lnTo>
                  <a:pt x="2941" y="1935427"/>
                </a:lnTo>
                <a:lnTo>
                  <a:pt x="0" y="1888058"/>
                </a:lnTo>
                <a:lnTo>
                  <a:pt x="0" y="377571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07379" y="3783329"/>
            <a:ext cx="2317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Vacinação</a:t>
            </a:r>
            <a:r>
              <a:rPr sz="1600" b="1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contra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COVID-19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40705" y="4273232"/>
            <a:ext cx="34493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Iniciada em </a:t>
            </a:r>
            <a:r>
              <a:rPr sz="1400" b="1" spc="-15" dirty="0">
                <a:latin typeface="Calibri"/>
                <a:cs typeface="Calibri"/>
              </a:rPr>
              <a:t>fevereiro, foram </a:t>
            </a:r>
            <a:r>
              <a:rPr sz="1400" b="1" dirty="0">
                <a:latin typeface="Calibri"/>
                <a:cs typeface="Calibri"/>
              </a:rPr>
              <a:t>aplicadas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205.286 </a:t>
            </a:r>
            <a:r>
              <a:rPr sz="1400" b="1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doses de </a:t>
            </a:r>
            <a:r>
              <a:rPr sz="1400" b="1" spc="-5" dirty="0">
                <a:latin typeface="Calibri"/>
                <a:cs typeface="Calibri"/>
              </a:rPr>
              <a:t>vacinas </a:t>
            </a:r>
            <a:r>
              <a:rPr sz="1400" b="1" dirty="0">
                <a:latin typeface="Calibri"/>
                <a:cs typeface="Calibri"/>
              </a:rPr>
              <a:t>pelas equipes de saúde do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município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2146" y="5127053"/>
            <a:ext cx="326390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indent="-180975">
              <a:lnSpc>
                <a:spcPts val="1625"/>
              </a:lnSpc>
              <a:buSzPct val="121428"/>
              <a:buFont typeface="Wingdings"/>
              <a:buChar char=""/>
              <a:tabLst>
                <a:tab pos="193675" algn="l"/>
              </a:tabLst>
            </a:pPr>
            <a:r>
              <a:rPr sz="1400" b="1" spc="-10" dirty="0">
                <a:latin typeface="Calibri"/>
                <a:cs typeface="Calibri"/>
              </a:rPr>
              <a:t>Vacinação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 acamados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/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Restritos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lar</a:t>
            </a:r>
            <a:endParaRPr sz="1400">
              <a:latin typeface="Calibri"/>
              <a:cs typeface="Calibri"/>
            </a:endParaRPr>
          </a:p>
          <a:p>
            <a:pPr marL="563880" lvl="1" indent="-180975">
              <a:lnSpc>
                <a:spcPts val="1680"/>
              </a:lnSpc>
              <a:buSzPct val="121428"/>
              <a:buFont typeface="Wingdings"/>
              <a:buChar char=""/>
              <a:tabLst>
                <a:tab pos="564515" algn="l"/>
              </a:tabLst>
            </a:pPr>
            <a:r>
              <a:rPr sz="1400" b="1" spc="-15" dirty="0">
                <a:latin typeface="Calibri"/>
                <a:cs typeface="Calibri"/>
              </a:rPr>
              <a:t>Vacinação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 </a:t>
            </a:r>
            <a:r>
              <a:rPr sz="1400" b="1" dirty="0">
                <a:latin typeface="Calibri"/>
                <a:cs typeface="Calibri"/>
              </a:rPr>
              <a:t>aldeias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indígenas</a:t>
            </a:r>
            <a:endParaRPr sz="1400">
              <a:latin typeface="Calibri"/>
              <a:cs typeface="Calibri"/>
            </a:endParaRPr>
          </a:p>
          <a:p>
            <a:pPr marL="243204" indent="-180340">
              <a:lnSpc>
                <a:spcPts val="1920"/>
              </a:lnSpc>
              <a:buSzPct val="121428"/>
              <a:buFont typeface="Wingdings"/>
              <a:buChar char=""/>
              <a:tabLst>
                <a:tab pos="243840" algn="l"/>
              </a:tabLst>
            </a:pPr>
            <a:r>
              <a:rPr sz="1400" b="1" dirty="0">
                <a:latin typeface="Calibri"/>
                <a:cs typeface="Calibri"/>
              </a:rPr>
              <a:t>Grupos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prioritários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acordo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PNI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5780"/>
            <a:ext cx="6865620" cy="325120"/>
          </a:xfrm>
          <a:custGeom>
            <a:avLst/>
            <a:gdLst/>
            <a:ahLst/>
            <a:cxnLst/>
            <a:rect l="l" t="t" r="r" b="b"/>
            <a:pathLst>
              <a:path w="6865620" h="325119">
                <a:moveTo>
                  <a:pt x="0" y="325120"/>
                </a:moveTo>
                <a:lnTo>
                  <a:pt x="6865620" y="325120"/>
                </a:lnTo>
                <a:lnTo>
                  <a:pt x="6865620" y="0"/>
                </a:lnTo>
                <a:lnTo>
                  <a:pt x="0" y="0"/>
                </a:lnTo>
                <a:lnTo>
                  <a:pt x="0" y="32512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25780"/>
            <a:ext cx="686562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2060"/>
              </a:lnSpc>
            </a:pPr>
            <a:r>
              <a:rPr sz="1800" b="1" spc="-5" dirty="0">
                <a:latin typeface="Trebuchet MS"/>
                <a:cs typeface="Trebuchet MS"/>
              </a:rPr>
              <a:t>Atenção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Básica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1905" y="818514"/>
            <a:ext cx="3427729" cy="488950"/>
            <a:chOff x="-1905" y="818514"/>
            <a:chExt cx="3427729" cy="488950"/>
          </a:xfrm>
        </p:grpSpPr>
        <p:sp>
          <p:nvSpPr>
            <p:cNvPr id="6" name="object 6"/>
            <p:cNvSpPr/>
            <p:nvPr/>
          </p:nvSpPr>
          <p:spPr>
            <a:xfrm>
              <a:off x="7619" y="828039"/>
              <a:ext cx="3408679" cy="469900"/>
            </a:xfrm>
            <a:custGeom>
              <a:avLst/>
              <a:gdLst/>
              <a:ahLst/>
              <a:cxnLst/>
              <a:rect l="l" t="t" r="r" b="b"/>
              <a:pathLst>
                <a:path w="3408679" h="469900">
                  <a:moveTo>
                    <a:pt x="3330320" y="0"/>
                  </a:moveTo>
                  <a:lnTo>
                    <a:pt x="78317" y="0"/>
                  </a:lnTo>
                  <a:lnTo>
                    <a:pt x="47832" y="6153"/>
                  </a:lnTo>
                  <a:lnTo>
                    <a:pt x="22938" y="22939"/>
                  </a:lnTo>
                  <a:lnTo>
                    <a:pt x="6154" y="47845"/>
                  </a:lnTo>
                  <a:lnTo>
                    <a:pt x="0" y="78359"/>
                  </a:lnTo>
                  <a:lnTo>
                    <a:pt x="0" y="391540"/>
                  </a:lnTo>
                  <a:lnTo>
                    <a:pt x="6154" y="422054"/>
                  </a:lnTo>
                  <a:lnTo>
                    <a:pt x="22938" y="446960"/>
                  </a:lnTo>
                  <a:lnTo>
                    <a:pt x="47832" y="463746"/>
                  </a:lnTo>
                  <a:lnTo>
                    <a:pt x="78317" y="469900"/>
                  </a:lnTo>
                  <a:lnTo>
                    <a:pt x="3330320" y="469900"/>
                  </a:lnTo>
                  <a:lnTo>
                    <a:pt x="3360834" y="463746"/>
                  </a:lnTo>
                  <a:lnTo>
                    <a:pt x="3385740" y="446960"/>
                  </a:lnTo>
                  <a:lnTo>
                    <a:pt x="3402526" y="422054"/>
                  </a:lnTo>
                  <a:lnTo>
                    <a:pt x="3408679" y="391540"/>
                  </a:lnTo>
                  <a:lnTo>
                    <a:pt x="3408679" y="78359"/>
                  </a:lnTo>
                  <a:lnTo>
                    <a:pt x="3402526" y="47845"/>
                  </a:lnTo>
                  <a:lnTo>
                    <a:pt x="3385740" y="22939"/>
                  </a:lnTo>
                  <a:lnTo>
                    <a:pt x="3360834" y="6153"/>
                  </a:lnTo>
                  <a:lnTo>
                    <a:pt x="333032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9" y="828039"/>
              <a:ext cx="3408679" cy="469900"/>
            </a:xfrm>
            <a:custGeom>
              <a:avLst/>
              <a:gdLst/>
              <a:ahLst/>
              <a:cxnLst/>
              <a:rect l="l" t="t" r="r" b="b"/>
              <a:pathLst>
                <a:path w="3408679" h="469900">
                  <a:moveTo>
                    <a:pt x="0" y="78359"/>
                  </a:moveTo>
                  <a:lnTo>
                    <a:pt x="6154" y="47845"/>
                  </a:lnTo>
                  <a:lnTo>
                    <a:pt x="22938" y="22939"/>
                  </a:lnTo>
                  <a:lnTo>
                    <a:pt x="47832" y="6153"/>
                  </a:lnTo>
                  <a:lnTo>
                    <a:pt x="78317" y="0"/>
                  </a:lnTo>
                  <a:lnTo>
                    <a:pt x="3330320" y="0"/>
                  </a:lnTo>
                  <a:lnTo>
                    <a:pt x="3360834" y="6153"/>
                  </a:lnTo>
                  <a:lnTo>
                    <a:pt x="3385740" y="22939"/>
                  </a:lnTo>
                  <a:lnTo>
                    <a:pt x="3402526" y="47845"/>
                  </a:lnTo>
                  <a:lnTo>
                    <a:pt x="3408679" y="78359"/>
                  </a:lnTo>
                  <a:lnTo>
                    <a:pt x="3408679" y="391540"/>
                  </a:lnTo>
                  <a:lnTo>
                    <a:pt x="3402526" y="422054"/>
                  </a:lnTo>
                  <a:lnTo>
                    <a:pt x="3385740" y="446960"/>
                  </a:lnTo>
                  <a:lnTo>
                    <a:pt x="3360834" y="463746"/>
                  </a:lnTo>
                  <a:lnTo>
                    <a:pt x="3330320" y="469900"/>
                  </a:lnTo>
                  <a:lnTo>
                    <a:pt x="78317" y="469900"/>
                  </a:lnTo>
                  <a:lnTo>
                    <a:pt x="47832" y="463746"/>
                  </a:lnTo>
                  <a:lnTo>
                    <a:pt x="22938" y="446960"/>
                  </a:lnTo>
                  <a:lnTo>
                    <a:pt x="6154" y="422054"/>
                  </a:lnTo>
                  <a:lnTo>
                    <a:pt x="0" y="391540"/>
                  </a:lnTo>
                  <a:lnTo>
                    <a:pt x="0" y="783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0600" y="915923"/>
            <a:ext cx="14408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Calibri"/>
                <a:cs typeface="Calibri"/>
              </a:rPr>
              <a:t>AÇÕES </a:t>
            </a:r>
            <a:r>
              <a:rPr sz="1600" b="1" spc="-10" dirty="0">
                <a:latin typeface="Calibri"/>
                <a:cs typeface="Calibri"/>
              </a:rPr>
              <a:t>COVID-19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740" y="5085079"/>
            <a:ext cx="7912100" cy="1584960"/>
          </a:xfrm>
          <a:custGeom>
            <a:avLst/>
            <a:gdLst/>
            <a:ahLst/>
            <a:cxnLst/>
            <a:rect l="l" t="t" r="r" b="b"/>
            <a:pathLst>
              <a:path w="7912100" h="1584959">
                <a:moveTo>
                  <a:pt x="0" y="264160"/>
                </a:moveTo>
                <a:lnTo>
                  <a:pt x="4255" y="216668"/>
                </a:lnTo>
                <a:lnTo>
                  <a:pt x="16525" y="171973"/>
                </a:lnTo>
                <a:lnTo>
                  <a:pt x="36064" y="130819"/>
                </a:lnTo>
                <a:lnTo>
                  <a:pt x="62125" y="93952"/>
                </a:lnTo>
                <a:lnTo>
                  <a:pt x="93962" y="62116"/>
                </a:lnTo>
                <a:lnTo>
                  <a:pt x="130830" y="36058"/>
                </a:lnTo>
                <a:lnTo>
                  <a:pt x="171983" y="16522"/>
                </a:lnTo>
                <a:lnTo>
                  <a:pt x="216675" y="4254"/>
                </a:lnTo>
                <a:lnTo>
                  <a:pt x="264159" y="0"/>
                </a:lnTo>
                <a:lnTo>
                  <a:pt x="7647939" y="0"/>
                </a:lnTo>
                <a:lnTo>
                  <a:pt x="7695431" y="4254"/>
                </a:lnTo>
                <a:lnTo>
                  <a:pt x="7740126" y="16522"/>
                </a:lnTo>
                <a:lnTo>
                  <a:pt x="7781280" y="36058"/>
                </a:lnTo>
                <a:lnTo>
                  <a:pt x="7818147" y="62116"/>
                </a:lnTo>
                <a:lnTo>
                  <a:pt x="7849983" y="93952"/>
                </a:lnTo>
                <a:lnTo>
                  <a:pt x="7876041" y="130819"/>
                </a:lnTo>
                <a:lnTo>
                  <a:pt x="7895577" y="171973"/>
                </a:lnTo>
                <a:lnTo>
                  <a:pt x="7907845" y="216668"/>
                </a:lnTo>
                <a:lnTo>
                  <a:pt x="7912100" y="264160"/>
                </a:lnTo>
                <a:lnTo>
                  <a:pt x="7912100" y="1320800"/>
                </a:lnTo>
                <a:lnTo>
                  <a:pt x="7907845" y="1368281"/>
                </a:lnTo>
                <a:lnTo>
                  <a:pt x="7895577" y="1412971"/>
                </a:lnTo>
                <a:lnTo>
                  <a:pt x="7876041" y="1454123"/>
                </a:lnTo>
                <a:lnTo>
                  <a:pt x="7849983" y="1490992"/>
                </a:lnTo>
                <a:lnTo>
                  <a:pt x="7818147" y="1522830"/>
                </a:lnTo>
                <a:lnTo>
                  <a:pt x="7781280" y="1548892"/>
                </a:lnTo>
                <a:lnTo>
                  <a:pt x="7740126" y="1568432"/>
                </a:lnTo>
                <a:lnTo>
                  <a:pt x="7695431" y="1580703"/>
                </a:lnTo>
                <a:lnTo>
                  <a:pt x="7647939" y="1584960"/>
                </a:lnTo>
                <a:lnTo>
                  <a:pt x="264159" y="1584960"/>
                </a:lnTo>
                <a:lnTo>
                  <a:pt x="216675" y="1580703"/>
                </a:lnTo>
                <a:lnTo>
                  <a:pt x="171983" y="1568432"/>
                </a:lnTo>
                <a:lnTo>
                  <a:pt x="130830" y="1548892"/>
                </a:lnTo>
                <a:lnTo>
                  <a:pt x="93962" y="1522830"/>
                </a:lnTo>
                <a:lnTo>
                  <a:pt x="62125" y="1490992"/>
                </a:lnTo>
                <a:lnTo>
                  <a:pt x="36064" y="1454123"/>
                </a:lnTo>
                <a:lnTo>
                  <a:pt x="16525" y="1412971"/>
                </a:lnTo>
                <a:lnTo>
                  <a:pt x="4255" y="1368281"/>
                </a:lnTo>
                <a:lnTo>
                  <a:pt x="0" y="1320800"/>
                </a:lnTo>
                <a:lnTo>
                  <a:pt x="0" y="264160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6584" y="5366130"/>
            <a:ext cx="71437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dirty="0">
                <a:latin typeface="Calibri"/>
                <a:cs typeface="Calibri"/>
              </a:rPr>
              <a:t>34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UBSs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fluxo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atendimento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Covid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19 </a:t>
            </a:r>
            <a:r>
              <a:rPr sz="1600" b="1" spc="-5" dirty="0">
                <a:latin typeface="Calibri"/>
                <a:cs typeface="Calibri"/>
              </a:rPr>
              <a:t>estabelecido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5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05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Centros</a:t>
            </a:r>
            <a:r>
              <a:rPr sz="16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Atendimento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Enfrentamento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COVID</a:t>
            </a:r>
            <a:r>
              <a:rPr sz="16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  <a:p>
            <a:pPr marL="46482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alibri"/>
                <a:cs typeface="Calibri"/>
              </a:rPr>
              <a:t>UBS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Batistini,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UBS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Areião,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UBS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Santa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Cruz,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UBS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Montanhão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UBS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Vila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Euclides.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01234" y="970914"/>
            <a:ext cx="4126229" cy="3798570"/>
            <a:chOff x="4801234" y="970914"/>
            <a:chExt cx="4126229" cy="3798570"/>
          </a:xfrm>
        </p:grpSpPr>
        <p:sp>
          <p:nvSpPr>
            <p:cNvPr id="12" name="object 12"/>
            <p:cNvSpPr/>
            <p:nvPr/>
          </p:nvSpPr>
          <p:spPr>
            <a:xfrm>
              <a:off x="4810759" y="980439"/>
              <a:ext cx="4107179" cy="3779520"/>
            </a:xfrm>
            <a:custGeom>
              <a:avLst/>
              <a:gdLst/>
              <a:ahLst/>
              <a:cxnLst/>
              <a:rect l="l" t="t" r="r" b="b"/>
              <a:pathLst>
                <a:path w="4107179" h="3779520">
                  <a:moveTo>
                    <a:pt x="3477260" y="0"/>
                  </a:moveTo>
                  <a:lnTo>
                    <a:pt x="629919" y="0"/>
                  </a:lnTo>
                  <a:lnTo>
                    <a:pt x="582913" y="1728"/>
                  </a:lnTo>
                  <a:lnTo>
                    <a:pt x="536844" y="6830"/>
                  </a:lnTo>
                  <a:lnTo>
                    <a:pt x="491834" y="15186"/>
                  </a:lnTo>
                  <a:lnTo>
                    <a:pt x="448006" y="26673"/>
                  </a:lnTo>
                  <a:lnTo>
                    <a:pt x="405480" y="41169"/>
                  </a:lnTo>
                  <a:lnTo>
                    <a:pt x="364379" y="58553"/>
                  </a:lnTo>
                  <a:lnTo>
                    <a:pt x="324825" y="78702"/>
                  </a:lnTo>
                  <a:lnTo>
                    <a:pt x="286940" y="101494"/>
                  </a:lnTo>
                  <a:lnTo>
                    <a:pt x="250845" y="126808"/>
                  </a:lnTo>
                  <a:lnTo>
                    <a:pt x="216663" y="154523"/>
                  </a:lnTo>
                  <a:lnTo>
                    <a:pt x="184515" y="184515"/>
                  </a:lnTo>
                  <a:lnTo>
                    <a:pt x="154523" y="216663"/>
                  </a:lnTo>
                  <a:lnTo>
                    <a:pt x="126808" y="250845"/>
                  </a:lnTo>
                  <a:lnTo>
                    <a:pt x="101494" y="286940"/>
                  </a:lnTo>
                  <a:lnTo>
                    <a:pt x="78702" y="324825"/>
                  </a:lnTo>
                  <a:lnTo>
                    <a:pt x="58553" y="364379"/>
                  </a:lnTo>
                  <a:lnTo>
                    <a:pt x="41169" y="405480"/>
                  </a:lnTo>
                  <a:lnTo>
                    <a:pt x="26673" y="448006"/>
                  </a:lnTo>
                  <a:lnTo>
                    <a:pt x="15186" y="491834"/>
                  </a:lnTo>
                  <a:lnTo>
                    <a:pt x="6830" y="536844"/>
                  </a:lnTo>
                  <a:lnTo>
                    <a:pt x="1728" y="582913"/>
                  </a:lnTo>
                  <a:lnTo>
                    <a:pt x="0" y="629920"/>
                  </a:lnTo>
                  <a:lnTo>
                    <a:pt x="0" y="3149600"/>
                  </a:lnTo>
                  <a:lnTo>
                    <a:pt x="1728" y="3196606"/>
                  </a:lnTo>
                  <a:lnTo>
                    <a:pt x="6830" y="3242675"/>
                  </a:lnTo>
                  <a:lnTo>
                    <a:pt x="15186" y="3287685"/>
                  </a:lnTo>
                  <a:lnTo>
                    <a:pt x="26673" y="3331513"/>
                  </a:lnTo>
                  <a:lnTo>
                    <a:pt x="41169" y="3374039"/>
                  </a:lnTo>
                  <a:lnTo>
                    <a:pt x="58553" y="3415140"/>
                  </a:lnTo>
                  <a:lnTo>
                    <a:pt x="78702" y="3454694"/>
                  </a:lnTo>
                  <a:lnTo>
                    <a:pt x="101494" y="3492579"/>
                  </a:lnTo>
                  <a:lnTo>
                    <a:pt x="126808" y="3528674"/>
                  </a:lnTo>
                  <a:lnTo>
                    <a:pt x="154523" y="3562856"/>
                  </a:lnTo>
                  <a:lnTo>
                    <a:pt x="184515" y="3595004"/>
                  </a:lnTo>
                  <a:lnTo>
                    <a:pt x="216663" y="3624996"/>
                  </a:lnTo>
                  <a:lnTo>
                    <a:pt x="250845" y="3652711"/>
                  </a:lnTo>
                  <a:lnTo>
                    <a:pt x="286940" y="3678025"/>
                  </a:lnTo>
                  <a:lnTo>
                    <a:pt x="324825" y="3700817"/>
                  </a:lnTo>
                  <a:lnTo>
                    <a:pt x="364379" y="3720966"/>
                  </a:lnTo>
                  <a:lnTo>
                    <a:pt x="405480" y="3738350"/>
                  </a:lnTo>
                  <a:lnTo>
                    <a:pt x="448006" y="3752846"/>
                  </a:lnTo>
                  <a:lnTo>
                    <a:pt x="491834" y="3764333"/>
                  </a:lnTo>
                  <a:lnTo>
                    <a:pt x="536844" y="3772689"/>
                  </a:lnTo>
                  <a:lnTo>
                    <a:pt x="582913" y="3777791"/>
                  </a:lnTo>
                  <a:lnTo>
                    <a:pt x="629919" y="3779520"/>
                  </a:lnTo>
                  <a:lnTo>
                    <a:pt x="3477260" y="3779520"/>
                  </a:lnTo>
                  <a:lnTo>
                    <a:pt x="3524266" y="3777791"/>
                  </a:lnTo>
                  <a:lnTo>
                    <a:pt x="3570335" y="3772689"/>
                  </a:lnTo>
                  <a:lnTo>
                    <a:pt x="3615345" y="3764333"/>
                  </a:lnTo>
                  <a:lnTo>
                    <a:pt x="3659173" y="3752846"/>
                  </a:lnTo>
                  <a:lnTo>
                    <a:pt x="3701699" y="3738350"/>
                  </a:lnTo>
                  <a:lnTo>
                    <a:pt x="3742800" y="3720966"/>
                  </a:lnTo>
                  <a:lnTo>
                    <a:pt x="3782354" y="3700817"/>
                  </a:lnTo>
                  <a:lnTo>
                    <a:pt x="3820239" y="3678025"/>
                  </a:lnTo>
                  <a:lnTo>
                    <a:pt x="3856334" y="3652711"/>
                  </a:lnTo>
                  <a:lnTo>
                    <a:pt x="3890516" y="3624996"/>
                  </a:lnTo>
                  <a:lnTo>
                    <a:pt x="3922664" y="3595004"/>
                  </a:lnTo>
                  <a:lnTo>
                    <a:pt x="3952656" y="3562856"/>
                  </a:lnTo>
                  <a:lnTo>
                    <a:pt x="3980371" y="3528674"/>
                  </a:lnTo>
                  <a:lnTo>
                    <a:pt x="4005685" y="3492579"/>
                  </a:lnTo>
                  <a:lnTo>
                    <a:pt x="4028477" y="3454694"/>
                  </a:lnTo>
                  <a:lnTo>
                    <a:pt x="4048626" y="3415140"/>
                  </a:lnTo>
                  <a:lnTo>
                    <a:pt x="4066010" y="3374039"/>
                  </a:lnTo>
                  <a:lnTo>
                    <a:pt x="4080506" y="3331513"/>
                  </a:lnTo>
                  <a:lnTo>
                    <a:pt x="4091993" y="3287685"/>
                  </a:lnTo>
                  <a:lnTo>
                    <a:pt x="4100349" y="3242675"/>
                  </a:lnTo>
                  <a:lnTo>
                    <a:pt x="4105451" y="3196606"/>
                  </a:lnTo>
                  <a:lnTo>
                    <a:pt x="4107180" y="3149600"/>
                  </a:lnTo>
                  <a:lnTo>
                    <a:pt x="4107180" y="629920"/>
                  </a:lnTo>
                  <a:lnTo>
                    <a:pt x="4105451" y="582913"/>
                  </a:lnTo>
                  <a:lnTo>
                    <a:pt x="4100349" y="536844"/>
                  </a:lnTo>
                  <a:lnTo>
                    <a:pt x="4091993" y="491834"/>
                  </a:lnTo>
                  <a:lnTo>
                    <a:pt x="4080506" y="448006"/>
                  </a:lnTo>
                  <a:lnTo>
                    <a:pt x="4066010" y="405480"/>
                  </a:lnTo>
                  <a:lnTo>
                    <a:pt x="4048626" y="364379"/>
                  </a:lnTo>
                  <a:lnTo>
                    <a:pt x="4028477" y="324825"/>
                  </a:lnTo>
                  <a:lnTo>
                    <a:pt x="4005685" y="286940"/>
                  </a:lnTo>
                  <a:lnTo>
                    <a:pt x="3980371" y="250845"/>
                  </a:lnTo>
                  <a:lnTo>
                    <a:pt x="3952656" y="216663"/>
                  </a:lnTo>
                  <a:lnTo>
                    <a:pt x="3922664" y="184515"/>
                  </a:lnTo>
                  <a:lnTo>
                    <a:pt x="3890516" y="154523"/>
                  </a:lnTo>
                  <a:lnTo>
                    <a:pt x="3856334" y="126808"/>
                  </a:lnTo>
                  <a:lnTo>
                    <a:pt x="3820239" y="101494"/>
                  </a:lnTo>
                  <a:lnTo>
                    <a:pt x="3782354" y="78702"/>
                  </a:lnTo>
                  <a:lnTo>
                    <a:pt x="3742800" y="58553"/>
                  </a:lnTo>
                  <a:lnTo>
                    <a:pt x="3701699" y="41169"/>
                  </a:lnTo>
                  <a:lnTo>
                    <a:pt x="3659173" y="26673"/>
                  </a:lnTo>
                  <a:lnTo>
                    <a:pt x="3615345" y="15186"/>
                  </a:lnTo>
                  <a:lnTo>
                    <a:pt x="3570335" y="6830"/>
                  </a:lnTo>
                  <a:lnTo>
                    <a:pt x="3524266" y="1728"/>
                  </a:lnTo>
                  <a:lnTo>
                    <a:pt x="3477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0759" y="980439"/>
              <a:ext cx="4107179" cy="3779520"/>
            </a:xfrm>
            <a:custGeom>
              <a:avLst/>
              <a:gdLst/>
              <a:ahLst/>
              <a:cxnLst/>
              <a:rect l="l" t="t" r="r" b="b"/>
              <a:pathLst>
                <a:path w="4107179" h="3779520">
                  <a:moveTo>
                    <a:pt x="0" y="629920"/>
                  </a:moveTo>
                  <a:lnTo>
                    <a:pt x="1728" y="582913"/>
                  </a:lnTo>
                  <a:lnTo>
                    <a:pt x="6830" y="536844"/>
                  </a:lnTo>
                  <a:lnTo>
                    <a:pt x="15186" y="491834"/>
                  </a:lnTo>
                  <a:lnTo>
                    <a:pt x="26673" y="448006"/>
                  </a:lnTo>
                  <a:lnTo>
                    <a:pt x="41169" y="405480"/>
                  </a:lnTo>
                  <a:lnTo>
                    <a:pt x="58553" y="364379"/>
                  </a:lnTo>
                  <a:lnTo>
                    <a:pt x="78702" y="324825"/>
                  </a:lnTo>
                  <a:lnTo>
                    <a:pt x="101494" y="286940"/>
                  </a:lnTo>
                  <a:lnTo>
                    <a:pt x="126808" y="250845"/>
                  </a:lnTo>
                  <a:lnTo>
                    <a:pt x="154523" y="216663"/>
                  </a:lnTo>
                  <a:lnTo>
                    <a:pt x="184515" y="184515"/>
                  </a:lnTo>
                  <a:lnTo>
                    <a:pt x="216663" y="154523"/>
                  </a:lnTo>
                  <a:lnTo>
                    <a:pt x="250845" y="126808"/>
                  </a:lnTo>
                  <a:lnTo>
                    <a:pt x="286940" y="101494"/>
                  </a:lnTo>
                  <a:lnTo>
                    <a:pt x="324825" y="78702"/>
                  </a:lnTo>
                  <a:lnTo>
                    <a:pt x="364379" y="58553"/>
                  </a:lnTo>
                  <a:lnTo>
                    <a:pt x="405480" y="41169"/>
                  </a:lnTo>
                  <a:lnTo>
                    <a:pt x="448006" y="26673"/>
                  </a:lnTo>
                  <a:lnTo>
                    <a:pt x="491834" y="15186"/>
                  </a:lnTo>
                  <a:lnTo>
                    <a:pt x="536844" y="6830"/>
                  </a:lnTo>
                  <a:lnTo>
                    <a:pt x="582913" y="1728"/>
                  </a:lnTo>
                  <a:lnTo>
                    <a:pt x="629919" y="0"/>
                  </a:lnTo>
                  <a:lnTo>
                    <a:pt x="3477260" y="0"/>
                  </a:lnTo>
                  <a:lnTo>
                    <a:pt x="3524266" y="1728"/>
                  </a:lnTo>
                  <a:lnTo>
                    <a:pt x="3570335" y="6830"/>
                  </a:lnTo>
                  <a:lnTo>
                    <a:pt x="3615345" y="15186"/>
                  </a:lnTo>
                  <a:lnTo>
                    <a:pt x="3659173" y="26673"/>
                  </a:lnTo>
                  <a:lnTo>
                    <a:pt x="3701699" y="41169"/>
                  </a:lnTo>
                  <a:lnTo>
                    <a:pt x="3742800" y="58553"/>
                  </a:lnTo>
                  <a:lnTo>
                    <a:pt x="3782354" y="78702"/>
                  </a:lnTo>
                  <a:lnTo>
                    <a:pt x="3820239" y="101494"/>
                  </a:lnTo>
                  <a:lnTo>
                    <a:pt x="3856334" y="126808"/>
                  </a:lnTo>
                  <a:lnTo>
                    <a:pt x="3890516" y="154523"/>
                  </a:lnTo>
                  <a:lnTo>
                    <a:pt x="3922664" y="184515"/>
                  </a:lnTo>
                  <a:lnTo>
                    <a:pt x="3952656" y="216663"/>
                  </a:lnTo>
                  <a:lnTo>
                    <a:pt x="3980371" y="250845"/>
                  </a:lnTo>
                  <a:lnTo>
                    <a:pt x="4005685" y="286940"/>
                  </a:lnTo>
                  <a:lnTo>
                    <a:pt x="4028477" y="324825"/>
                  </a:lnTo>
                  <a:lnTo>
                    <a:pt x="4048626" y="364379"/>
                  </a:lnTo>
                  <a:lnTo>
                    <a:pt x="4066010" y="405480"/>
                  </a:lnTo>
                  <a:lnTo>
                    <a:pt x="4080506" y="448006"/>
                  </a:lnTo>
                  <a:lnTo>
                    <a:pt x="4091993" y="491834"/>
                  </a:lnTo>
                  <a:lnTo>
                    <a:pt x="4100349" y="536844"/>
                  </a:lnTo>
                  <a:lnTo>
                    <a:pt x="4105451" y="582913"/>
                  </a:lnTo>
                  <a:lnTo>
                    <a:pt x="4107180" y="629920"/>
                  </a:lnTo>
                  <a:lnTo>
                    <a:pt x="4107180" y="3149600"/>
                  </a:lnTo>
                  <a:lnTo>
                    <a:pt x="4105451" y="3196606"/>
                  </a:lnTo>
                  <a:lnTo>
                    <a:pt x="4100349" y="3242675"/>
                  </a:lnTo>
                  <a:lnTo>
                    <a:pt x="4091993" y="3287685"/>
                  </a:lnTo>
                  <a:lnTo>
                    <a:pt x="4080506" y="3331513"/>
                  </a:lnTo>
                  <a:lnTo>
                    <a:pt x="4066010" y="3374039"/>
                  </a:lnTo>
                  <a:lnTo>
                    <a:pt x="4048626" y="3415140"/>
                  </a:lnTo>
                  <a:lnTo>
                    <a:pt x="4028477" y="3454694"/>
                  </a:lnTo>
                  <a:lnTo>
                    <a:pt x="4005685" y="3492579"/>
                  </a:lnTo>
                  <a:lnTo>
                    <a:pt x="3980371" y="3528674"/>
                  </a:lnTo>
                  <a:lnTo>
                    <a:pt x="3952656" y="3562856"/>
                  </a:lnTo>
                  <a:lnTo>
                    <a:pt x="3922664" y="3595004"/>
                  </a:lnTo>
                  <a:lnTo>
                    <a:pt x="3890516" y="3624996"/>
                  </a:lnTo>
                  <a:lnTo>
                    <a:pt x="3856334" y="3652711"/>
                  </a:lnTo>
                  <a:lnTo>
                    <a:pt x="3820239" y="3678025"/>
                  </a:lnTo>
                  <a:lnTo>
                    <a:pt x="3782354" y="3700817"/>
                  </a:lnTo>
                  <a:lnTo>
                    <a:pt x="3742800" y="3720966"/>
                  </a:lnTo>
                  <a:lnTo>
                    <a:pt x="3701699" y="3738350"/>
                  </a:lnTo>
                  <a:lnTo>
                    <a:pt x="3659173" y="3752846"/>
                  </a:lnTo>
                  <a:lnTo>
                    <a:pt x="3615345" y="3764333"/>
                  </a:lnTo>
                  <a:lnTo>
                    <a:pt x="3570335" y="3772689"/>
                  </a:lnTo>
                  <a:lnTo>
                    <a:pt x="3524266" y="3777791"/>
                  </a:lnTo>
                  <a:lnTo>
                    <a:pt x="3477260" y="3779520"/>
                  </a:lnTo>
                  <a:lnTo>
                    <a:pt x="629919" y="3779520"/>
                  </a:lnTo>
                  <a:lnTo>
                    <a:pt x="582913" y="3777791"/>
                  </a:lnTo>
                  <a:lnTo>
                    <a:pt x="536844" y="3772689"/>
                  </a:lnTo>
                  <a:lnTo>
                    <a:pt x="491834" y="3764333"/>
                  </a:lnTo>
                  <a:lnTo>
                    <a:pt x="448006" y="3752846"/>
                  </a:lnTo>
                  <a:lnTo>
                    <a:pt x="405480" y="3738350"/>
                  </a:lnTo>
                  <a:lnTo>
                    <a:pt x="364379" y="3720966"/>
                  </a:lnTo>
                  <a:lnTo>
                    <a:pt x="324825" y="3700817"/>
                  </a:lnTo>
                  <a:lnTo>
                    <a:pt x="286940" y="3678025"/>
                  </a:lnTo>
                  <a:lnTo>
                    <a:pt x="250845" y="3652711"/>
                  </a:lnTo>
                  <a:lnTo>
                    <a:pt x="216663" y="3624996"/>
                  </a:lnTo>
                  <a:lnTo>
                    <a:pt x="184515" y="3595004"/>
                  </a:lnTo>
                  <a:lnTo>
                    <a:pt x="154523" y="3562856"/>
                  </a:lnTo>
                  <a:lnTo>
                    <a:pt x="126808" y="3528674"/>
                  </a:lnTo>
                  <a:lnTo>
                    <a:pt x="101494" y="3492579"/>
                  </a:lnTo>
                  <a:lnTo>
                    <a:pt x="78702" y="3454694"/>
                  </a:lnTo>
                  <a:lnTo>
                    <a:pt x="58553" y="3415140"/>
                  </a:lnTo>
                  <a:lnTo>
                    <a:pt x="41169" y="3374039"/>
                  </a:lnTo>
                  <a:lnTo>
                    <a:pt x="26673" y="3331513"/>
                  </a:lnTo>
                  <a:lnTo>
                    <a:pt x="15186" y="3287685"/>
                  </a:lnTo>
                  <a:lnTo>
                    <a:pt x="6830" y="3242675"/>
                  </a:lnTo>
                  <a:lnTo>
                    <a:pt x="1728" y="3196606"/>
                  </a:lnTo>
                  <a:lnTo>
                    <a:pt x="0" y="3149600"/>
                  </a:lnTo>
                  <a:lnTo>
                    <a:pt x="0" y="629920"/>
                  </a:lnTo>
                  <a:close/>
                </a:path>
              </a:pathLst>
            </a:custGeom>
            <a:ln w="1905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35065" y="1156906"/>
            <a:ext cx="12642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CASA</a:t>
            </a:r>
            <a:r>
              <a:rPr sz="16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ConVIDA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6190" y="1647825"/>
            <a:ext cx="35801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  <a:tab pos="300355" algn="l"/>
                <a:tab pos="736600" algn="l"/>
                <a:tab pos="1435100" algn="l"/>
                <a:tab pos="2573655" algn="l"/>
                <a:tab pos="2901315" algn="l"/>
              </a:tabLst>
            </a:pPr>
            <a:r>
              <a:rPr sz="1600" b="1" spc="5" dirty="0">
                <a:latin typeface="Calibri"/>
                <a:cs typeface="Calibri"/>
              </a:rPr>
              <a:t>1</a:t>
            </a:r>
            <a:r>
              <a:rPr sz="1600" b="1" dirty="0">
                <a:latin typeface="Calibri"/>
                <a:cs typeface="Calibri"/>
              </a:rPr>
              <a:t>1	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spc="-40" dirty="0">
                <a:latin typeface="Calibri"/>
                <a:cs typeface="Calibri"/>
              </a:rPr>
              <a:t>g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s	de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t</a:t>
            </a:r>
            <a:r>
              <a:rPr sz="1600" b="1" spc="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d</a:t>
            </a:r>
            <a:r>
              <a:rPr sz="1600" b="1" spc="10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s	a	pesso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3464" y="1888743"/>
            <a:ext cx="3294379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suspeitas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e/ou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confirmadas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COVID-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19</a:t>
            </a:r>
            <a:r>
              <a:rPr sz="1600" b="1" spc="3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que</a:t>
            </a:r>
            <a:r>
              <a:rPr sz="1600" b="1" spc="3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necessitam</a:t>
            </a:r>
            <a:r>
              <a:rPr sz="1600" b="1" spc="3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3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um</a:t>
            </a:r>
            <a:r>
              <a:rPr sz="1600" b="1" spc="3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local</a:t>
            </a:r>
            <a:r>
              <a:rPr sz="1600" b="1" spc="3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76190" y="2415031"/>
            <a:ext cx="3583304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6350">
              <a:lnSpc>
                <a:spcPct val="106300"/>
              </a:lnSpc>
              <a:spcBef>
                <a:spcPts val="100"/>
              </a:spcBef>
              <a:tabLst>
                <a:tab pos="1554480" algn="l"/>
                <a:tab pos="2456815" algn="l"/>
                <a:tab pos="3355975" algn="l"/>
              </a:tabLst>
            </a:pPr>
            <a:r>
              <a:rPr sz="1600" b="1" dirty="0">
                <a:latin typeface="Calibri"/>
                <a:cs typeface="Calibri"/>
              </a:rPr>
              <a:t>pe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m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ne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10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r	d</a:t>
            </a:r>
            <a:r>
              <a:rPr sz="1600" b="1" spc="20" dirty="0">
                <a:latin typeface="Calibri"/>
                <a:cs typeface="Calibri"/>
              </a:rPr>
              <a:t>u</a:t>
            </a:r>
            <a:r>
              <a:rPr sz="1600" b="1" spc="-50" dirty="0">
                <a:latin typeface="Calibri"/>
                <a:cs typeface="Calibri"/>
              </a:rPr>
              <a:t>r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e	pe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20" dirty="0">
                <a:latin typeface="Calibri"/>
                <a:cs typeface="Calibri"/>
              </a:rPr>
              <a:t>í</a:t>
            </a:r>
            <a:r>
              <a:rPr sz="1600" b="1" dirty="0">
                <a:latin typeface="Calibri"/>
                <a:cs typeface="Calibri"/>
              </a:rPr>
              <a:t>odo	de  </a:t>
            </a:r>
            <a:r>
              <a:rPr sz="1600" b="1" spc="-5" dirty="0">
                <a:latin typeface="Calibri"/>
                <a:cs typeface="Calibri"/>
              </a:rPr>
              <a:t>isolamento.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buClr>
                <a:srgbClr val="000000"/>
              </a:buClr>
              <a:buSzPct val="112500"/>
              <a:buFont typeface="Wingdings"/>
              <a:buChar char=""/>
              <a:tabLst>
                <a:tab pos="241935" algn="l"/>
                <a:tab pos="690880" algn="l"/>
                <a:tab pos="1628139" algn="l"/>
                <a:tab pos="3053715" algn="l"/>
                <a:tab pos="3460115" algn="l"/>
              </a:tabLst>
            </a:pP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0	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spc="5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s	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dirty="0">
                <a:latin typeface="Calibri"/>
                <a:cs typeface="Calibri"/>
              </a:rPr>
              <a:t>omp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nh</a:t>
            </a:r>
            <a:r>
              <a:rPr sz="1600" b="1" spc="10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d</a:t>
            </a:r>
            <a:r>
              <a:rPr sz="1600" b="1" spc="-25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s	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é	o  </a:t>
            </a:r>
            <a:r>
              <a:rPr sz="1600" b="1" spc="-10" dirty="0">
                <a:latin typeface="Calibri"/>
                <a:cs typeface="Calibri"/>
              </a:rPr>
              <a:t>momento.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9451" y="4043933"/>
            <a:ext cx="30867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A partir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fevereiro/21,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reservadas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50%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vagas,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para</a:t>
            </a:r>
            <a:r>
              <a:rPr sz="1600" b="1" dirty="0">
                <a:latin typeface="Calibri"/>
                <a:cs typeface="Calibri"/>
              </a:rPr>
              <a:t> as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gestantes.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8120" y="1376680"/>
            <a:ext cx="4373880" cy="3205480"/>
          </a:xfrm>
          <a:custGeom>
            <a:avLst/>
            <a:gdLst/>
            <a:ahLst/>
            <a:cxnLst/>
            <a:rect l="l" t="t" r="r" b="b"/>
            <a:pathLst>
              <a:path w="4373880" h="3205479">
                <a:moveTo>
                  <a:pt x="0" y="534289"/>
                </a:moveTo>
                <a:lnTo>
                  <a:pt x="2183" y="485647"/>
                </a:lnTo>
                <a:lnTo>
                  <a:pt x="8607" y="438231"/>
                </a:lnTo>
                <a:lnTo>
                  <a:pt x="19083" y="392230"/>
                </a:lnTo>
                <a:lnTo>
                  <a:pt x="33424" y="347830"/>
                </a:lnTo>
                <a:lnTo>
                  <a:pt x="51439" y="305222"/>
                </a:lnTo>
                <a:lnTo>
                  <a:pt x="72940" y="264592"/>
                </a:lnTo>
                <a:lnTo>
                  <a:pt x="97740" y="226130"/>
                </a:lnTo>
                <a:lnTo>
                  <a:pt x="125648" y="190025"/>
                </a:lnTo>
                <a:lnTo>
                  <a:pt x="156478" y="156464"/>
                </a:lnTo>
                <a:lnTo>
                  <a:pt x="190039" y="125635"/>
                </a:lnTo>
                <a:lnTo>
                  <a:pt x="226144" y="97728"/>
                </a:lnTo>
                <a:lnTo>
                  <a:pt x="264604" y="72930"/>
                </a:lnTo>
                <a:lnTo>
                  <a:pt x="305229" y="51431"/>
                </a:lnTo>
                <a:lnTo>
                  <a:pt x="347833" y="33418"/>
                </a:lnTo>
                <a:lnTo>
                  <a:pt x="392225" y="19080"/>
                </a:lnTo>
                <a:lnTo>
                  <a:pt x="438218" y="8605"/>
                </a:lnTo>
                <a:lnTo>
                  <a:pt x="485623" y="2182"/>
                </a:lnTo>
                <a:lnTo>
                  <a:pt x="534250" y="0"/>
                </a:lnTo>
                <a:lnTo>
                  <a:pt x="3839591" y="0"/>
                </a:lnTo>
                <a:lnTo>
                  <a:pt x="3888232" y="2182"/>
                </a:lnTo>
                <a:lnTo>
                  <a:pt x="3935648" y="8605"/>
                </a:lnTo>
                <a:lnTo>
                  <a:pt x="3981649" y="19080"/>
                </a:lnTo>
                <a:lnTo>
                  <a:pt x="4026049" y="33418"/>
                </a:lnTo>
                <a:lnTo>
                  <a:pt x="4068657" y="51431"/>
                </a:lnTo>
                <a:lnTo>
                  <a:pt x="4109287" y="72930"/>
                </a:lnTo>
                <a:lnTo>
                  <a:pt x="4147749" y="97728"/>
                </a:lnTo>
                <a:lnTo>
                  <a:pt x="4183854" y="125635"/>
                </a:lnTo>
                <a:lnTo>
                  <a:pt x="4217415" y="156464"/>
                </a:lnTo>
                <a:lnTo>
                  <a:pt x="4248244" y="190025"/>
                </a:lnTo>
                <a:lnTo>
                  <a:pt x="4276151" y="226130"/>
                </a:lnTo>
                <a:lnTo>
                  <a:pt x="4300949" y="264592"/>
                </a:lnTo>
                <a:lnTo>
                  <a:pt x="4322448" y="305222"/>
                </a:lnTo>
                <a:lnTo>
                  <a:pt x="4340461" y="347830"/>
                </a:lnTo>
                <a:lnTo>
                  <a:pt x="4354799" y="392230"/>
                </a:lnTo>
                <a:lnTo>
                  <a:pt x="4365274" y="438231"/>
                </a:lnTo>
                <a:lnTo>
                  <a:pt x="4371697" y="485647"/>
                </a:lnTo>
                <a:lnTo>
                  <a:pt x="4373880" y="534289"/>
                </a:lnTo>
                <a:lnTo>
                  <a:pt x="4373880" y="2671191"/>
                </a:lnTo>
                <a:lnTo>
                  <a:pt x="4371697" y="2719832"/>
                </a:lnTo>
                <a:lnTo>
                  <a:pt x="4365274" y="2767248"/>
                </a:lnTo>
                <a:lnTo>
                  <a:pt x="4354799" y="2813249"/>
                </a:lnTo>
                <a:lnTo>
                  <a:pt x="4340461" y="2857649"/>
                </a:lnTo>
                <a:lnTo>
                  <a:pt x="4322448" y="2900257"/>
                </a:lnTo>
                <a:lnTo>
                  <a:pt x="4300949" y="2940887"/>
                </a:lnTo>
                <a:lnTo>
                  <a:pt x="4276151" y="2979349"/>
                </a:lnTo>
                <a:lnTo>
                  <a:pt x="4248244" y="3015454"/>
                </a:lnTo>
                <a:lnTo>
                  <a:pt x="4217416" y="3049016"/>
                </a:lnTo>
                <a:lnTo>
                  <a:pt x="4183854" y="3079844"/>
                </a:lnTo>
                <a:lnTo>
                  <a:pt x="4147749" y="3107751"/>
                </a:lnTo>
                <a:lnTo>
                  <a:pt x="4109287" y="3132549"/>
                </a:lnTo>
                <a:lnTo>
                  <a:pt x="4068657" y="3154048"/>
                </a:lnTo>
                <a:lnTo>
                  <a:pt x="4026049" y="3172061"/>
                </a:lnTo>
                <a:lnTo>
                  <a:pt x="3981649" y="3186399"/>
                </a:lnTo>
                <a:lnTo>
                  <a:pt x="3935648" y="3196874"/>
                </a:lnTo>
                <a:lnTo>
                  <a:pt x="3888232" y="3203297"/>
                </a:lnTo>
                <a:lnTo>
                  <a:pt x="3839591" y="3205480"/>
                </a:lnTo>
                <a:lnTo>
                  <a:pt x="534250" y="3205480"/>
                </a:lnTo>
                <a:lnTo>
                  <a:pt x="485623" y="3203297"/>
                </a:lnTo>
                <a:lnTo>
                  <a:pt x="438218" y="3196874"/>
                </a:lnTo>
                <a:lnTo>
                  <a:pt x="392225" y="3186399"/>
                </a:lnTo>
                <a:lnTo>
                  <a:pt x="347833" y="3172061"/>
                </a:lnTo>
                <a:lnTo>
                  <a:pt x="305229" y="3154048"/>
                </a:lnTo>
                <a:lnTo>
                  <a:pt x="264604" y="3132549"/>
                </a:lnTo>
                <a:lnTo>
                  <a:pt x="226144" y="3107751"/>
                </a:lnTo>
                <a:lnTo>
                  <a:pt x="190039" y="3079844"/>
                </a:lnTo>
                <a:lnTo>
                  <a:pt x="156478" y="3049016"/>
                </a:lnTo>
                <a:lnTo>
                  <a:pt x="125648" y="3015454"/>
                </a:lnTo>
                <a:lnTo>
                  <a:pt x="97740" y="2979349"/>
                </a:lnTo>
                <a:lnTo>
                  <a:pt x="72940" y="2940887"/>
                </a:lnTo>
                <a:lnTo>
                  <a:pt x="51439" y="2900257"/>
                </a:lnTo>
                <a:lnTo>
                  <a:pt x="33424" y="2857649"/>
                </a:lnTo>
                <a:lnTo>
                  <a:pt x="19083" y="2813249"/>
                </a:lnTo>
                <a:lnTo>
                  <a:pt x="8607" y="2767248"/>
                </a:lnTo>
                <a:lnTo>
                  <a:pt x="2183" y="2719832"/>
                </a:lnTo>
                <a:lnTo>
                  <a:pt x="0" y="2671191"/>
                </a:lnTo>
                <a:lnTo>
                  <a:pt x="0" y="53428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6905" y="1317342"/>
            <a:ext cx="3620770" cy="148907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R="114935" algn="ctr">
              <a:lnSpc>
                <a:spcPct val="100000"/>
              </a:lnSpc>
              <a:spcBef>
                <a:spcPts val="880"/>
              </a:spcBef>
            </a:pP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CENTROS</a:t>
            </a:r>
            <a:r>
              <a:rPr sz="16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COMUNITÁRIOS</a:t>
            </a:r>
            <a:r>
              <a:rPr sz="16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COVID</a:t>
            </a:r>
            <a:endParaRPr sz="1600">
              <a:latin typeface="Calibri"/>
              <a:cs typeface="Calibri"/>
            </a:endParaRPr>
          </a:p>
          <a:p>
            <a:pPr marR="115570" algn="ctr">
              <a:lnSpc>
                <a:spcPct val="100000"/>
              </a:lnSpc>
              <a:spcBef>
                <a:spcPts val="880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CCC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Vila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São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Pedro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0"/>
              </a:spcBef>
              <a:buSzPct val="112500"/>
              <a:buFont typeface="Wingdings"/>
              <a:buChar char=""/>
              <a:tabLst>
                <a:tab pos="241935" algn="l"/>
              </a:tabLst>
            </a:pPr>
            <a:r>
              <a:rPr sz="1600" b="1" dirty="0">
                <a:latin typeface="Calibri"/>
                <a:cs typeface="Calibri"/>
              </a:rPr>
              <a:t>início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atividade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dia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11/09/2020</a:t>
            </a:r>
            <a:endParaRPr sz="1600">
              <a:latin typeface="Calibri"/>
              <a:cs typeface="Calibri"/>
            </a:endParaRPr>
          </a:p>
          <a:p>
            <a:pPr marL="1054100" marR="5080" indent="-937894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1.107 </a:t>
            </a:r>
            <a:r>
              <a:rPr sz="1600" b="1" spc="-10" dirty="0">
                <a:latin typeface="Calibri"/>
                <a:cs typeface="Calibri"/>
              </a:rPr>
              <a:t>pacientes </a:t>
            </a:r>
            <a:r>
              <a:rPr sz="1600" b="1" spc="-5" dirty="0">
                <a:latin typeface="Calibri"/>
                <a:cs typeface="Calibri"/>
              </a:rPr>
              <a:t>atendidos </a:t>
            </a:r>
            <a:r>
              <a:rPr sz="1600" b="1" dirty="0">
                <a:latin typeface="Calibri"/>
                <a:cs typeface="Calibri"/>
              </a:rPr>
              <a:t>850 </a:t>
            </a:r>
            <a:r>
              <a:rPr sz="1600" b="1" spc="-10" dirty="0">
                <a:latin typeface="Calibri"/>
                <a:cs typeface="Calibri"/>
              </a:rPr>
              <a:t>testagens/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253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casos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positivos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905" y="3022600"/>
            <a:ext cx="3671570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70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CCC</a:t>
            </a:r>
            <a:r>
              <a:rPr sz="1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União</a:t>
            </a:r>
            <a:endParaRPr sz="1800">
              <a:latin typeface="Calibri"/>
              <a:cs typeface="Calibri"/>
            </a:endParaRPr>
          </a:p>
          <a:p>
            <a:pPr marL="63500" marR="5080" indent="-50800">
              <a:lnSpc>
                <a:spcPct val="100000"/>
              </a:lnSpc>
              <a:spcBef>
                <a:spcPts val="20"/>
              </a:spcBef>
              <a:buSzPct val="112500"/>
              <a:buFont typeface="Wingdings"/>
              <a:buChar char=""/>
              <a:tabLst>
                <a:tab pos="241935" algn="l"/>
              </a:tabLst>
            </a:pPr>
            <a:r>
              <a:rPr sz="1600" b="1" dirty="0">
                <a:latin typeface="Calibri"/>
                <a:cs typeface="Calibri"/>
              </a:rPr>
              <a:t>início das atividade no dia 11/09/2020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1.600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pacientes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atendidos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1380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testagens/</a:t>
            </a:r>
            <a:endParaRPr sz="1600">
              <a:latin typeface="Calibri"/>
              <a:cs typeface="Calibri"/>
            </a:endParaRPr>
          </a:p>
          <a:p>
            <a:pPr marL="10541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497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casos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positivos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5780"/>
            <a:ext cx="6875780" cy="309880"/>
          </a:xfrm>
          <a:custGeom>
            <a:avLst/>
            <a:gdLst/>
            <a:ahLst/>
            <a:cxnLst/>
            <a:rect l="l" t="t" r="r" b="b"/>
            <a:pathLst>
              <a:path w="6875780" h="309880">
                <a:moveTo>
                  <a:pt x="0" y="309880"/>
                </a:moveTo>
                <a:lnTo>
                  <a:pt x="6875780" y="309880"/>
                </a:lnTo>
                <a:lnTo>
                  <a:pt x="6875780" y="0"/>
                </a:lnTo>
                <a:lnTo>
                  <a:pt x="0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25780"/>
            <a:ext cx="687578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945"/>
              </a:lnSpc>
            </a:pPr>
            <a:r>
              <a:rPr sz="1800" b="1" spc="-5" dirty="0">
                <a:latin typeface="Trebuchet MS"/>
                <a:cs typeface="Trebuchet MS"/>
              </a:rPr>
              <a:t>Atenção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Básica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9525" y="780415"/>
            <a:ext cx="3430270" cy="488950"/>
            <a:chOff x="-9525" y="780415"/>
            <a:chExt cx="3430270" cy="488950"/>
          </a:xfrm>
        </p:grpSpPr>
        <p:sp>
          <p:nvSpPr>
            <p:cNvPr id="6" name="object 6"/>
            <p:cNvSpPr/>
            <p:nvPr/>
          </p:nvSpPr>
          <p:spPr>
            <a:xfrm>
              <a:off x="0" y="789940"/>
              <a:ext cx="3411220" cy="469900"/>
            </a:xfrm>
            <a:custGeom>
              <a:avLst/>
              <a:gdLst/>
              <a:ahLst/>
              <a:cxnLst/>
              <a:rect l="l" t="t" r="r" b="b"/>
              <a:pathLst>
                <a:path w="3411220" h="469900">
                  <a:moveTo>
                    <a:pt x="3332861" y="0"/>
                  </a:moveTo>
                  <a:lnTo>
                    <a:pt x="78319" y="0"/>
                  </a:lnTo>
                  <a:lnTo>
                    <a:pt x="47834" y="6153"/>
                  </a:lnTo>
                  <a:lnTo>
                    <a:pt x="22939" y="22939"/>
                  </a:lnTo>
                  <a:lnTo>
                    <a:pt x="6154" y="47845"/>
                  </a:lnTo>
                  <a:lnTo>
                    <a:pt x="0" y="78359"/>
                  </a:lnTo>
                  <a:lnTo>
                    <a:pt x="0" y="391540"/>
                  </a:lnTo>
                  <a:lnTo>
                    <a:pt x="6154" y="422054"/>
                  </a:lnTo>
                  <a:lnTo>
                    <a:pt x="22939" y="446960"/>
                  </a:lnTo>
                  <a:lnTo>
                    <a:pt x="47834" y="463746"/>
                  </a:lnTo>
                  <a:lnTo>
                    <a:pt x="78319" y="469900"/>
                  </a:lnTo>
                  <a:lnTo>
                    <a:pt x="3332861" y="469900"/>
                  </a:lnTo>
                  <a:lnTo>
                    <a:pt x="3363374" y="463746"/>
                  </a:lnTo>
                  <a:lnTo>
                    <a:pt x="3388280" y="446960"/>
                  </a:lnTo>
                  <a:lnTo>
                    <a:pt x="3405066" y="422054"/>
                  </a:lnTo>
                  <a:lnTo>
                    <a:pt x="3411220" y="391540"/>
                  </a:lnTo>
                  <a:lnTo>
                    <a:pt x="3411220" y="78359"/>
                  </a:lnTo>
                  <a:lnTo>
                    <a:pt x="3405066" y="47845"/>
                  </a:lnTo>
                  <a:lnTo>
                    <a:pt x="3388280" y="22939"/>
                  </a:lnTo>
                  <a:lnTo>
                    <a:pt x="3363374" y="6153"/>
                  </a:lnTo>
                  <a:lnTo>
                    <a:pt x="3332861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9940"/>
              <a:ext cx="3411220" cy="469900"/>
            </a:xfrm>
            <a:custGeom>
              <a:avLst/>
              <a:gdLst/>
              <a:ahLst/>
              <a:cxnLst/>
              <a:rect l="l" t="t" r="r" b="b"/>
              <a:pathLst>
                <a:path w="3411220" h="469900">
                  <a:moveTo>
                    <a:pt x="0" y="78359"/>
                  </a:moveTo>
                  <a:lnTo>
                    <a:pt x="6154" y="47845"/>
                  </a:lnTo>
                  <a:lnTo>
                    <a:pt x="22939" y="22939"/>
                  </a:lnTo>
                  <a:lnTo>
                    <a:pt x="47834" y="6153"/>
                  </a:lnTo>
                  <a:lnTo>
                    <a:pt x="78319" y="0"/>
                  </a:lnTo>
                  <a:lnTo>
                    <a:pt x="3332861" y="0"/>
                  </a:lnTo>
                  <a:lnTo>
                    <a:pt x="3363374" y="6153"/>
                  </a:lnTo>
                  <a:lnTo>
                    <a:pt x="3388280" y="22939"/>
                  </a:lnTo>
                  <a:lnTo>
                    <a:pt x="3405066" y="47845"/>
                  </a:lnTo>
                  <a:lnTo>
                    <a:pt x="3411220" y="78359"/>
                  </a:lnTo>
                  <a:lnTo>
                    <a:pt x="3411220" y="391540"/>
                  </a:lnTo>
                  <a:lnTo>
                    <a:pt x="3405066" y="422054"/>
                  </a:lnTo>
                  <a:lnTo>
                    <a:pt x="3388280" y="446960"/>
                  </a:lnTo>
                  <a:lnTo>
                    <a:pt x="3363374" y="463746"/>
                  </a:lnTo>
                  <a:lnTo>
                    <a:pt x="3332861" y="469900"/>
                  </a:lnTo>
                  <a:lnTo>
                    <a:pt x="78319" y="469900"/>
                  </a:lnTo>
                  <a:lnTo>
                    <a:pt x="47834" y="463746"/>
                  </a:lnTo>
                  <a:lnTo>
                    <a:pt x="22939" y="446960"/>
                  </a:lnTo>
                  <a:lnTo>
                    <a:pt x="6154" y="422054"/>
                  </a:lnTo>
                  <a:lnTo>
                    <a:pt x="0" y="391540"/>
                  </a:lnTo>
                  <a:lnTo>
                    <a:pt x="0" y="783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7072" y="876617"/>
            <a:ext cx="1998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Calibri"/>
                <a:cs typeface="Calibri"/>
              </a:rPr>
              <a:t>AÇÕES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INTERSETORIAIS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900" y="1717039"/>
            <a:ext cx="3411220" cy="1231900"/>
          </a:xfrm>
          <a:custGeom>
            <a:avLst/>
            <a:gdLst/>
            <a:ahLst/>
            <a:cxnLst/>
            <a:rect l="l" t="t" r="r" b="b"/>
            <a:pathLst>
              <a:path w="3411220" h="1231900">
                <a:moveTo>
                  <a:pt x="0" y="205359"/>
                </a:moveTo>
                <a:lnTo>
                  <a:pt x="5422" y="158273"/>
                </a:lnTo>
                <a:lnTo>
                  <a:pt x="20868" y="115049"/>
                </a:lnTo>
                <a:lnTo>
                  <a:pt x="45105" y="76919"/>
                </a:lnTo>
                <a:lnTo>
                  <a:pt x="76902" y="45116"/>
                </a:lnTo>
                <a:lnTo>
                  <a:pt x="115024" y="20873"/>
                </a:lnTo>
                <a:lnTo>
                  <a:pt x="158241" y="5423"/>
                </a:lnTo>
                <a:lnTo>
                  <a:pt x="205320" y="0"/>
                </a:lnTo>
                <a:lnTo>
                  <a:pt x="3205861" y="0"/>
                </a:lnTo>
                <a:lnTo>
                  <a:pt x="3252946" y="5423"/>
                </a:lnTo>
                <a:lnTo>
                  <a:pt x="3296170" y="20873"/>
                </a:lnTo>
                <a:lnTo>
                  <a:pt x="3334300" y="45116"/>
                </a:lnTo>
                <a:lnTo>
                  <a:pt x="3366103" y="76919"/>
                </a:lnTo>
                <a:lnTo>
                  <a:pt x="3390346" y="115049"/>
                </a:lnTo>
                <a:lnTo>
                  <a:pt x="3405796" y="158273"/>
                </a:lnTo>
                <a:lnTo>
                  <a:pt x="3411220" y="205359"/>
                </a:lnTo>
                <a:lnTo>
                  <a:pt x="3411220" y="1026540"/>
                </a:lnTo>
                <a:lnTo>
                  <a:pt x="3405796" y="1073626"/>
                </a:lnTo>
                <a:lnTo>
                  <a:pt x="3390346" y="1116850"/>
                </a:lnTo>
                <a:lnTo>
                  <a:pt x="3366103" y="1154980"/>
                </a:lnTo>
                <a:lnTo>
                  <a:pt x="3334300" y="1186783"/>
                </a:lnTo>
                <a:lnTo>
                  <a:pt x="3296170" y="1211026"/>
                </a:lnTo>
                <a:lnTo>
                  <a:pt x="3252946" y="1226476"/>
                </a:lnTo>
                <a:lnTo>
                  <a:pt x="3205861" y="1231900"/>
                </a:lnTo>
                <a:lnTo>
                  <a:pt x="205320" y="1231900"/>
                </a:lnTo>
                <a:lnTo>
                  <a:pt x="158241" y="1226476"/>
                </a:lnTo>
                <a:lnTo>
                  <a:pt x="115024" y="1211026"/>
                </a:lnTo>
                <a:lnTo>
                  <a:pt x="76902" y="1186783"/>
                </a:lnTo>
                <a:lnTo>
                  <a:pt x="45105" y="1154980"/>
                </a:lnTo>
                <a:lnTo>
                  <a:pt x="20868" y="1116850"/>
                </a:lnTo>
                <a:lnTo>
                  <a:pt x="5422" y="1073626"/>
                </a:lnTo>
                <a:lnTo>
                  <a:pt x="0" y="1026540"/>
                </a:lnTo>
                <a:lnTo>
                  <a:pt x="0" y="205359"/>
                </a:lnTo>
                <a:close/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7737" y="1848484"/>
            <a:ext cx="2465070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Programa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Bolsa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Família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b="1" spc="-10" dirty="0">
                <a:latin typeface="Calibri"/>
                <a:cs typeface="Calibri"/>
              </a:rPr>
              <a:t>1º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vigência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40,67%</a:t>
            </a:r>
            <a:r>
              <a:rPr sz="1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acompanhamento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das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condicionalidades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34179" y="1145539"/>
            <a:ext cx="4798060" cy="5524500"/>
          </a:xfrm>
          <a:custGeom>
            <a:avLst/>
            <a:gdLst/>
            <a:ahLst/>
            <a:cxnLst/>
            <a:rect l="l" t="t" r="r" b="b"/>
            <a:pathLst>
              <a:path w="4798059" h="5524500">
                <a:moveTo>
                  <a:pt x="0" y="799719"/>
                </a:moveTo>
                <a:lnTo>
                  <a:pt x="1459" y="750998"/>
                </a:lnTo>
                <a:lnTo>
                  <a:pt x="5781" y="703051"/>
                </a:lnTo>
                <a:lnTo>
                  <a:pt x="12883" y="655959"/>
                </a:lnTo>
                <a:lnTo>
                  <a:pt x="22680" y="609807"/>
                </a:lnTo>
                <a:lnTo>
                  <a:pt x="35090" y="564679"/>
                </a:lnTo>
                <a:lnTo>
                  <a:pt x="50028" y="520657"/>
                </a:lnTo>
                <a:lnTo>
                  <a:pt x="67411" y="477826"/>
                </a:lnTo>
                <a:lnTo>
                  <a:pt x="87155" y="436269"/>
                </a:lnTo>
                <a:lnTo>
                  <a:pt x="109177" y="396070"/>
                </a:lnTo>
                <a:lnTo>
                  <a:pt x="133393" y="357313"/>
                </a:lnTo>
                <a:lnTo>
                  <a:pt x="159719" y="320080"/>
                </a:lnTo>
                <a:lnTo>
                  <a:pt x="188072" y="284456"/>
                </a:lnTo>
                <a:lnTo>
                  <a:pt x="218369" y="250524"/>
                </a:lnTo>
                <a:lnTo>
                  <a:pt x="250524" y="218369"/>
                </a:lnTo>
                <a:lnTo>
                  <a:pt x="284456" y="188072"/>
                </a:lnTo>
                <a:lnTo>
                  <a:pt x="320080" y="159719"/>
                </a:lnTo>
                <a:lnTo>
                  <a:pt x="357313" y="133393"/>
                </a:lnTo>
                <a:lnTo>
                  <a:pt x="396070" y="109177"/>
                </a:lnTo>
                <a:lnTo>
                  <a:pt x="436269" y="87155"/>
                </a:lnTo>
                <a:lnTo>
                  <a:pt x="477826" y="67411"/>
                </a:lnTo>
                <a:lnTo>
                  <a:pt x="520657" y="50028"/>
                </a:lnTo>
                <a:lnTo>
                  <a:pt x="564679" y="35090"/>
                </a:lnTo>
                <a:lnTo>
                  <a:pt x="609807" y="22680"/>
                </a:lnTo>
                <a:lnTo>
                  <a:pt x="655959" y="12883"/>
                </a:lnTo>
                <a:lnTo>
                  <a:pt x="703051" y="5781"/>
                </a:lnTo>
                <a:lnTo>
                  <a:pt x="750998" y="1459"/>
                </a:lnTo>
                <a:lnTo>
                  <a:pt x="799719" y="0"/>
                </a:lnTo>
                <a:lnTo>
                  <a:pt x="3998341" y="0"/>
                </a:lnTo>
                <a:lnTo>
                  <a:pt x="4047061" y="1459"/>
                </a:lnTo>
                <a:lnTo>
                  <a:pt x="4095008" y="5781"/>
                </a:lnTo>
                <a:lnTo>
                  <a:pt x="4142100" y="12883"/>
                </a:lnTo>
                <a:lnTo>
                  <a:pt x="4188252" y="22680"/>
                </a:lnTo>
                <a:lnTo>
                  <a:pt x="4233380" y="35090"/>
                </a:lnTo>
                <a:lnTo>
                  <a:pt x="4277402" y="50028"/>
                </a:lnTo>
                <a:lnTo>
                  <a:pt x="4320233" y="67411"/>
                </a:lnTo>
                <a:lnTo>
                  <a:pt x="4361790" y="87155"/>
                </a:lnTo>
                <a:lnTo>
                  <a:pt x="4401989" y="109177"/>
                </a:lnTo>
                <a:lnTo>
                  <a:pt x="4440746" y="133393"/>
                </a:lnTo>
                <a:lnTo>
                  <a:pt x="4477979" y="159719"/>
                </a:lnTo>
                <a:lnTo>
                  <a:pt x="4513603" y="188072"/>
                </a:lnTo>
                <a:lnTo>
                  <a:pt x="4547535" y="218369"/>
                </a:lnTo>
                <a:lnTo>
                  <a:pt x="4579690" y="250524"/>
                </a:lnTo>
                <a:lnTo>
                  <a:pt x="4609987" y="284456"/>
                </a:lnTo>
                <a:lnTo>
                  <a:pt x="4638340" y="320080"/>
                </a:lnTo>
                <a:lnTo>
                  <a:pt x="4664666" y="357313"/>
                </a:lnTo>
                <a:lnTo>
                  <a:pt x="4688882" y="396070"/>
                </a:lnTo>
                <a:lnTo>
                  <a:pt x="4710904" y="436269"/>
                </a:lnTo>
                <a:lnTo>
                  <a:pt x="4730648" y="477826"/>
                </a:lnTo>
                <a:lnTo>
                  <a:pt x="4748031" y="520657"/>
                </a:lnTo>
                <a:lnTo>
                  <a:pt x="4762969" y="564679"/>
                </a:lnTo>
                <a:lnTo>
                  <a:pt x="4775379" y="609807"/>
                </a:lnTo>
                <a:lnTo>
                  <a:pt x="4785176" y="655959"/>
                </a:lnTo>
                <a:lnTo>
                  <a:pt x="4792278" y="703051"/>
                </a:lnTo>
                <a:lnTo>
                  <a:pt x="4796600" y="750998"/>
                </a:lnTo>
                <a:lnTo>
                  <a:pt x="4798060" y="799719"/>
                </a:lnTo>
                <a:lnTo>
                  <a:pt x="4798060" y="4724806"/>
                </a:lnTo>
                <a:lnTo>
                  <a:pt x="4796600" y="4773521"/>
                </a:lnTo>
                <a:lnTo>
                  <a:pt x="4792278" y="4821464"/>
                </a:lnTo>
                <a:lnTo>
                  <a:pt x="4785176" y="4868551"/>
                </a:lnTo>
                <a:lnTo>
                  <a:pt x="4775379" y="4914699"/>
                </a:lnTo>
                <a:lnTo>
                  <a:pt x="4762969" y="4959825"/>
                </a:lnTo>
                <a:lnTo>
                  <a:pt x="4748031" y="5003844"/>
                </a:lnTo>
                <a:lnTo>
                  <a:pt x="4730648" y="5046672"/>
                </a:lnTo>
                <a:lnTo>
                  <a:pt x="4710904" y="5088227"/>
                </a:lnTo>
                <a:lnTo>
                  <a:pt x="4688882" y="5128425"/>
                </a:lnTo>
                <a:lnTo>
                  <a:pt x="4664666" y="5167182"/>
                </a:lnTo>
                <a:lnTo>
                  <a:pt x="4638340" y="5204413"/>
                </a:lnTo>
                <a:lnTo>
                  <a:pt x="4609987" y="5240037"/>
                </a:lnTo>
                <a:lnTo>
                  <a:pt x="4579690" y="5273968"/>
                </a:lnTo>
                <a:lnTo>
                  <a:pt x="4547535" y="5306124"/>
                </a:lnTo>
                <a:lnTo>
                  <a:pt x="4513603" y="5336420"/>
                </a:lnTo>
                <a:lnTo>
                  <a:pt x="4477979" y="5364774"/>
                </a:lnTo>
                <a:lnTo>
                  <a:pt x="4440746" y="5391101"/>
                </a:lnTo>
                <a:lnTo>
                  <a:pt x="4401989" y="5415317"/>
                </a:lnTo>
                <a:lnTo>
                  <a:pt x="4361790" y="5437340"/>
                </a:lnTo>
                <a:lnTo>
                  <a:pt x="4320233" y="5457085"/>
                </a:lnTo>
                <a:lnTo>
                  <a:pt x="4277402" y="5474468"/>
                </a:lnTo>
                <a:lnTo>
                  <a:pt x="4233380" y="5489407"/>
                </a:lnTo>
                <a:lnTo>
                  <a:pt x="4188252" y="5501817"/>
                </a:lnTo>
                <a:lnTo>
                  <a:pt x="4142100" y="5511615"/>
                </a:lnTo>
                <a:lnTo>
                  <a:pt x="4095008" y="5518717"/>
                </a:lnTo>
                <a:lnTo>
                  <a:pt x="4047061" y="5523040"/>
                </a:lnTo>
                <a:lnTo>
                  <a:pt x="3998341" y="5524500"/>
                </a:lnTo>
                <a:lnTo>
                  <a:pt x="799719" y="5524500"/>
                </a:lnTo>
                <a:lnTo>
                  <a:pt x="750998" y="5523040"/>
                </a:lnTo>
                <a:lnTo>
                  <a:pt x="703051" y="5518717"/>
                </a:lnTo>
                <a:lnTo>
                  <a:pt x="655959" y="5511615"/>
                </a:lnTo>
                <a:lnTo>
                  <a:pt x="609807" y="5501817"/>
                </a:lnTo>
                <a:lnTo>
                  <a:pt x="564679" y="5489407"/>
                </a:lnTo>
                <a:lnTo>
                  <a:pt x="520657" y="5474468"/>
                </a:lnTo>
                <a:lnTo>
                  <a:pt x="477826" y="5457085"/>
                </a:lnTo>
                <a:lnTo>
                  <a:pt x="436269" y="5437340"/>
                </a:lnTo>
                <a:lnTo>
                  <a:pt x="396070" y="5415317"/>
                </a:lnTo>
                <a:lnTo>
                  <a:pt x="357313" y="5391101"/>
                </a:lnTo>
                <a:lnTo>
                  <a:pt x="320080" y="5364774"/>
                </a:lnTo>
                <a:lnTo>
                  <a:pt x="284456" y="5336420"/>
                </a:lnTo>
                <a:lnTo>
                  <a:pt x="250524" y="5306124"/>
                </a:lnTo>
                <a:lnTo>
                  <a:pt x="218369" y="5273968"/>
                </a:lnTo>
                <a:lnTo>
                  <a:pt x="188072" y="5240037"/>
                </a:lnTo>
                <a:lnTo>
                  <a:pt x="159719" y="5204413"/>
                </a:lnTo>
                <a:lnTo>
                  <a:pt x="133393" y="5167182"/>
                </a:lnTo>
                <a:lnTo>
                  <a:pt x="109177" y="5128425"/>
                </a:lnTo>
                <a:lnTo>
                  <a:pt x="87155" y="5088227"/>
                </a:lnTo>
                <a:lnTo>
                  <a:pt x="67411" y="5046672"/>
                </a:lnTo>
                <a:lnTo>
                  <a:pt x="50028" y="5003844"/>
                </a:lnTo>
                <a:lnTo>
                  <a:pt x="35090" y="4959825"/>
                </a:lnTo>
                <a:lnTo>
                  <a:pt x="22680" y="4914699"/>
                </a:lnTo>
                <a:lnTo>
                  <a:pt x="12883" y="4868551"/>
                </a:lnTo>
                <a:lnTo>
                  <a:pt x="5781" y="4821464"/>
                </a:lnTo>
                <a:lnTo>
                  <a:pt x="1459" y="4773521"/>
                </a:lnTo>
                <a:lnTo>
                  <a:pt x="0" y="4724806"/>
                </a:lnTo>
                <a:lnTo>
                  <a:pt x="0" y="799719"/>
                </a:lnTo>
                <a:close/>
              </a:path>
            </a:pathLst>
          </a:custGeom>
          <a:ln w="19050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14671" y="1397000"/>
            <a:ext cx="3036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Programa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Saúde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na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Escola</a:t>
            </a:r>
            <a:r>
              <a:rPr sz="1800" b="1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75B6"/>
                </a:solidFill>
                <a:latin typeface="Calibri"/>
                <a:cs typeface="Calibri"/>
              </a:rPr>
              <a:t>(PSE)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8251" y="1890140"/>
            <a:ext cx="4175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SzPct val="128571"/>
              <a:buFont typeface="Wingdings"/>
              <a:buChar char=""/>
              <a:tabLst>
                <a:tab pos="299085" algn="l"/>
                <a:tab pos="299720" algn="l"/>
                <a:tab pos="1300480" algn="l"/>
              </a:tabLst>
            </a:pPr>
            <a:r>
              <a:rPr sz="1400" b="1" spc="-5" dirty="0">
                <a:latin typeface="Calibri"/>
                <a:cs typeface="Calibri"/>
              </a:rPr>
              <a:t>Adesão</a:t>
            </a:r>
            <a:r>
              <a:rPr sz="1400" b="1" spc="409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	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197</a:t>
            </a:r>
            <a:r>
              <a:rPr sz="14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Escolas</a:t>
            </a:r>
            <a:r>
              <a:rPr sz="14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Municipais</a:t>
            </a:r>
            <a:r>
              <a:rPr sz="14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Programa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Escola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Programa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Crescer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Saudável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8251" y="2530221"/>
            <a:ext cx="41763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SzPct val="128571"/>
              <a:buFont typeface="Wingdings"/>
              <a:buChar char=""/>
              <a:tabLst>
                <a:tab pos="299720" algn="l"/>
              </a:tabLst>
            </a:pP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Pandemia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demandou</a:t>
            </a:r>
            <a:r>
              <a:rPr sz="1400" b="1" dirty="0">
                <a:latin typeface="Calibri"/>
                <a:cs typeface="Calibri"/>
              </a:rPr>
              <a:t> 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adoção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ofertas </a:t>
            </a:r>
            <a:r>
              <a:rPr sz="1400" b="1" spc="-5" dirty="0">
                <a:latin typeface="Calibri"/>
                <a:cs typeface="Calibri"/>
              </a:rPr>
              <a:t> educacionais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remotas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híbridas.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equipes </a:t>
            </a:r>
            <a:r>
              <a:rPr sz="1400" b="1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realizaram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ações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PSE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maneira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remota;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8251" y="3383597"/>
            <a:ext cx="4150360" cy="301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As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ações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do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PSE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para</a:t>
            </a:r>
            <a:r>
              <a:rPr sz="14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o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ciclo:</a:t>
            </a:r>
            <a:endParaRPr sz="14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147320" algn="l"/>
              </a:tabLst>
            </a:pP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Ambiental;</a:t>
            </a:r>
            <a:endParaRPr sz="1400">
              <a:latin typeface="Calibri"/>
              <a:cs typeface="Calibri"/>
            </a:endParaRPr>
          </a:p>
          <a:p>
            <a:pPr marL="194945" indent="-182880">
              <a:lnSpc>
                <a:spcPts val="1680"/>
              </a:lnSpc>
              <a:buAutoNum type="romanUcPeriod"/>
              <a:tabLst>
                <a:tab pos="195580" algn="l"/>
              </a:tabLst>
            </a:pPr>
            <a:r>
              <a:rPr sz="1400" b="1" spc="-5" dirty="0">
                <a:latin typeface="Calibri"/>
                <a:cs typeface="Calibri"/>
              </a:rPr>
              <a:t>Promoção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atividade física;</a:t>
            </a:r>
            <a:endParaRPr sz="1400">
              <a:latin typeface="Calibri"/>
              <a:cs typeface="Calibri"/>
            </a:endParaRPr>
          </a:p>
          <a:p>
            <a:pPr marL="243204" indent="-231140">
              <a:lnSpc>
                <a:spcPct val="100000"/>
              </a:lnSpc>
              <a:buAutoNum type="romanUcPeriod"/>
              <a:tabLst>
                <a:tab pos="243840" algn="l"/>
              </a:tabLst>
            </a:pPr>
            <a:r>
              <a:rPr sz="1400" b="1" spc="-10" dirty="0">
                <a:latin typeface="Calibri"/>
                <a:cs typeface="Calibri"/>
              </a:rPr>
              <a:t>Alimentação</a:t>
            </a:r>
            <a:r>
              <a:rPr sz="1400" b="1" spc="-5" dirty="0">
                <a:latin typeface="Calibri"/>
                <a:cs typeface="Calibri"/>
              </a:rPr>
              <a:t> saudável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prevenção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obesidade;</a:t>
            </a:r>
            <a:endParaRPr sz="1400">
              <a:latin typeface="Calibri"/>
              <a:cs typeface="Calibri"/>
            </a:endParaRPr>
          </a:p>
          <a:p>
            <a:pPr marL="236220" indent="-223520">
              <a:lnSpc>
                <a:spcPct val="100000"/>
              </a:lnSpc>
              <a:buAutoNum type="romanUcPeriod"/>
              <a:tabLst>
                <a:tab pos="236220" algn="l"/>
              </a:tabLst>
            </a:pPr>
            <a:r>
              <a:rPr sz="1400" b="1" spc="-5" dirty="0">
                <a:latin typeface="Calibri"/>
                <a:cs typeface="Calibri"/>
              </a:rPr>
              <a:t>Promoção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cultura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paz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direitos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humanos;</a:t>
            </a:r>
            <a:endParaRPr sz="14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buAutoNum type="romanUcPeriod"/>
              <a:tabLst>
                <a:tab pos="187960" algn="l"/>
              </a:tabLst>
            </a:pPr>
            <a:r>
              <a:rPr sz="1400" b="1" spc="-10" dirty="0">
                <a:latin typeface="Calibri"/>
                <a:cs typeface="Calibri"/>
              </a:rPr>
              <a:t>Prevenção </a:t>
            </a:r>
            <a:r>
              <a:rPr sz="1400" b="1" dirty="0">
                <a:latin typeface="Calibri"/>
                <a:cs typeface="Calibri"/>
              </a:rPr>
              <a:t>das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violências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acidentes;</a:t>
            </a:r>
            <a:endParaRPr sz="1400">
              <a:latin typeface="Calibri"/>
              <a:cs typeface="Calibri"/>
            </a:endParaRPr>
          </a:p>
          <a:p>
            <a:pPr marL="250825" indent="-238760">
              <a:lnSpc>
                <a:spcPct val="100000"/>
              </a:lnSpc>
              <a:buAutoNum type="romanUcPeriod"/>
              <a:tabLst>
                <a:tab pos="251460" algn="l"/>
              </a:tabLst>
            </a:pPr>
            <a:r>
              <a:rPr sz="1400" b="1" spc="-10" dirty="0">
                <a:latin typeface="Calibri"/>
                <a:cs typeface="Calibri"/>
              </a:rPr>
              <a:t>Prevenção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doenças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negligenciadas;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AutoNum type="romanUcPeriod"/>
              <a:tabLst>
                <a:tab pos="299720" algn="l"/>
              </a:tabLst>
            </a:pPr>
            <a:r>
              <a:rPr sz="1400" b="1" spc="-15" dirty="0">
                <a:latin typeface="Calibri"/>
                <a:cs typeface="Calibri"/>
              </a:rPr>
              <a:t>Verificação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situação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vacinal;</a:t>
            </a:r>
            <a:endParaRPr sz="1400">
              <a:latin typeface="Calibri"/>
              <a:cs typeface="Calibri"/>
            </a:endParaRPr>
          </a:p>
          <a:p>
            <a:pPr marL="347980" indent="-335280">
              <a:lnSpc>
                <a:spcPct val="100000"/>
              </a:lnSpc>
              <a:buAutoNum type="romanUcPeriod"/>
              <a:tabLst>
                <a:tab pos="347980" algn="l"/>
              </a:tabLst>
            </a:pP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sexual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10" dirty="0">
                <a:latin typeface="Calibri"/>
                <a:cs typeface="Calibri"/>
              </a:rPr>
              <a:t>reprodutiva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10" dirty="0">
                <a:latin typeface="Calibri"/>
                <a:cs typeface="Calibri"/>
              </a:rPr>
              <a:t>prevenção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HIV/IST;</a:t>
            </a:r>
            <a:endParaRPr sz="1400">
              <a:latin typeface="Calibri"/>
              <a:cs typeface="Calibri"/>
            </a:endParaRPr>
          </a:p>
          <a:p>
            <a:pPr marL="246379" indent="-233679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246379" algn="l"/>
              </a:tabLst>
            </a:pPr>
            <a:r>
              <a:rPr sz="1400" b="1" spc="-10" dirty="0">
                <a:latin typeface="Calibri"/>
                <a:cs typeface="Calibri"/>
              </a:rPr>
              <a:t>Prevenção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álcool,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tabaco,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10" dirty="0">
                <a:latin typeface="Calibri"/>
                <a:cs typeface="Calibri"/>
              </a:rPr>
              <a:t>outras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drogas;</a:t>
            </a:r>
            <a:endParaRPr sz="140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AutoNum type="romanUcPeriod"/>
              <a:tabLst>
                <a:tab pos="198120" algn="l"/>
              </a:tabLst>
            </a:pP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bucal;</a:t>
            </a:r>
            <a:endParaRPr sz="1400">
              <a:latin typeface="Calibri"/>
              <a:cs typeface="Calibri"/>
            </a:endParaRPr>
          </a:p>
          <a:p>
            <a:pPr marL="246379" indent="-233679">
              <a:lnSpc>
                <a:spcPct val="100000"/>
              </a:lnSpc>
              <a:buAutoNum type="romanUcPeriod"/>
              <a:tabLst>
                <a:tab pos="246379" algn="l"/>
              </a:tabLst>
            </a:pP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auditiva;</a:t>
            </a:r>
            <a:endParaRPr sz="1400">
              <a:latin typeface="Calibri"/>
              <a:cs typeface="Calibri"/>
            </a:endParaRPr>
          </a:p>
          <a:p>
            <a:pPr marL="294640" indent="-281940">
              <a:lnSpc>
                <a:spcPct val="100000"/>
              </a:lnSpc>
              <a:buAutoNum type="romanUcPeriod"/>
              <a:tabLst>
                <a:tab pos="294640" algn="l"/>
              </a:tabLst>
            </a:pP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ocular;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339725" indent="-327660">
              <a:lnSpc>
                <a:spcPct val="100000"/>
              </a:lnSpc>
              <a:buAutoNum type="romanUcPeriod"/>
              <a:tabLst>
                <a:tab pos="340360" algn="l"/>
              </a:tabLst>
            </a:pPr>
            <a:r>
              <a:rPr sz="1400" b="1" spc="-10" dirty="0">
                <a:latin typeface="Calibri"/>
                <a:cs typeface="Calibri"/>
              </a:rPr>
              <a:t>Prevenção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Covid-19.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1760" y="3406140"/>
            <a:ext cx="4005579" cy="1663700"/>
          </a:xfrm>
          <a:custGeom>
            <a:avLst/>
            <a:gdLst/>
            <a:ahLst/>
            <a:cxnLst/>
            <a:rect l="l" t="t" r="r" b="b"/>
            <a:pathLst>
              <a:path w="4005579" h="1663700">
                <a:moveTo>
                  <a:pt x="0" y="277241"/>
                </a:moveTo>
                <a:lnTo>
                  <a:pt x="4467" y="227427"/>
                </a:lnTo>
                <a:lnTo>
                  <a:pt x="17347" y="180535"/>
                </a:lnTo>
                <a:lnTo>
                  <a:pt x="37857" y="137348"/>
                </a:lnTo>
                <a:lnTo>
                  <a:pt x="65213" y="98651"/>
                </a:lnTo>
                <a:lnTo>
                  <a:pt x="98634" y="65230"/>
                </a:lnTo>
                <a:lnTo>
                  <a:pt x="137334" y="37869"/>
                </a:lnTo>
                <a:lnTo>
                  <a:pt x="180533" y="17354"/>
                </a:lnTo>
                <a:lnTo>
                  <a:pt x="227446" y="4469"/>
                </a:lnTo>
                <a:lnTo>
                  <a:pt x="277291" y="0"/>
                </a:lnTo>
                <a:lnTo>
                  <a:pt x="3728339" y="0"/>
                </a:lnTo>
                <a:lnTo>
                  <a:pt x="3778152" y="4469"/>
                </a:lnTo>
                <a:lnTo>
                  <a:pt x="3825044" y="17354"/>
                </a:lnTo>
                <a:lnTo>
                  <a:pt x="3868231" y="37869"/>
                </a:lnTo>
                <a:lnTo>
                  <a:pt x="3906928" y="65230"/>
                </a:lnTo>
                <a:lnTo>
                  <a:pt x="3940349" y="98651"/>
                </a:lnTo>
                <a:lnTo>
                  <a:pt x="3967710" y="137348"/>
                </a:lnTo>
                <a:lnTo>
                  <a:pt x="3988225" y="180535"/>
                </a:lnTo>
                <a:lnTo>
                  <a:pt x="4001110" y="227427"/>
                </a:lnTo>
                <a:lnTo>
                  <a:pt x="4005579" y="277241"/>
                </a:lnTo>
                <a:lnTo>
                  <a:pt x="4005579" y="1386459"/>
                </a:lnTo>
                <a:lnTo>
                  <a:pt x="4001110" y="1436272"/>
                </a:lnTo>
                <a:lnTo>
                  <a:pt x="3988225" y="1483164"/>
                </a:lnTo>
                <a:lnTo>
                  <a:pt x="3967710" y="1526351"/>
                </a:lnTo>
                <a:lnTo>
                  <a:pt x="3940349" y="1565048"/>
                </a:lnTo>
                <a:lnTo>
                  <a:pt x="3906928" y="1598469"/>
                </a:lnTo>
                <a:lnTo>
                  <a:pt x="3868231" y="1625830"/>
                </a:lnTo>
                <a:lnTo>
                  <a:pt x="3825044" y="1646345"/>
                </a:lnTo>
                <a:lnTo>
                  <a:pt x="3778152" y="1659230"/>
                </a:lnTo>
                <a:lnTo>
                  <a:pt x="3728339" y="1663700"/>
                </a:lnTo>
                <a:lnTo>
                  <a:pt x="277291" y="1663700"/>
                </a:lnTo>
                <a:lnTo>
                  <a:pt x="227446" y="1659230"/>
                </a:lnTo>
                <a:lnTo>
                  <a:pt x="180533" y="1646345"/>
                </a:lnTo>
                <a:lnTo>
                  <a:pt x="137334" y="1625830"/>
                </a:lnTo>
                <a:lnTo>
                  <a:pt x="98634" y="1598469"/>
                </a:lnTo>
                <a:lnTo>
                  <a:pt x="65213" y="1565048"/>
                </a:lnTo>
                <a:lnTo>
                  <a:pt x="37857" y="1526351"/>
                </a:lnTo>
                <a:lnTo>
                  <a:pt x="17347" y="1483164"/>
                </a:lnTo>
                <a:lnTo>
                  <a:pt x="4467" y="1436272"/>
                </a:lnTo>
                <a:lnTo>
                  <a:pt x="0" y="1386459"/>
                </a:lnTo>
                <a:lnTo>
                  <a:pt x="0" y="277241"/>
                </a:lnTo>
                <a:close/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3557" y="3478529"/>
            <a:ext cx="285242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Reuniões</a:t>
            </a:r>
            <a:r>
              <a:rPr sz="1800" b="1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Intersetoriais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Conselho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Tutelar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Secretaria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Assistência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Social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Educação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557" y="4611623"/>
            <a:ext cx="30372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Objetivo </a:t>
            </a:r>
            <a:r>
              <a:rPr sz="1400" b="1" spc="5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discutir </a:t>
            </a:r>
            <a:r>
              <a:rPr sz="1400" b="1" dirty="0">
                <a:latin typeface="Calibri"/>
                <a:cs typeface="Calibri"/>
              </a:rPr>
              <a:t>os casos de </a:t>
            </a:r>
            <a:r>
              <a:rPr sz="1400" b="1" spc="-5" dirty="0">
                <a:latin typeface="Calibri"/>
                <a:cs typeface="Calibri"/>
              </a:rPr>
              <a:t>violência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contra </a:t>
            </a:r>
            <a:r>
              <a:rPr sz="1400" b="1" spc="-5" dirty="0">
                <a:latin typeface="Calibri"/>
                <a:cs typeface="Calibri"/>
              </a:rPr>
              <a:t>crianças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adolescentes.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5780"/>
            <a:ext cx="6875780" cy="309880"/>
          </a:xfrm>
          <a:custGeom>
            <a:avLst/>
            <a:gdLst/>
            <a:ahLst/>
            <a:cxnLst/>
            <a:rect l="l" t="t" r="r" b="b"/>
            <a:pathLst>
              <a:path w="6875780" h="309880">
                <a:moveTo>
                  <a:pt x="0" y="309880"/>
                </a:moveTo>
                <a:lnTo>
                  <a:pt x="6875780" y="309880"/>
                </a:lnTo>
                <a:lnTo>
                  <a:pt x="6875780" y="0"/>
                </a:lnTo>
                <a:lnTo>
                  <a:pt x="0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25780"/>
            <a:ext cx="687578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945"/>
              </a:lnSpc>
            </a:pPr>
            <a:r>
              <a:rPr sz="1800" b="1" spc="-5" dirty="0">
                <a:latin typeface="Trebuchet MS"/>
                <a:cs typeface="Trebuchet MS"/>
              </a:rPr>
              <a:t>Atenção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Básica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9525" y="780415"/>
            <a:ext cx="8147050" cy="488950"/>
            <a:chOff x="-9525" y="780415"/>
            <a:chExt cx="8147050" cy="488950"/>
          </a:xfrm>
        </p:grpSpPr>
        <p:sp>
          <p:nvSpPr>
            <p:cNvPr id="6" name="object 6"/>
            <p:cNvSpPr/>
            <p:nvPr/>
          </p:nvSpPr>
          <p:spPr>
            <a:xfrm>
              <a:off x="0" y="789940"/>
              <a:ext cx="3411220" cy="469900"/>
            </a:xfrm>
            <a:custGeom>
              <a:avLst/>
              <a:gdLst/>
              <a:ahLst/>
              <a:cxnLst/>
              <a:rect l="l" t="t" r="r" b="b"/>
              <a:pathLst>
                <a:path w="3411220" h="469900">
                  <a:moveTo>
                    <a:pt x="3332861" y="0"/>
                  </a:moveTo>
                  <a:lnTo>
                    <a:pt x="78319" y="0"/>
                  </a:lnTo>
                  <a:lnTo>
                    <a:pt x="47834" y="6153"/>
                  </a:lnTo>
                  <a:lnTo>
                    <a:pt x="22939" y="22939"/>
                  </a:lnTo>
                  <a:lnTo>
                    <a:pt x="6154" y="47845"/>
                  </a:lnTo>
                  <a:lnTo>
                    <a:pt x="0" y="78359"/>
                  </a:lnTo>
                  <a:lnTo>
                    <a:pt x="0" y="391540"/>
                  </a:lnTo>
                  <a:lnTo>
                    <a:pt x="6154" y="422054"/>
                  </a:lnTo>
                  <a:lnTo>
                    <a:pt x="22939" y="446960"/>
                  </a:lnTo>
                  <a:lnTo>
                    <a:pt x="47834" y="463746"/>
                  </a:lnTo>
                  <a:lnTo>
                    <a:pt x="78319" y="469900"/>
                  </a:lnTo>
                  <a:lnTo>
                    <a:pt x="3332861" y="469900"/>
                  </a:lnTo>
                  <a:lnTo>
                    <a:pt x="3363374" y="463746"/>
                  </a:lnTo>
                  <a:lnTo>
                    <a:pt x="3388280" y="446960"/>
                  </a:lnTo>
                  <a:lnTo>
                    <a:pt x="3405066" y="422054"/>
                  </a:lnTo>
                  <a:lnTo>
                    <a:pt x="3411220" y="391540"/>
                  </a:lnTo>
                  <a:lnTo>
                    <a:pt x="3411220" y="78359"/>
                  </a:lnTo>
                  <a:lnTo>
                    <a:pt x="3405066" y="47845"/>
                  </a:lnTo>
                  <a:lnTo>
                    <a:pt x="3388280" y="22939"/>
                  </a:lnTo>
                  <a:lnTo>
                    <a:pt x="3363374" y="6153"/>
                  </a:lnTo>
                  <a:lnTo>
                    <a:pt x="3332861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9940"/>
              <a:ext cx="3411220" cy="469900"/>
            </a:xfrm>
            <a:custGeom>
              <a:avLst/>
              <a:gdLst/>
              <a:ahLst/>
              <a:cxnLst/>
              <a:rect l="l" t="t" r="r" b="b"/>
              <a:pathLst>
                <a:path w="3411220" h="469900">
                  <a:moveTo>
                    <a:pt x="0" y="78359"/>
                  </a:moveTo>
                  <a:lnTo>
                    <a:pt x="6154" y="47845"/>
                  </a:lnTo>
                  <a:lnTo>
                    <a:pt x="22939" y="22939"/>
                  </a:lnTo>
                  <a:lnTo>
                    <a:pt x="47834" y="6153"/>
                  </a:lnTo>
                  <a:lnTo>
                    <a:pt x="78319" y="0"/>
                  </a:lnTo>
                  <a:lnTo>
                    <a:pt x="3332861" y="0"/>
                  </a:lnTo>
                  <a:lnTo>
                    <a:pt x="3363374" y="6153"/>
                  </a:lnTo>
                  <a:lnTo>
                    <a:pt x="3388280" y="22939"/>
                  </a:lnTo>
                  <a:lnTo>
                    <a:pt x="3405066" y="47845"/>
                  </a:lnTo>
                  <a:lnTo>
                    <a:pt x="3411220" y="78359"/>
                  </a:lnTo>
                  <a:lnTo>
                    <a:pt x="3411220" y="391540"/>
                  </a:lnTo>
                  <a:lnTo>
                    <a:pt x="3405066" y="422054"/>
                  </a:lnTo>
                  <a:lnTo>
                    <a:pt x="3388280" y="446960"/>
                  </a:lnTo>
                  <a:lnTo>
                    <a:pt x="3363374" y="463746"/>
                  </a:lnTo>
                  <a:lnTo>
                    <a:pt x="3332861" y="469900"/>
                  </a:lnTo>
                  <a:lnTo>
                    <a:pt x="78319" y="469900"/>
                  </a:lnTo>
                  <a:lnTo>
                    <a:pt x="47834" y="463746"/>
                  </a:lnTo>
                  <a:lnTo>
                    <a:pt x="22939" y="446960"/>
                  </a:lnTo>
                  <a:lnTo>
                    <a:pt x="6154" y="422054"/>
                  </a:lnTo>
                  <a:lnTo>
                    <a:pt x="0" y="391540"/>
                  </a:lnTo>
                  <a:lnTo>
                    <a:pt x="0" y="783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6779" y="789940"/>
              <a:ext cx="3411220" cy="469900"/>
            </a:xfrm>
            <a:custGeom>
              <a:avLst/>
              <a:gdLst/>
              <a:ahLst/>
              <a:cxnLst/>
              <a:rect l="l" t="t" r="r" b="b"/>
              <a:pathLst>
                <a:path w="3411220" h="469900">
                  <a:moveTo>
                    <a:pt x="3332861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9"/>
                  </a:lnTo>
                  <a:lnTo>
                    <a:pt x="0" y="391540"/>
                  </a:lnTo>
                  <a:lnTo>
                    <a:pt x="6153" y="422054"/>
                  </a:lnTo>
                  <a:lnTo>
                    <a:pt x="22939" y="446960"/>
                  </a:lnTo>
                  <a:lnTo>
                    <a:pt x="47845" y="463746"/>
                  </a:lnTo>
                  <a:lnTo>
                    <a:pt x="78359" y="469900"/>
                  </a:lnTo>
                  <a:lnTo>
                    <a:pt x="3332861" y="469900"/>
                  </a:lnTo>
                  <a:lnTo>
                    <a:pt x="3363374" y="463746"/>
                  </a:lnTo>
                  <a:lnTo>
                    <a:pt x="3388280" y="446960"/>
                  </a:lnTo>
                  <a:lnTo>
                    <a:pt x="3405066" y="422054"/>
                  </a:lnTo>
                  <a:lnTo>
                    <a:pt x="3411220" y="391540"/>
                  </a:lnTo>
                  <a:lnTo>
                    <a:pt x="3411220" y="78359"/>
                  </a:lnTo>
                  <a:lnTo>
                    <a:pt x="3405066" y="47845"/>
                  </a:lnTo>
                  <a:lnTo>
                    <a:pt x="3388280" y="22939"/>
                  </a:lnTo>
                  <a:lnTo>
                    <a:pt x="3363374" y="6153"/>
                  </a:lnTo>
                  <a:lnTo>
                    <a:pt x="3332861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6779" y="789940"/>
              <a:ext cx="3411220" cy="469900"/>
            </a:xfrm>
            <a:custGeom>
              <a:avLst/>
              <a:gdLst/>
              <a:ahLst/>
              <a:cxnLst/>
              <a:rect l="l" t="t" r="r" b="b"/>
              <a:pathLst>
                <a:path w="3411220" h="469900">
                  <a:moveTo>
                    <a:pt x="0" y="78359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3332861" y="0"/>
                  </a:lnTo>
                  <a:lnTo>
                    <a:pt x="3363374" y="6153"/>
                  </a:lnTo>
                  <a:lnTo>
                    <a:pt x="3388280" y="22939"/>
                  </a:lnTo>
                  <a:lnTo>
                    <a:pt x="3405066" y="47845"/>
                  </a:lnTo>
                  <a:lnTo>
                    <a:pt x="3411220" y="78359"/>
                  </a:lnTo>
                  <a:lnTo>
                    <a:pt x="3411220" y="391540"/>
                  </a:lnTo>
                  <a:lnTo>
                    <a:pt x="3405066" y="422054"/>
                  </a:lnTo>
                  <a:lnTo>
                    <a:pt x="3388280" y="446960"/>
                  </a:lnTo>
                  <a:lnTo>
                    <a:pt x="3363374" y="463746"/>
                  </a:lnTo>
                  <a:lnTo>
                    <a:pt x="3332861" y="469900"/>
                  </a:lnTo>
                  <a:lnTo>
                    <a:pt x="78359" y="469900"/>
                  </a:lnTo>
                  <a:lnTo>
                    <a:pt x="47845" y="463746"/>
                  </a:lnTo>
                  <a:lnTo>
                    <a:pt x="22939" y="446960"/>
                  </a:lnTo>
                  <a:lnTo>
                    <a:pt x="6153" y="422054"/>
                  </a:lnTo>
                  <a:lnTo>
                    <a:pt x="0" y="391540"/>
                  </a:lnTo>
                  <a:lnTo>
                    <a:pt x="0" y="783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7072" y="876617"/>
            <a:ext cx="68262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8355" algn="l"/>
              </a:tabLst>
            </a:pPr>
            <a:r>
              <a:rPr sz="1600" b="1" spc="-20" dirty="0">
                <a:latin typeface="Calibri"/>
                <a:cs typeface="Calibri"/>
              </a:rPr>
              <a:t>AÇÕES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INTERSETORIAIS	</a:t>
            </a:r>
            <a:r>
              <a:rPr sz="1600" b="1" spc="-15" dirty="0">
                <a:latin typeface="Calibri"/>
                <a:cs typeface="Calibri"/>
              </a:rPr>
              <a:t>EDUCAÇÃO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PERMANENTE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6449" y="1646872"/>
            <a:ext cx="1617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Retorno</a:t>
            </a:r>
            <a:r>
              <a:rPr sz="18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às</a:t>
            </a:r>
            <a:r>
              <a:rPr sz="18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Aulas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715" y="2140203"/>
            <a:ext cx="3461385" cy="408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Organização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territorial</a:t>
            </a:r>
            <a:r>
              <a:rPr sz="1400" b="1" spc="2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2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duas</a:t>
            </a:r>
            <a:r>
              <a:rPr sz="1400" b="1" spc="2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referências</a:t>
            </a:r>
            <a:r>
              <a:rPr sz="1400" b="1" spc="2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por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Básica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objetivo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299720" marR="5715" indent="-287655" algn="just">
              <a:lnSpc>
                <a:spcPct val="100000"/>
              </a:lnSpc>
              <a:buFont typeface="Wingdings"/>
              <a:buChar char=""/>
              <a:tabLst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Esclarecer</a:t>
            </a:r>
            <a:r>
              <a:rPr sz="1400" b="1" dirty="0">
                <a:latin typeface="Calibri"/>
                <a:cs typeface="Calibri"/>
              </a:rPr>
              <a:t> dúvidas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relação</a:t>
            </a:r>
            <a:r>
              <a:rPr sz="1400" b="1" spc="-5" dirty="0">
                <a:latin typeface="Calibri"/>
                <a:cs typeface="Calibri"/>
              </a:rPr>
              <a:t> aos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Protocolos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Sanitários;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135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buFont typeface="Wingdings"/>
              <a:buChar char=""/>
              <a:tabLst>
                <a:tab pos="299720" algn="l"/>
                <a:tab pos="300355" algn="l"/>
                <a:tab pos="988060" algn="l"/>
                <a:tab pos="1422400" algn="l"/>
                <a:tab pos="2616835" algn="l"/>
                <a:tab pos="3048635" algn="l"/>
              </a:tabLst>
            </a:pP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o	</a:t>
            </a:r>
            <a:r>
              <a:rPr sz="1400" b="1" spc="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a	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spc="-30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spc="-10" dirty="0">
                <a:latin typeface="Calibri"/>
                <a:cs typeface="Calibri"/>
              </a:rPr>
              <a:t>ti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spc="-10" dirty="0">
                <a:latin typeface="Calibri"/>
                <a:cs typeface="Calibri"/>
              </a:rPr>
              <a:t>ic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ç</a:t>
            </a:r>
            <a:r>
              <a:rPr sz="1400" b="1" spc="5" dirty="0">
                <a:latin typeface="Calibri"/>
                <a:cs typeface="Calibri"/>
              </a:rPr>
              <a:t>ã</a:t>
            </a:r>
            <a:r>
              <a:rPr sz="1400" b="1" dirty="0">
                <a:latin typeface="Calibri"/>
                <a:cs typeface="Calibri"/>
              </a:rPr>
              <a:t>o	</a:t>
            </a:r>
            <a:r>
              <a:rPr sz="1400" b="1" spc="5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e	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suspeitos/confirmados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COVID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19;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buFont typeface="Wingdings"/>
              <a:buChar char=""/>
              <a:tabLst>
                <a:tab pos="299720" algn="l"/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Apoio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identificação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contactantes;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350">
              <a:latin typeface="Calibri"/>
              <a:cs typeface="Calibri"/>
            </a:endParaRPr>
          </a:p>
          <a:p>
            <a:pPr marL="299720" marR="5080" indent="-287655" algn="just">
              <a:lnSpc>
                <a:spcPct val="100000"/>
              </a:lnSpc>
              <a:buFont typeface="Wingdings"/>
              <a:buChar char=""/>
              <a:tabLst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Encontros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para</a:t>
            </a:r>
            <a:r>
              <a:rPr sz="1400" b="1" spc="-10" dirty="0">
                <a:latin typeface="Calibri"/>
                <a:cs typeface="Calibri"/>
              </a:rPr>
              <a:t> pactuação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ações</a:t>
            </a:r>
            <a:r>
              <a:rPr sz="1400" b="1" spc="3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fluxos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notificação</a:t>
            </a:r>
            <a:r>
              <a:rPr sz="1400" b="1" dirty="0">
                <a:latin typeface="Calibri"/>
                <a:cs typeface="Calibri"/>
              </a:rPr>
              <a:t> e </a:t>
            </a:r>
            <a:r>
              <a:rPr sz="1400" b="1" spc="-15" dirty="0">
                <a:latin typeface="Calibri"/>
                <a:cs typeface="Calibri"/>
              </a:rPr>
              <a:t>afastamento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Departamento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15" dirty="0">
                <a:latin typeface="Calibri"/>
                <a:cs typeface="Calibri"/>
              </a:rPr>
              <a:t>Atenção </a:t>
            </a:r>
            <a:r>
              <a:rPr sz="1400" b="1" spc="-5" dirty="0">
                <a:latin typeface="Calibri"/>
                <a:cs typeface="Calibri"/>
              </a:rPr>
              <a:t>Especializada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Vigilância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Epidemiológica;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350">
              <a:latin typeface="Calibri"/>
              <a:cs typeface="Calibri"/>
            </a:endParaRPr>
          </a:p>
          <a:p>
            <a:pPr marL="299720" marR="5715" indent="-287655" algn="just">
              <a:lnSpc>
                <a:spcPct val="100000"/>
              </a:lnSpc>
              <a:buFont typeface="Wingdings"/>
              <a:buChar char=""/>
              <a:tabLst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Encontros </a:t>
            </a:r>
            <a:r>
              <a:rPr sz="1400" b="1" spc="-10" dirty="0">
                <a:latin typeface="Calibri"/>
                <a:cs typeface="Calibri"/>
              </a:rPr>
              <a:t>territoriais </a:t>
            </a:r>
            <a:r>
              <a:rPr sz="1400" b="1" spc="-5" dirty="0">
                <a:latin typeface="Calibri"/>
                <a:cs typeface="Calibri"/>
              </a:rPr>
              <a:t>com </a:t>
            </a:r>
            <a:r>
              <a:rPr sz="1400" b="1" dirty="0">
                <a:latin typeface="Calibri"/>
                <a:cs typeface="Calibri"/>
              </a:rPr>
              <a:t>os </a:t>
            </a:r>
            <a:r>
              <a:rPr sz="1400" b="1" spc="-10" dirty="0">
                <a:latin typeface="Calibri"/>
                <a:cs typeface="Calibri"/>
              </a:rPr>
              <a:t>diretores </a:t>
            </a:r>
            <a:r>
              <a:rPr sz="1400" b="1" spc="-5" dirty="0">
                <a:latin typeface="Calibri"/>
                <a:cs typeface="Calibri"/>
              </a:rPr>
              <a:t>das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Escolas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5" dirty="0">
                <a:latin typeface="Calibri"/>
                <a:cs typeface="Calibri"/>
              </a:rPr>
              <a:t> pactuação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</a:t>
            </a:r>
            <a:r>
              <a:rPr sz="1400" b="1" spc="2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Apoio </a:t>
            </a:r>
            <a:r>
              <a:rPr sz="1400" b="1" spc="-25" dirty="0">
                <a:latin typeface="Calibri"/>
                <a:cs typeface="Calibri"/>
              </a:rPr>
              <a:t>Técnico 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às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Escolares.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220" y="1463039"/>
            <a:ext cx="4015740" cy="4833620"/>
          </a:xfrm>
          <a:custGeom>
            <a:avLst/>
            <a:gdLst/>
            <a:ahLst/>
            <a:cxnLst/>
            <a:rect l="l" t="t" r="r" b="b"/>
            <a:pathLst>
              <a:path w="4015740" h="4833620">
                <a:moveTo>
                  <a:pt x="0" y="669289"/>
                </a:moveTo>
                <a:lnTo>
                  <a:pt x="1680" y="621485"/>
                </a:lnTo>
                <a:lnTo>
                  <a:pt x="6646" y="574588"/>
                </a:lnTo>
                <a:lnTo>
                  <a:pt x="14784" y="528713"/>
                </a:lnTo>
                <a:lnTo>
                  <a:pt x="25981" y="483972"/>
                </a:lnTo>
                <a:lnTo>
                  <a:pt x="40124" y="440480"/>
                </a:lnTo>
                <a:lnTo>
                  <a:pt x="57100" y="398348"/>
                </a:lnTo>
                <a:lnTo>
                  <a:pt x="76794" y="357690"/>
                </a:lnTo>
                <a:lnTo>
                  <a:pt x="99095" y="318620"/>
                </a:lnTo>
                <a:lnTo>
                  <a:pt x="123888" y="281250"/>
                </a:lnTo>
                <a:lnTo>
                  <a:pt x="151061" y="245694"/>
                </a:lnTo>
                <a:lnTo>
                  <a:pt x="180500" y="212065"/>
                </a:lnTo>
                <a:lnTo>
                  <a:pt x="212091" y="180476"/>
                </a:lnTo>
                <a:lnTo>
                  <a:pt x="245723" y="151039"/>
                </a:lnTo>
                <a:lnTo>
                  <a:pt x="281281" y="123870"/>
                </a:lnTo>
                <a:lnTo>
                  <a:pt x="318652" y="99079"/>
                </a:lnTo>
                <a:lnTo>
                  <a:pt x="357723" y="76782"/>
                </a:lnTo>
                <a:lnTo>
                  <a:pt x="398380" y="57090"/>
                </a:lnTo>
                <a:lnTo>
                  <a:pt x="440511" y="40117"/>
                </a:lnTo>
                <a:lnTo>
                  <a:pt x="484002" y="25977"/>
                </a:lnTo>
                <a:lnTo>
                  <a:pt x="528740" y="14781"/>
                </a:lnTo>
                <a:lnTo>
                  <a:pt x="574611" y="6645"/>
                </a:lnTo>
                <a:lnTo>
                  <a:pt x="621503" y="1680"/>
                </a:lnTo>
                <a:lnTo>
                  <a:pt x="669302" y="0"/>
                </a:lnTo>
                <a:lnTo>
                  <a:pt x="3346450" y="0"/>
                </a:lnTo>
                <a:lnTo>
                  <a:pt x="3394239" y="1680"/>
                </a:lnTo>
                <a:lnTo>
                  <a:pt x="3441123" y="6645"/>
                </a:lnTo>
                <a:lnTo>
                  <a:pt x="3486989" y="14781"/>
                </a:lnTo>
                <a:lnTo>
                  <a:pt x="3531721" y="25977"/>
                </a:lnTo>
                <a:lnTo>
                  <a:pt x="3575209" y="40117"/>
                </a:lnTo>
                <a:lnTo>
                  <a:pt x="3617337" y="57090"/>
                </a:lnTo>
                <a:lnTo>
                  <a:pt x="3657993" y="76782"/>
                </a:lnTo>
                <a:lnTo>
                  <a:pt x="3697063" y="99079"/>
                </a:lnTo>
                <a:lnTo>
                  <a:pt x="3734434" y="123870"/>
                </a:lnTo>
                <a:lnTo>
                  <a:pt x="3769992" y="151039"/>
                </a:lnTo>
                <a:lnTo>
                  <a:pt x="3803625" y="180476"/>
                </a:lnTo>
                <a:lnTo>
                  <a:pt x="3835218" y="212065"/>
                </a:lnTo>
                <a:lnTo>
                  <a:pt x="3864659" y="245694"/>
                </a:lnTo>
                <a:lnTo>
                  <a:pt x="3891834" y="281250"/>
                </a:lnTo>
                <a:lnTo>
                  <a:pt x="3916630" y="318620"/>
                </a:lnTo>
                <a:lnTo>
                  <a:pt x="3938933" y="357690"/>
                </a:lnTo>
                <a:lnTo>
                  <a:pt x="3958630" y="398348"/>
                </a:lnTo>
                <a:lnTo>
                  <a:pt x="3975608" y="440480"/>
                </a:lnTo>
                <a:lnTo>
                  <a:pt x="3989753" y="483972"/>
                </a:lnTo>
                <a:lnTo>
                  <a:pt x="4000952" y="528713"/>
                </a:lnTo>
                <a:lnTo>
                  <a:pt x="4009092" y="574588"/>
                </a:lnTo>
                <a:lnTo>
                  <a:pt x="4014059" y="621485"/>
                </a:lnTo>
                <a:lnTo>
                  <a:pt x="4015740" y="669289"/>
                </a:lnTo>
                <a:lnTo>
                  <a:pt x="4015740" y="4164317"/>
                </a:lnTo>
                <a:lnTo>
                  <a:pt x="4014059" y="4212116"/>
                </a:lnTo>
                <a:lnTo>
                  <a:pt x="4009092" y="4259008"/>
                </a:lnTo>
                <a:lnTo>
                  <a:pt x="4000952" y="4304879"/>
                </a:lnTo>
                <a:lnTo>
                  <a:pt x="3989753" y="4349617"/>
                </a:lnTo>
                <a:lnTo>
                  <a:pt x="3975608" y="4393108"/>
                </a:lnTo>
                <a:lnTo>
                  <a:pt x="3958630" y="4435239"/>
                </a:lnTo>
                <a:lnTo>
                  <a:pt x="3938933" y="4475896"/>
                </a:lnTo>
                <a:lnTo>
                  <a:pt x="3916630" y="4514967"/>
                </a:lnTo>
                <a:lnTo>
                  <a:pt x="3891834" y="4552338"/>
                </a:lnTo>
                <a:lnTo>
                  <a:pt x="3864659" y="4587896"/>
                </a:lnTo>
                <a:lnTo>
                  <a:pt x="3835218" y="4621528"/>
                </a:lnTo>
                <a:lnTo>
                  <a:pt x="3803625" y="4653119"/>
                </a:lnTo>
                <a:lnTo>
                  <a:pt x="3769992" y="4682558"/>
                </a:lnTo>
                <a:lnTo>
                  <a:pt x="3734434" y="4709731"/>
                </a:lnTo>
                <a:lnTo>
                  <a:pt x="3697063" y="4734524"/>
                </a:lnTo>
                <a:lnTo>
                  <a:pt x="3657993" y="4756825"/>
                </a:lnTo>
                <a:lnTo>
                  <a:pt x="3617337" y="4776519"/>
                </a:lnTo>
                <a:lnTo>
                  <a:pt x="3575209" y="4793495"/>
                </a:lnTo>
                <a:lnTo>
                  <a:pt x="3531721" y="4807638"/>
                </a:lnTo>
                <a:lnTo>
                  <a:pt x="3486989" y="4818835"/>
                </a:lnTo>
                <a:lnTo>
                  <a:pt x="3441123" y="4826973"/>
                </a:lnTo>
                <a:lnTo>
                  <a:pt x="3394239" y="4831939"/>
                </a:lnTo>
                <a:lnTo>
                  <a:pt x="3346450" y="4833620"/>
                </a:lnTo>
                <a:lnTo>
                  <a:pt x="669302" y="4833620"/>
                </a:lnTo>
                <a:lnTo>
                  <a:pt x="621503" y="4831939"/>
                </a:lnTo>
                <a:lnTo>
                  <a:pt x="574611" y="4826973"/>
                </a:lnTo>
                <a:lnTo>
                  <a:pt x="528740" y="4818835"/>
                </a:lnTo>
                <a:lnTo>
                  <a:pt x="484002" y="4807638"/>
                </a:lnTo>
                <a:lnTo>
                  <a:pt x="440511" y="4793495"/>
                </a:lnTo>
                <a:lnTo>
                  <a:pt x="398380" y="4776519"/>
                </a:lnTo>
                <a:lnTo>
                  <a:pt x="357723" y="4756825"/>
                </a:lnTo>
                <a:lnTo>
                  <a:pt x="318652" y="4734524"/>
                </a:lnTo>
                <a:lnTo>
                  <a:pt x="281281" y="4709731"/>
                </a:lnTo>
                <a:lnTo>
                  <a:pt x="245723" y="4682558"/>
                </a:lnTo>
                <a:lnTo>
                  <a:pt x="212091" y="4653119"/>
                </a:lnTo>
                <a:lnTo>
                  <a:pt x="180500" y="4621528"/>
                </a:lnTo>
                <a:lnTo>
                  <a:pt x="151061" y="4587896"/>
                </a:lnTo>
                <a:lnTo>
                  <a:pt x="123888" y="4552338"/>
                </a:lnTo>
                <a:lnTo>
                  <a:pt x="99095" y="4514967"/>
                </a:lnTo>
                <a:lnTo>
                  <a:pt x="76794" y="4475896"/>
                </a:lnTo>
                <a:lnTo>
                  <a:pt x="57100" y="4435239"/>
                </a:lnTo>
                <a:lnTo>
                  <a:pt x="40124" y="4393108"/>
                </a:lnTo>
                <a:lnTo>
                  <a:pt x="25981" y="4349617"/>
                </a:lnTo>
                <a:lnTo>
                  <a:pt x="14784" y="4304879"/>
                </a:lnTo>
                <a:lnTo>
                  <a:pt x="6646" y="4259008"/>
                </a:lnTo>
                <a:lnTo>
                  <a:pt x="1680" y="4212116"/>
                </a:lnTo>
                <a:lnTo>
                  <a:pt x="0" y="4164317"/>
                </a:lnTo>
                <a:lnTo>
                  <a:pt x="0" y="669289"/>
                </a:lnTo>
                <a:close/>
              </a:path>
            </a:pathLst>
          </a:custGeom>
          <a:ln w="1905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520" y="1572260"/>
            <a:ext cx="4749800" cy="5026660"/>
          </a:xfrm>
          <a:custGeom>
            <a:avLst/>
            <a:gdLst/>
            <a:ahLst/>
            <a:cxnLst/>
            <a:rect l="l" t="t" r="r" b="b"/>
            <a:pathLst>
              <a:path w="4749800" h="5026659">
                <a:moveTo>
                  <a:pt x="0" y="791590"/>
                </a:moveTo>
                <a:lnTo>
                  <a:pt x="1444" y="743374"/>
                </a:lnTo>
                <a:lnTo>
                  <a:pt x="5724" y="695921"/>
                </a:lnTo>
                <a:lnTo>
                  <a:pt x="12755" y="649314"/>
                </a:lnTo>
                <a:lnTo>
                  <a:pt x="22455" y="603636"/>
                </a:lnTo>
                <a:lnTo>
                  <a:pt x="34740" y="558970"/>
                </a:lnTo>
                <a:lnTo>
                  <a:pt x="49529" y="515399"/>
                </a:lnTo>
                <a:lnTo>
                  <a:pt x="66738" y="473005"/>
                </a:lnTo>
                <a:lnTo>
                  <a:pt x="86285" y="431872"/>
                </a:lnTo>
                <a:lnTo>
                  <a:pt x="108086" y="392081"/>
                </a:lnTo>
                <a:lnTo>
                  <a:pt x="132059" y="353717"/>
                </a:lnTo>
                <a:lnTo>
                  <a:pt x="158120" y="316862"/>
                </a:lnTo>
                <a:lnTo>
                  <a:pt x="186188" y="281599"/>
                </a:lnTo>
                <a:lnTo>
                  <a:pt x="216179" y="248010"/>
                </a:lnTo>
                <a:lnTo>
                  <a:pt x="248010" y="216179"/>
                </a:lnTo>
                <a:lnTo>
                  <a:pt x="281599" y="186188"/>
                </a:lnTo>
                <a:lnTo>
                  <a:pt x="316862" y="158120"/>
                </a:lnTo>
                <a:lnTo>
                  <a:pt x="353717" y="132059"/>
                </a:lnTo>
                <a:lnTo>
                  <a:pt x="392081" y="108086"/>
                </a:lnTo>
                <a:lnTo>
                  <a:pt x="431872" y="86285"/>
                </a:lnTo>
                <a:lnTo>
                  <a:pt x="473005" y="66738"/>
                </a:lnTo>
                <a:lnTo>
                  <a:pt x="515399" y="49529"/>
                </a:lnTo>
                <a:lnTo>
                  <a:pt x="558970" y="34740"/>
                </a:lnTo>
                <a:lnTo>
                  <a:pt x="603636" y="22455"/>
                </a:lnTo>
                <a:lnTo>
                  <a:pt x="649314" y="12755"/>
                </a:lnTo>
                <a:lnTo>
                  <a:pt x="695921" y="5724"/>
                </a:lnTo>
                <a:lnTo>
                  <a:pt x="743374" y="1444"/>
                </a:lnTo>
                <a:lnTo>
                  <a:pt x="791590" y="0"/>
                </a:lnTo>
                <a:lnTo>
                  <a:pt x="3958208" y="0"/>
                </a:lnTo>
                <a:lnTo>
                  <a:pt x="4006425" y="1444"/>
                </a:lnTo>
                <a:lnTo>
                  <a:pt x="4053878" y="5724"/>
                </a:lnTo>
                <a:lnTo>
                  <a:pt x="4100485" y="12755"/>
                </a:lnTo>
                <a:lnTo>
                  <a:pt x="4146163" y="22455"/>
                </a:lnTo>
                <a:lnTo>
                  <a:pt x="4190829" y="34740"/>
                </a:lnTo>
                <a:lnTo>
                  <a:pt x="4234400" y="49529"/>
                </a:lnTo>
                <a:lnTo>
                  <a:pt x="4276794" y="66738"/>
                </a:lnTo>
                <a:lnTo>
                  <a:pt x="4317927" y="86285"/>
                </a:lnTo>
                <a:lnTo>
                  <a:pt x="4357718" y="108086"/>
                </a:lnTo>
                <a:lnTo>
                  <a:pt x="4396082" y="132059"/>
                </a:lnTo>
                <a:lnTo>
                  <a:pt x="4432937" y="158120"/>
                </a:lnTo>
                <a:lnTo>
                  <a:pt x="4468200" y="186188"/>
                </a:lnTo>
                <a:lnTo>
                  <a:pt x="4501789" y="216179"/>
                </a:lnTo>
                <a:lnTo>
                  <a:pt x="4533620" y="248010"/>
                </a:lnTo>
                <a:lnTo>
                  <a:pt x="4563611" y="281599"/>
                </a:lnTo>
                <a:lnTo>
                  <a:pt x="4591679" y="316862"/>
                </a:lnTo>
                <a:lnTo>
                  <a:pt x="4617740" y="353717"/>
                </a:lnTo>
                <a:lnTo>
                  <a:pt x="4641713" y="392081"/>
                </a:lnTo>
                <a:lnTo>
                  <a:pt x="4663514" y="431872"/>
                </a:lnTo>
                <a:lnTo>
                  <a:pt x="4683061" y="473005"/>
                </a:lnTo>
                <a:lnTo>
                  <a:pt x="4700270" y="515399"/>
                </a:lnTo>
                <a:lnTo>
                  <a:pt x="4715059" y="558970"/>
                </a:lnTo>
                <a:lnTo>
                  <a:pt x="4727344" y="603636"/>
                </a:lnTo>
                <a:lnTo>
                  <a:pt x="4737044" y="649314"/>
                </a:lnTo>
                <a:lnTo>
                  <a:pt x="4744075" y="695921"/>
                </a:lnTo>
                <a:lnTo>
                  <a:pt x="4748355" y="743374"/>
                </a:lnTo>
                <a:lnTo>
                  <a:pt x="4749800" y="791590"/>
                </a:lnTo>
                <a:lnTo>
                  <a:pt x="4749800" y="4235005"/>
                </a:lnTo>
                <a:lnTo>
                  <a:pt x="4748355" y="4283231"/>
                </a:lnTo>
                <a:lnTo>
                  <a:pt x="4744075" y="4330692"/>
                </a:lnTo>
                <a:lnTo>
                  <a:pt x="4737044" y="4377307"/>
                </a:lnTo>
                <a:lnTo>
                  <a:pt x="4727344" y="4422992"/>
                </a:lnTo>
                <a:lnTo>
                  <a:pt x="4715059" y="4467664"/>
                </a:lnTo>
                <a:lnTo>
                  <a:pt x="4700270" y="4511241"/>
                </a:lnTo>
                <a:lnTo>
                  <a:pt x="4683061" y="4553639"/>
                </a:lnTo>
                <a:lnTo>
                  <a:pt x="4663514" y="4594776"/>
                </a:lnTo>
                <a:lnTo>
                  <a:pt x="4641713" y="4634570"/>
                </a:lnTo>
                <a:lnTo>
                  <a:pt x="4617740" y="4672937"/>
                </a:lnTo>
                <a:lnTo>
                  <a:pt x="4591679" y="4709794"/>
                </a:lnTo>
                <a:lnTo>
                  <a:pt x="4563611" y="4745060"/>
                </a:lnTo>
                <a:lnTo>
                  <a:pt x="4533620" y="4778650"/>
                </a:lnTo>
                <a:lnTo>
                  <a:pt x="4501789" y="4810482"/>
                </a:lnTo>
                <a:lnTo>
                  <a:pt x="4468200" y="4840474"/>
                </a:lnTo>
                <a:lnTo>
                  <a:pt x="4432937" y="4868542"/>
                </a:lnTo>
                <a:lnTo>
                  <a:pt x="4396082" y="4894604"/>
                </a:lnTo>
                <a:lnTo>
                  <a:pt x="4357718" y="4918576"/>
                </a:lnTo>
                <a:lnTo>
                  <a:pt x="4317927" y="4940377"/>
                </a:lnTo>
                <a:lnTo>
                  <a:pt x="4276794" y="4959923"/>
                </a:lnTo>
                <a:lnTo>
                  <a:pt x="4234400" y="4977132"/>
                </a:lnTo>
                <a:lnTo>
                  <a:pt x="4190829" y="4991920"/>
                </a:lnTo>
                <a:lnTo>
                  <a:pt x="4146163" y="5004206"/>
                </a:lnTo>
                <a:lnTo>
                  <a:pt x="4100485" y="5013905"/>
                </a:lnTo>
                <a:lnTo>
                  <a:pt x="4053878" y="5020936"/>
                </a:lnTo>
                <a:lnTo>
                  <a:pt x="4006425" y="5025215"/>
                </a:lnTo>
                <a:lnTo>
                  <a:pt x="3958208" y="5026660"/>
                </a:lnTo>
                <a:lnTo>
                  <a:pt x="791590" y="5026660"/>
                </a:lnTo>
                <a:lnTo>
                  <a:pt x="743374" y="5025215"/>
                </a:lnTo>
                <a:lnTo>
                  <a:pt x="695921" y="5020936"/>
                </a:lnTo>
                <a:lnTo>
                  <a:pt x="649314" y="5013905"/>
                </a:lnTo>
                <a:lnTo>
                  <a:pt x="603636" y="5004206"/>
                </a:lnTo>
                <a:lnTo>
                  <a:pt x="558970" y="4991920"/>
                </a:lnTo>
                <a:lnTo>
                  <a:pt x="515399" y="4977132"/>
                </a:lnTo>
                <a:lnTo>
                  <a:pt x="473005" y="4959923"/>
                </a:lnTo>
                <a:lnTo>
                  <a:pt x="431872" y="4940377"/>
                </a:lnTo>
                <a:lnTo>
                  <a:pt x="392081" y="4918576"/>
                </a:lnTo>
                <a:lnTo>
                  <a:pt x="353717" y="4894604"/>
                </a:lnTo>
                <a:lnTo>
                  <a:pt x="316862" y="4868542"/>
                </a:lnTo>
                <a:lnTo>
                  <a:pt x="281599" y="4840474"/>
                </a:lnTo>
                <a:lnTo>
                  <a:pt x="248010" y="4810482"/>
                </a:lnTo>
                <a:lnTo>
                  <a:pt x="216179" y="4778650"/>
                </a:lnTo>
                <a:lnTo>
                  <a:pt x="186188" y="4745060"/>
                </a:lnTo>
                <a:lnTo>
                  <a:pt x="158120" y="4709794"/>
                </a:lnTo>
                <a:lnTo>
                  <a:pt x="132059" y="4672937"/>
                </a:lnTo>
                <a:lnTo>
                  <a:pt x="108086" y="4634570"/>
                </a:lnTo>
                <a:lnTo>
                  <a:pt x="86285" y="4594776"/>
                </a:lnTo>
                <a:lnTo>
                  <a:pt x="66738" y="4553639"/>
                </a:lnTo>
                <a:lnTo>
                  <a:pt x="49529" y="4511241"/>
                </a:lnTo>
                <a:lnTo>
                  <a:pt x="34740" y="4467664"/>
                </a:lnTo>
                <a:lnTo>
                  <a:pt x="22455" y="4422992"/>
                </a:lnTo>
                <a:lnTo>
                  <a:pt x="12755" y="4377307"/>
                </a:lnTo>
                <a:lnTo>
                  <a:pt x="5724" y="4330692"/>
                </a:lnTo>
                <a:lnTo>
                  <a:pt x="1444" y="4283231"/>
                </a:lnTo>
                <a:lnTo>
                  <a:pt x="0" y="4235005"/>
                </a:lnTo>
                <a:lnTo>
                  <a:pt x="0" y="791590"/>
                </a:lnTo>
                <a:close/>
              </a:path>
            </a:pathLst>
          </a:custGeom>
          <a:ln w="19050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05500" y="1664398"/>
            <a:ext cx="16408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Saúde</a:t>
            </a:r>
            <a:r>
              <a:rPr sz="1800" b="1" spc="-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da</a:t>
            </a:r>
            <a:r>
              <a:rPr sz="18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Mulher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4459" y="2142490"/>
            <a:ext cx="42824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Encontros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virtuais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realizados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dias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13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15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abril;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5" dirty="0">
                <a:latin typeface="Calibri"/>
                <a:cs typeface="Calibri"/>
              </a:rPr>
              <a:t>Palestrante: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Dr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Rodolfo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Strufaldi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Participação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215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profissionais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UBS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4459" y="2996184"/>
            <a:ext cx="4352925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Principais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temas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discutidos: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rastreamento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mama,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prescrição </a:t>
            </a:r>
            <a:r>
              <a:rPr sz="1400" b="1" dirty="0">
                <a:latin typeface="Calibri"/>
                <a:cs typeface="Calibri"/>
              </a:rPr>
              <a:t>do </a:t>
            </a:r>
            <a:r>
              <a:rPr sz="1400" b="1" spc="-5" dirty="0">
                <a:latin typeface="Calibri"/>
                <a:cs typeface="Calibri"/>
              </a:rPr>
              <a:t>Cálcio </a:t>
            </a:r>
            <a:r>
              <a:rPr sz="1400" b="1" spc="-10" dirty="0">
                <a:latin typeface="Calibri"/>
                <a:cs typeface="Calibri"/>
              </a:rPr>
              <a:t>para </a:t>
            </a:r>
            <a:r>
              <a:rPr sz="1400" b="1" spc="-15" dirty="0">
                <a:latin typeface="Calibri"/>
                <a:cs typeface="Calibri"/>
              </a:rPr>
              <a:t>gestantes </a:t>
            </a:r>
            <a:r>
              <a:rPr sz="1400" b="1" spc="-10" dirty="0">
                <a:latin typeface="Calibri"/>
                <a:cs typeface="Calibri"/>
              </a:rPr>
              <a:t>para prevenção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10" dirty="0">
                <a:latin typeface="Calibri"/>
                <a:cs typeface="Calibri"/>
              </a:rPr>
              <a:t>Pré </a:t>
            </a:r>
            <a:r>
              <a:rPr sz="1400" b="1" spc="-5" dirty="0">
                <a:latin typeface="Calibri"/>
                <a:cs typeface="Calibri"/>
              </a:rPr>
              <a:t> Eclâmpsia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Eclâmpsia.</a:t>
            </a:r>
            <a:endParaRPr sz="14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845"/>
              </a:spcBef>
            </a:pP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Residências</a:t>
            </a:r>
            <a:r>
              <a:rPr sz="18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em</a:t>
            </a:r>
            <a:r>
              <a:rPr sz="18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parceria</a:t>
            </a:r>
            <a:r>
              <a:rPr sz="18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com</a:t>
            </a:r>
            <a:r>
              <a:rPr sz="18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75B6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FMABC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25009" y="4236148"/>
            <a:ext cx="421068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Residência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Multiprofissional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Idoso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4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residentes</a:t>
            </a:r>
            <a:r>
              <a:rPr sz="1400" dirty="0">
                <a:latin typeface="Calibri"/>
                <a:cs typeface="Calibri"/>
              </a:rPr>
              <a:t> -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nutrição,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terapia</a:t>
            </a:r>
            <a:r>
              <a:rPr sz="1400" spc="-5" dirty="0">
                <a:latin typeface="Calibri"/>
                <a:cs typeface="Calibri"/>
              </a:rPr>
              <a:t> ocupacional,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farmácia,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enfermagem;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Campo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prática:</a:t>
            </a:r>
            <a:r>
              <a:rPr sz="1400" dirty="0">
                <a:latin typeface="Calibri"/>
                <a:cs typeface="Calibri"/>
              </a:rPr>
              <a:t> UBS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Rudge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Ramos/Cuidadoso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25009" y="5303901"/>
            <a:ext cx="4036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Residência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Multiprofissional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Atenção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Câncer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25009" y="5517197"/>
            <a:ext cx="4208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485" algn="l"/>
                <a:tab pos="1297940" algn="l"/>
                <a:tab pos="1574800" algn="l"/>
                <a:tab pos="2443480" algn="l"/>
                <a:tab pos="3521075" algn="l"/>
              </a:tabLst>
            </a:pPr>
            <a:r>
              <a:rPr sz="1400" dirty="0">
                <a:latin typeface="Calibri"/>
                <a:cs typeface="Calibri"/>
              </a:rPr>
              <a:t>4	</a:t>
            </a:r>
            <a:r>
              <a:rPr sz="1400" spc="-5" dirty="0">
                <a:latin typeface="Calibri"/>
                <a:cs typeface="Calibri"/>
              </a:rPr>
              <a:t>residentes	</a:t>
            </a:r>
            <a:r>
              <a:rPr sz="1400" dirty="0">
                <a:latin typeface="Calibri"/>
                <a:cs typeface="Calibri"/>
              </a:rPr>
              <a:t>-	</a:t>
            </a:r>
            <a:r>
              <a:rPr sz="1400" spc="-5" dirty="0">
                <a:latin typeface="Calibri"/>
                <a:cs typeface="Calibri"/>
              </a:rPr>
              <a:t>nutrição,	fisioterapia,	farmácia,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5009" y="5730557"/>
            <a:ext cx="42113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enfermagem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Campo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prática: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alterado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UBS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Nazareth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UBS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Vila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Euclides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" y="523240"/>
            <a:ext cx="6228080" cy="40894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57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5"/>
              </a:spcBef>
            </a:pPr>
            <a:r>
              <a:rPr sz="2200" b="1" spc="-5" dirty="0">
                <a:latin typeface="Trebuchet MS"/>
                <a:cs typeface="Trebuchet MS"/>
              </a:rPr>
              <a:t>Identificação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950" y="933450"/>
            <a:ext cx="8785860" cy="5664200"/>
          </a:xfrm>
          <a:custGeom>
            <a:avLst/>
            <a:gdLst/>
            <a:ahLst/>
            <a:cxnLst/>
            <a:rect l="l" t="t" r="r" b="b"/>
            <a:pathLst>
              <a:path w="8785860" h="5664200">
                <a:moveTo>
                  <a:pt x="0" y="943990"/>
                </a:moveTo>
                <a:lnTo>
                  <a:pt x="1228" y="895414"/>
                </a:lnTo>
                <a:lnTo>
                  <a:pt x="4874" y="847476"/>
                </a:lnTo>
                <a:lnTo>
                  <a:pt x="10877" y="800234"/>
                </a:lnTo>
                <a:lnTo>
                  <a:pt x="19179" y="753748"/>
                </a:lnTo>
                <a:lnTo>
                  <a:pt x="29721" y="708078"/>
                </a:lnTo>
                <a:lnTo>
                  <a:pt x="42442" y="663283"/>
                </a:lnTo>
                <a:lnTo>
                  <a:pt x="57284" y="619421"/>
                </a:lnTo>
                <a:lnTo>
                  <a:pt x="74188" y="576554"/>
                </a:lnTo>
                <a:lnTo>
                  <a:pt x="93093" y="534739"/>
                </a:lnTo>
                <a:lnTo>
                  <a:pt x="113942" y="494036"/>
                </a:lnTo>
                <a:lnTo>
                  <a:pt x="136673" y="454504"/>
                </a:lnTo>
                <a:lnTo>
                  <a:pt x="161229" y="416204"/>
                </a:lnTo>
                <a:lnTo>
                  <a:pt x="187549" y="379193"/>
                </a:lnTo>
                <a:lnTo>
                  <a:pt x="215575" y="343532"/>
                </a:lnTo>
                <a:lnTo>
                  <a:pt x="245247" y="309279"/>
                </a:lnTo>
                <a:lnTo>
                  <a:pt x="276505" y="276494"/>
                </a:lnTo>
                <a:lnTo>
                  <a:pt x="309292" y="245237"/>
                </a:lnTo>
                <a:lnTo>
                  <a:pt x="343546" y="215567"/>
                </a:lnTo>
                <a:lnTo>
                  <a:pt x="379209" y="187542"/>
                </a:lnTo>
                <a:lnTo>
                  <a:pt x="416222" y="161223"/>
                </a:lnTo>
                <a:lnTo>
                  <a:pt x="454524" y="136668"/>
                </a:lnTo>
                <a:lnTo>
                  <a:pt x="494058" y="113938"/>
                </a:lnTo>
                <a:lnTo>
                  <a:pt x="534763" y="93090"/>
                </a:lnTo>
                <a:lnTo>
                  <a:pt x="576580" y="74185"/>
                </a:lnTo>
                <a:lnTo>
                  <a:pt x="619451" y="57283"/>
                </a:lnTo>
                <a:lnTo>
                  <a:pt x="663315" y="42441"/>
                </a:lnTo>
                <a:lnTo>
                  <a:pt x="708113" y="29720"/>
                </a:lnTo>
                <a:lnTo>
                  <a:pt x="753786" y="19179"/>
                </a:lnTo>
                <a:lnTo>
                  <a:pt x="800275" y="10877"/>
                </a:lnTo>
                <a:lnTo>
                  <a:pt x="847520" y="4873"/>
                </a:lnTo>
                <a:lnTo>
                  <a:pt x="895462" y="1228"/>
                </a:lnTo>
                <a:lnTo>
                  <a:pt x="944041" y="0"/>
                </a:lnTo>
                <a:lnTo>
                  <a:pt x="7841869" y="0"/>
                </a:lnTo>
                <a:lnTo>
                  <a:pt x="7890445" y="1228"/>
                </a:lnTo>
                <a:lnTo>
                  <a:pt x="7938383" y="4873"/>
                </a:lnTo>
                <a:lnTo>
                  <a:pt x="7985625" y="10877"/>
                </a:lnTo>
                <a:lnTo>
                  <a:pt x="8032111" y="19179"/>
                </a:lnTo>
                <a:lnTo>
                  <a:pt x="8077781" y="29720"/>
                </a:lnTo>
                <a:lnTo>
                  <a:pt x="8122576" y="42441"/>
                </a:lnTo>
                <a:lnTo>
                  <a:pt x="8166438" y="57283"/>
                </a:lnTo>
                <a:lnTo>
                  <a:pt x="8209305" y="74185"/>
                </a:lnTo>
                <a:lnTo>
                  <a:pt x="8251120" y="93090"/>
                </a:lnTo>
                <a:lnTo>
                  <a:pt x="8291823" y="113938"/>
                </a:lnTo>
                <a:lnTo>
                  <a:pt x="8331355" y="136668"/>
                </a:lnTo>
                <a:lnTo>
                  <a:pt x="8369655" y="161223"/>
                </a:lnTo>
                <a:lnTo>
                  <a:pt x="8406666" y="187542"/>
                </a:lnTo>
                <a:lnTo>
                  <a:pt x="8442327" y="215567"/>
                </a:lnTo>
                <a:lnTo>
                  <a:pt x="8476580" y="245237"/>
                </a:lnTo>
                <a:lnTo>
                  <a:pt x="8509365" y="276494"/>
                </a:lnTo>
                <a:lnTo>
                  <a:pt x="8540622" y="309279"/>
                </a:lnTo>
                <a:lnTo>
                  <a:pt x="8570292" y="343532"/>
                </a:lnTo>
                <a:lnTo>
                  <a:pt x="8598317" y="379193"/>
                </a:lnTo>
                <a:lnTo>
                  <a:pt x="8624636" y="416204"/>
                </a:lnTo>
                <a:lnTo>
                  <a:pt x="8649191" y="454504"/>
                </a:lnTo>
                <a:lnTo>
                  <a:pt x="8671921" y="494036"/>
                </a:lnTo>
                <a:lnTo>
                  <a:pt x="8692769" y="534739"/>
                </a:lnTo>
                <a:lnTo>
                  <a:pt x="8711674" y="576554"/>
                </a:lnTo>
                <a:lnTo>
                  <a:pt x="8728576" y="619421"/>
                </a:lnTo>
                <a:lnTo>
                  <a:pt x="8743418" y="663283"/>
                </a:lnTo>
                <a:lnTo>
                  <a:pt x="8756139" y="708078"/>
                </a:lnTo>
                <a:lnTo>
                  <a:pt x="8766680" y="753748"/>
                </a:lnTo>
                <a:lnTo>
                  <a:pt x="8774982" y="800234"/>
                </a:lnTo>
                <a:lnTo>
                  <a:pt x="8780986" y="847476"/>
                </a:lnTo>
                <a:lnTo>
                  <a:pt x="8784631" y="895414"/>
                </a:lnTo>
                <a:lnTo>
                  <a:pt x="8785860" y="943990"/>
                </a:lnTo>
                <a:lnTo>
                  <a:pt x="8785860" y="4720158"/>
                </a:lnTo>
                <a:lnTo>
                  <a:pt x="8784631" y="4768737"/>
                </a:lnTo>
                <a:lnTo>
                  <a:pt x="8780986" y="4816679"/>
                </a:lnTo>
                <a:lnTo>
                  <a:pt x="8774982" y="4863924"/>
                </a:lnTo>
                <a:lnTo>
                  <a:pt x="8766680" y="4910413"/>
                </a:lnTo>
                <a:lnTo>
                  <a:pt x="8756139" y="4956086"/>
                </a:lnTo>
                <a:lnTo>
                  <a:pt x="8743418" y="5000884"/>
                </a:lnTo>
                <a:lnTo>
                  <a:pt x="8728576" y="5044748"/>
                </a:lnTo>
                <a:lnTo>
                  <a:pt x="8711674" y="5087619"/>
                </a:lnTo>
                <a:lnTo>
                  <a:pt x="8692769" y="5129436"/>
                </a:lnTo>
                <a:lnTo>
                  <a:pt x="8671921" y="5170141"/>
                </a:lnTo>
                <a:lnTo>
                  <a:pt x="8649191" y="5209675"/>
                </a:lnTo>
                <a:lnTo>
                  <a:pt x="8624636" y="5247977"/>
                </a:lnTo>
                <a:lnTo>
                  <a:pt x="8598317" y="5284990"/>
                </a:lnTo>
                <a:lnTo>
                  <a:pt x="8570292" y="5320653"/>
                </a:lnTo>
                <a:lnTo>
                  <a:pt x="8540622" y="5354907"/>
                </a:lnTo>
                <a:lnTo>
                  <a:pt x="8509365" y="5387694"/>
                </a:lnTo>
                <a:lnTo>
                  <a:pt x="8476580" y="5418952"/>
                </a:lnTo>
                <a:lnTo>
                  <a:pt x="8442327" y="5448624"/>
                </a:lnTo>
                <a:lnTo>
                  <a:pt x="8406666" y="5476650"/>
                </a:lnTo>
                <a:lnTo>
                  <a:pt x="8369655" y="5502970"/>
                </a:lnTo>
                <a:lnTo>
                  <a:pt x="8331355" y="5527526"/>
                </a:lnTo>
                <a:lnTo>
                  <a:pt x="8291823" y="5550257"/>
                </a:lnTo>
                <a:lnTo>
                  <a:pt x="8251120" y="5571106"/>
                </a:lnTo>
                <a:lnTo>
                  <a:pt x="8209305" y="5590011"/>
                </a:lnTo>
                <a:lnTo>
                  <a:pt x="8166438" y="5606915"/>
                </a:lnTo>
                <a:lnTo>
                  <a:pt x="8122576" y="5621757"/>
                </a:lnTo>
                <a:lnTo>
                  <a:pt x="8077781" y="5634478"/>
                </a:lnTo>
                <a:lnTo>
                  <a:pt x="8032111" y="5645020"/>
                </a:lnTo>
                <a:lnTo>
                  <a:pt x="7985625" y="5653322"/>
                </a:lnTo>
                <a:lnTo>
                  <a:pt x="7938383" y="5659325"/>
                </a:lnTo>
                <a:lnTo>
                  <a:pt x="7890445" y="5662971"/>
                </a:lnTo>
                <a:lnTo>
                  <a:pt x="7841869" y="5664200"/>
                </a:lnTo>
                <a:lnTo>
                  <a:pt x="944041" y="5664200"/>
                </a:lnTo>
                <a:lnTo>
                  <a:pt x="895462" y="5662971"/>
                </a:lnTo>
                <a:lnTo>
                  <a:pt x="847520" y="5659325"/>
                </a:lnTo>
                <a:lnTo>
                  <a:pt x="800275" y="5653322"/>
                </a:lnTo>
                <a:lnTo>
                  <a:pt x="753786" y="5645020"/>
                </a:lnTo>
                <a:lnTo>
                  <a:pt x="708113" y="5634478"/>
                </a:lnTo>
                <a:lnTo>
                  <a:pt x="663315" y="5621757"/>
                </a:lnTo>
                <a:lnTo>
                  <a:pt x="619451" y="5606915"/>
                </a:lnTo>
                <a:lnTo>
                  <a:pt x="576580" y="5590011"/>
                </a:lnTo>
                <a:lnTo>
                  <a:pt x="534763" y="5571106"/>
                </a:lnTo>
                <a:lnTo>
                  <a:pt x="494058" y="5550257"/>
                </a:lnTo>
                <a:lnTo>
                  <a:pt x="454524" y="5527526"/>
                </a:lnTo>
                <a:lnTo>
                  <a:pt x="416222" y="5502970"/>
                </a:lnTo>
                <a:lnTo>
                  <a:pt x="379209" y="5476650"/>
                </a:lnTo>
                <a:lnTo>
                  <a:pt x="343546" y="5448624"/>
                </a:lnTo>
                <a:lnTo>
                  <a:pt x="309292" y="5418952"/>
                </a:lnTo>
                <a:lnTo>
                  <a:pt x="276505" y="5387694"/>
                </a:lnTo>
                <a:lnTo>
                  <a:pt x="245247" y="5354907"/>
                </a:lnTo>
                <a:lnTo>
                  <a:pt x="215575" y="5320653"/>
                </a:lnTo>
                <a:lnTo>
                  <a:pt x="187549" y="5284990"/>
                </a:lnTo>
                <a:lnTo>
                  <a:pt x="161229" y="5247977"/>
                </a:lnTo>
                <a:lnTo>
                  <a:pt x="136673" y="5209675"/>
                </a:lnTo>
                <a:lnTo>
                  <a:pt x="113942" y="5170141"/>
                </a:lnTo>
                <a:lnTo>
                  <a:pt x="93093" y="5129436"/>
                </a:lnTo>
                <a:lnTo>
                  <a:pt x="74188" y="5087619"/>
                </a:lnTo>
                <a:lnTo>
                  <a:pt x="57284" y="5044748"/>
                </a:lnTo>
                <a:lnTo>
                  <a:pt x="42442" y="5000884"/>
                </a:lnTo>
                <a:lnTo>
                  <a:pt x="29721" y="4956086"/>
                </a:lnTo>
                <a:lnTo>
                  <a:pt x="19179" y="4910413"/>
                </a:lnTo>
                <a:lnTo>
                  <a:pt x="10877" y="4863924"/>
                </a:lnTo>
                <a:lnTo>
                  <a:pt x="4874" y="4816679"/>
                </a:lnTo>
                <a:lnTo>
                  <a:pt x="1228" y="4768737"/>
                </a:lnTo>
                <a:lnTo>
                  <a:pt x="0" y="4720158"/>
                </a:lnTo>
                <a:lnTo>
                  <a:pt x="0" y="943990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915" y="1125219"/>
            <a:ext cx="7772400" cy="5173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i="1" dirty="0">
                <a:latin typeface="Calibri"/>
                <a:cs typeface="Calibri"/>
              </a:rPr>
              <a:t>UF: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São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Paulo</a:t>
            </a:r>
            <a:endParaRPr sz="1600">
              <a:latin typeface="Calibri"/>
              <a:cs typeface="Calibri"/>
            </a:endParaRPr>
          </a:p>
          <a:p>
            <a:pPr marL="12700" marR="4756150">
              <a:lnSpc>
                <a:spcPts val="2320"/>
              </a:lnSpc>
              <a:spcBef>
                <a:spcPts val="125"/>
              </a:spcBef>
            </a:pPr>
            <a:r>
              <a:rPr sz="1600" b="1" i="1" dirty="0">
                <a:latin typeface="Calibri"/>
                <a:cs typeface="Calibri"/>
              </a:rPr>
              <a:t>Município: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São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Bernardo</a:t>
            </a:r>
            <a:r>
              <a:rPr sz="1600" b="1" i="1" spc="4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do </a:t>
            </a:r>
            <a:r>
              <a:rPr sz="1600" b="1" i="1" spc="-10" dirty="0">
                <a:latin typeface="Calibri"/>
                <a:cs typeface="Calibri"/>
              </a:rPr>
              <a:t>Campo </a:t>
            </a:r>
            <a:r>
              <a:rPr sz="1600" b="1" i="1" spc="-3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Relatório:</a:t>
            </a:r>
            <a:r>
              <a:rPr sz="1600" b="1" i="1" spc="-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2º </a:t>
            </a:r>
            <a:r>
              <a:rPr sz="1600" b="1" i="1" spc="-10" dirty="0">
                <a:latin typeface="Calibri"/>
                <a:cs typeface="Calibri"/>
              </a:rPr>
              <a:t>Quadrimestre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de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5" dirty="0"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600" b="1" i="1" spc="-10" dirty="0">
                <a:latin typeface="Calibri"/>
                <a:cs typeface="Calibri"/>
              </a:rPr>
              <a:t>Secretaria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de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Saúde</a:t>
            </a:r>
            <a:r>
              <a:rPr sz="1600" b="1" i="1" spc="4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de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São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Bernardo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do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Campo</a:t>
            </a:r>
            <a:r>
              <a:rPr sz="1600" b="1" i="1" spc="5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–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SP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20" dirty="0">
                <a:latin typeface="Calibri"/>
                <a:cs typeface="Calibri"/>
              </a:rPr>
              <a:t>CNPJ: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46.523.239/0001-47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Calibri"/>
                <a:cs typeface="Calibri"/>
              </a:rPr>
              <a:t>Rua João </a:t>
            </a:r>
            <a:r>
              <a:rPr sz="1600" spc="-15" dirty="0">
                <a:latin typeface="Calibri"/>
                <a:cs typeface="Calibri"/>
              </a:rPr>
              <a:t>Pessoa,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59</a:t>
            </a:r>
            <a:endParaRPr sz="16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Calibri"/>
                <a:cs typeface="Calibri"/>
              </a:rPr>
              <a:t>CEP: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09715-000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30" dirty="0">
                <a:latin typeface="Calibri"/>
                <a:cs typeface="Calibri"/>
              </a:rPr>
              <a:t>Telefone: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(11)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2630-6113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Calibri"/>
                <a:cs typeface="Calibri"/>
              </a:rPr>
              <a:t>E-mail: </a:t>
            </a:r>
            <a:r>
              <a:rPr sz="1600" spc="-15" dirty="0">
                <a:latin typeface="Calibri"/>
                <a:cs typeface="Calibri"/>
                <a:hlinkClick r:id="rId2"/>
              </a:rPr>
              <a:t>saude@saobernardo.sp.gov.br</a:t>
            </a:r>
            <a:endParaRPr sz="1600">
              <a:latin typeface="Calibri"/>
              <a:cs typeface="Calibri"/>
            </a:endParaRPr>
          </a:p>
          <a:p>
            <a:pPr marL="12700" marR="4585970">
              <a:lnSpc>
                <a:spcPct val="15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Secretário: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60" dirty="0">
                <a:latin typeface="Calibri"/>
                <a:cs typeface="Calibri"/>
              </a:rPr>
              <a:t>Dr.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Geraldo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Reple Sobrinho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Posse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01/01/2017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Calibri"/>
                <a:cs typeface="Calibri"/>
              </a:rPr>
              <a:t>PMS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2018-2021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aprovado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pelo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CMS</a:t>
            </a:r>
            <a:r>
              <a:rPr sz="1600" dirty="0">
                <a:latin typeface="Calibri"/>
                <a:cs typeface="Calibri"/>
              </a:rPr>
              <a:t> em 12/12/2017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Resolução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nº</a:t>
            </a:r>
            <a:r>
              <a:rPr sz="1600" dirty="0">
                <a:latin typeface="Calibri"/>
                <a:cs typeface="Calibri"/>
              </a:rPr>
              <a:t> 23.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latin typeface="Calibri"/>
                <a:cs typeface="Calibri"/>
              </a:rPr>
              <a:t>Alterações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PMS 2018-2021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PAS</a:t>
            </a:r>
            <a:r>
              <a:rPr sz="1600" b="1" dirty="0">
                <a:latin typeface="Calibri"/>
                <a:cs typeface="Calibri"/>
              </a:rPr>
              <a:t> 2020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aprovadas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pelo CMS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 22/9/2020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Resolução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nº </a:t>
            </a:r>
            <a:r>
              <a:rPr sz="1600" dirty="0">
                <a:latin typeface="Calibri"/>
                <a:cs typeface="Calibri"/>
              </a:rPr>
              <a:t> 20/2020,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cumprimento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à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b="1" spc="-40" dirty="0">
                <a:latin typeface="Calibri"/>
                <a:cs typeface="Calibri"/>
              </a:rPr>
              <a:t>NOTA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TÉCNICA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Nº</a:t>
            </a:r>
            <a:r>
              <a:rPr sz="1600" b="1" spc="-10" dirty="0">
                <a:latin typeface="Calibri"/>
                <a:cs typeface="Calibri"/>
              </a:rPr>
              <a:t> 7/2020-CGFIP/DGIP/SE/MS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Sobre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ajuste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Plano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Saúde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(PS)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ou na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Programação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Anual</a:t>
            </a:r>
            <a:r>
              <a:rPr sz="1600" spc="-5" dirty="0">
                <a:latin typeface="Calibri"/>
                <a:cs typeface="Calibri"/>
              </a:rPr>
              <a:t> 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Saúde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(PAS)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para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inclusão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das</a:t>
            </a:r>
            <a:r>
              <a:rPr sz="1600" spc="-5" dirty="0">
                <a:latin typeface="Calibri"/>
                <a:cs typeface="Calibri"/>
              </a:rPr>
              <a:t> metas ou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ações,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respectivamente,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decorrentes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enfrentamento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à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pandemia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 </a:t>
            </a:r>
            <a:r>
              <a:rPr sz="1600" spc="-10" dirty="0">
                <a:latin typeface="Calibri"/>
                <a:cs typeface="Calibri"/>
              </a:rPr>
              <a:t>COVID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19.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7840" y="0"/>
            <a:ext cx="990600" cy="109473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40" y="0"/>
            <a:ext cx="6731000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286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5780"/>
            <a:ext cx="6301740" cy="294640"/>
          </a:xfrm>
          <a:custGeom>
            <a:avLst/>
            <a:gdLst/>
            <a:ahLst/>
            <a:cxnLst/>
            <a:rect l="l" t="t" r="r" b="b"/>
            <a:pathLst>
              <a:path w="6301740" h="294640">
                <a:moveTo>
                  <a:pt x="0" y="294640"/>
                </a:moveTo>
                <a:lnTo>
                  <a:pt x="6301740" y="294640"/>
                </a:lnTo>
                <a:lnTo>
                  <a:pt x="6301740" y="0"/>
                </a:lnTo>
                <a:lnTo>
                  <a:pt x="0" y="0"/>
                </a:lnTo>
                <a:lnTo>
                  <a:pt x="0" y="29464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25780"/>
            <a:ext cx="630174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09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Especializada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44695" y="668655"/>
            <a:ext cx="3437890" cy="389890"/>
            <a:chOff x="4544695" y="668655"/>
            <a:chExt cx="3437890" cy="389890"/>
          </a:xfrm>
        </p:grpSpPr>
        <p:sp>
          <p:nvSpPr>
            <p:cNvPr id="5" name="object 5"/>
            <p:cNvSpPr/>
            <p:nvPr/>
          </p:nvSpPr>
          <p:spPr>
            <a:xfrm>
              <a:off x="4554220" y="678180"/>
              <a:ext cx="3418840" cy="370840"/>
            </a:xfrm>
            <a:custGeom>
              <a:avLst/>
              <a:gdLst/>
              <a:ahLst/>
              <a:cxnLst/>
              <a:rect l="l" t="t" r="r" b="b"/>
              <a:pathLst>
                <a:path w="3418840" h="370840">
                  <a:moveTo>
                    <a:pt x="3356990" y="0"/>
                  </a:moveTo>
                  <a:lnTo>
                    <a:pt x="61849" y="0"/>
                  </a:lnTo>
                  <a:lnTo>
                    <a:pt x="37772" y="4859"/>
                  </a:lnTo>
                  <a:lnTo>
                    <a:pt x="18113" y="18113"/>
                  </a:lnTo>
                  <a:lnTo>
                    <a:pt x="4859" y="37772"/>
                  </a:lnTo>
                  <a:lnTo>
                    <a:pt x="0" y="61849"/>
                  </a:lnTo>
                  <a:lnTo>
                    <a:pt x="0" y="308991"/>
                  </a:lnTo>
                  <a:lnTo>
                    <a:pt x="4859" y="333067"/>
                  </a:lnTo>
                  <a:lnTo>
                    <a:pt x="18113" y="352726"/>
                  </a:lnTo>
                  <a:lnTo>
                    <a:pt x="37772" y="365980"/>
                  </a:lnTo>
                  <a:lnTo>
                    <a:pt x="61849" y="370840"/>
                  </a:lnTo>
                  <a:lnTo>
                    <a:pt x="3356990" y="370840"/>
                  </a:lnTo>
                  <a:lnTo>
                    <a:pt x="3381067" y="365980"/>
                  </a:lnTo>
                  <a:lnTo>
                    <a:pt x="3400726" y="352726"/>
                  </a:lnTo>
                  <a:lnTo>
                    <a:pt x="3413980" y="333067"/>
                  </a:lnTo>
                  <a:lnTo>
                    <a:pt x="3418839" y="308991"/>
                  </a:lnTo>
                  <a:lnTo>
                    <a:pt x="3418839" y="61849"/>
                  </a:lnTo>
                  <a:lnTo>
                    <a:pt x="3413980" y="37772"/>
                  </a:lnTo>
                  <a:lnTo>
                    <a:pt x="3400726" y="18113"/>
                  </a:lnTo>
                  <a:lnTo>
                    <a:pt x="3381067" y="4859"/>
                  </a:lnTo>
                  <a:lnTo>
                    <a:pt x="335699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4220" y="678180"/>
              <a:ext cx="3418840" cy="370840"/>
            </a:xfrm>
            <a:custGeom>
              <a:avLst/>
              <a:gdLst/>
              <a:ahLst/>
              <a:cxnLst/>
              <a:rect l="l" t="t" r="r" b="b"/>
              <a:pathLst>
                <a:path w="3418840" h="370840">
                  <a:moveTo>
                    <a:pt x="0" y="61849"/>
                  </a:moveTo>
                  <a:lnTo>
                    <a:pt x="4859" y="37772"/>
                  </a:lnTo>
                  <a:lnTo>
                    <a:pt x="18113" y="18113"/>
                  </a:lnTo>
                  <a:lnTo>
                    <a:pt x="37772" y="4859"/>
                  </a:lnTo>
                  <a:lnTo>
                    <a:pt x="61849" y="0"/>
                  </a:lnTo>
                  <a:lnTo>
                    <a:pt x="3356990" y="0"/>
                  </a:lnTo>
                  <a:lnTo>
                    <a:pt x="3381067" y="4859"/>
                  </a:lnTo>
                  <a:lnTo>
                    <a:pt x="3400726" y="18113"/>
                  </a:lnTo>
                  <a:lnTo>
                    <a:pt x="3413980" y="37772"/>
                  </a:lnTo>
                  <a:lnTo>
                    <a:pt x="3418839" y="61849"/>
                  </a:lnTo>
                  <a:lnTo>
                    <a:pt x="3418839" y="308991"/>
                  </a:lnTo>
                  <a:lnTo>
                    <a:pt x="3413980" y="333067"/>
                  </a:lnTo>
                  <a:lnTo>
                    <a:pt x="3400726" y="352726"/>
                  </a:lnTo>
                  <a:lnTo>
                    <a:pt x="3381067" y="365980"/>
                  </a:lnTo>
                  <a:lnTo>
                    <a:pt x="3356990" y="370840"/>
                  </a:lnTo>
                  <a:lnTo>
                    <a:pt x="61849" y="370840"/>
                  </a:lnTo>
                  <a:lnTo>
                    <a:pt x="37772" y="365980"/>
                  </a:lnTo>
                  <a:lnTo>
                    <a:pt x="18113" y="352726"/>
                  </a:lnTo>
                  <a:lnTo>
                    <a:pt x="4859" y="333067"/>
                  </a:lnTo>
                  <a:lnTo>
                    <a:pt x="0" y="308991"/>
                  </a:lnTo>
                  <a:lnTo>
                    <a:pt x="0" y="6184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37734" y="698753"/>
            <a:ext cx="2054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APOIO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DIAGNÓSTICO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334" y="780415"/>
            <a:ext cx="3646170" cy="389890"/>
            <a:chOff x="13334" y="780415"/>
            <a:chExt cx="3646170" cy="389890"/>
          </a:xfrm>
        </p:grpSpPr>
        <p:sp>
          <p:nvSpPr>
            <p:cNvPr id="9" name="object 9"/>
            <p:cNvSpPr/>
            <p:nvPr/>
          </p:nvSpPr>
          <p:spPr>
            <a:xfrm>
              <a:off x="22859" y="789940"/>
              <a:ext cx="3627120" cy="370840"/>
            </a:xfrm>
            <a:custGeom>
              <a:avLst/>
              <a:gdLst/>
              <a:ahLst/>
              <a:cxnLst/>
              <a:rect l="l" t="t" r="r" b="b"/>
              <a:pathLst>
                <a:path w="3627120" h="370840">
                  <a:moveTo>
                    <a:pt x="3565270" y="0"/>
                  </a:moveTo>
                  <a:lnTo>
                    <a:pt x="61808" y="0"/>
                  </a:lnTo>
                  <a:lnTo>
                    <a:pt x="37749" y="4859"/>
                  </a:lnTo>
                  <a:lnTo>
                    <a:pt x="18103" y="18113"/>
                  </a:lnTo>
                  <a:lnTo>
                    <a:pt x="4857" y="37772"/>
                  </a:lnTo>
                  <a:lnTo>
                    <a:pt x="0" y="61849"/>
                  </a:lnTo>
                  <a:lnTo>
                    <a:pt x="0" y="308990"/>
                  </a:lnTo>
                  <a:lnTo>
                    <a:pt x="4857" y="333067"/>
                  </a:lnTo>
                  <a:lnTo>
                    <a:pt x="18103" y="352726"/>
                  </a:lnTo>
                  <a:lnTo>
                    <a:pt x="37749" y="365980"/>
                  </a:lnTo>
                  <a:lnTo>
                    <a:pt x="61808" y="370839"/>
                  </a:lnTo>
                  <a:lnTo>
                    <a:pt x="3565270" y="370839"/>
                  </a:lnTo>
                  <a:lnTo>
                    <a:pt x="3589347" y="365980"/>
                  </a:lnTo>
                  <a:lnTo>
                    <a:pt x="3609006" y="352726"/>
                  </a:lnTo>
                  <a:lnTo>
                    <a:pt x="3622260" y="333067"/>
                  </a:lnTo>
                  <a:lnTo>
                    <a:pt x="3627119" y="308990"/>
                  </a:lnTo>
                  <a:lnTo>
                    <a:pt x="3627119" y="61849"/>
                  </a:lnTo>
                  <a:lnTo>
                    <a:pt x="3622260" y="37772"/>
                  </a:lnTo>
                  <a:lnTo>
                    <a:pt x="3609006" y="18113"/>
                  </a:lnTo>
                  <a:lnTo>
                    <a:pt x="3589347" y="4859"/>
                  </a:lnTo>
                  <a:lnTo>
                    <a:pt x="356527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59" y="789940"/>
              <a:ext cx="3627120" cy="370840"/>
            </a:xfrm>
            <a:custGeom>
              <a:avLst/>
              <a:gdLst/>
              <a:ahLst/>
              <a:cxnLst/>
              <a:rect l="l" t="t" r="r" b="b"/>
              <a:pathLst>
                <a:path w="3627120" h="370840">
                  <a:moveTo>
                    <a:pt x="0" y="61849"/>
                  </a:moveTo>
                  <a:lnTo>
                    <a:pt x="4857" y="37772"/>
                  </a:lnTo>
                  <a:lnTo>
                    <a:pt x="18103" y="18113"/>
                  </a:lnTo>
                  <a:lnTo>
                    <a:pt x="37749" y="4859"/>
                  </a:lnTo>
                  <a:lnTo>
                    <a:pt x="61808" y="0"/>
                  </a:lnTo>
                  <a:lnTo>
                    <a:pt x="3565270" y="0"/>
                  </a:lnTo>
                  <a:lnTo>
                    <a:pt x="3589347" y="4859"/>
                  </a:lnTo>
                  <a:lnTo>
                    <a:pt x="3609006" y="18113"/>
                  </a:lnTo>
                  <a:lnTo>
                    <a:pt x="3622260" y="37772"/>
                  </a:lnTo>
                  <a:lnTo>
                    <a:pt x="3627119" y="61849"/>
                  </a:lnTo>
                  <a:lnTo>
                    <a:pt x="3627119" y="308990"/>
                  </a:lnTo>
                  <a:lnTo>
                    <a:pt x="3622260" y="333067"/>
                  </a:lnTo>
                  <a:lnTo>
                    <a:pt x="3609006" y="352726"/>
                  </a:lnTo>
                  <a:lnTo>
                    <a:pt x="3589347" y="365980"/>
                  </a:lnTo>
                  <a:lnTo>
                    <a:pt x="3565270" y="370839"/>
                  </a:lnTo>
                  <a:lnTo>
                    <a:pt x="61808" y="370839"/>
                  </a:lnTo>
                  <a:lnTo>
                    <a:pt x="37749" y="365980"/>
                  </a:lnTo>
                  <a:lnTo>
                    <a:pt x="18103" y="352726"/>
                  </a:lnTo>
                  <a:lnTo>
                    <a:pt x="4857" y="333067"/>
                  </a:lnTo>
                  <a:lnTo>
                    <a:pt x="0" y="308990"/>
                  </a:lnTo>
                  <a:lnTo>
                    <a:pt x="0" y="6184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2322" y="809561"/>
            <a:ext cx="2065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140" dirty="0">
                <a:latin typeface="Calibri"/>
                <a:cs typeface="Calibri"/>
              </a:rPr>
              <a:t>L</a:t>
            </a:r>
            <a:r>
              <a:rPr sz="1800" b="1" spc="-13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IC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500626" y="1857273"/>
          <a:ext cx="4464050" cy="3313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115"/>
                <a:gridCol w="770254"/>
                <a:gridCol w="742314"/>
              </a:tblGrid>
              <a:tr h="218440">
                <a:tc gridSpan="3">
                  <a:txBody>
                    <a:bodyPr/>
                    <a:lstStyle/>
                    <a:p>
                      <a:pPr marL="295148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3136265" algn="l"/>
                          <a:tab pos="4463415" algn="l"/>
                        </a:tabLst>
                      </a:pPr>
                      <a:r>
                        <a:rPr sz="13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1º</a:t>
                      </a:r>
                      <a:r>
                        <a:rPr sz="13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Quadrimestre	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8440">
                <a:tc>
                  <a:txBody>
                    <a:bodyPr/>
                    <a:lstStyle/>
                    <a:p>
                      <a:pPr marL="10795">
                        <a:lnSpc>
                          <a:spcPts val="74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Procedimentos</a:t>
                      </a:r>
                      <a:r>
                        <a:rPr sz="13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selecionados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2021*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em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laboratorio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clinico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262.961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350.152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27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anatomia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patol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citopatologia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5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4.962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3.541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127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radiologia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5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21.426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5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23.692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27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por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ultra-sonografia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5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10.808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5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11.094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27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tomografia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5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2.999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3.707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27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ressonancia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magnética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623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521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medicina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nuclear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vivo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156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152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FF1CC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127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endoscopia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533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625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27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radiologia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intervencionista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27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proced.especiais</a:t>
                      </a:r>
                      <a:r>
                        <a:rPr sz="13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hemoterapia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131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5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164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270">
                        <a:lnSpc>
                          <a:spcPts val="144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 em vig.epidemiologica</a:t>
                      </a:r>
                      <a:r>
                        <a:rPr sz="13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ambiental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45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174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45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1.812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1270">
                        <a:lnSpc>
                          <a:spcPts val="14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Diag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teste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rápido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1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24.056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1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36.717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1270">
                        <a:lnSpc>
                          <a:spcPts val="1525"/>
                        </a:lnSpc>
                        <a:spcBef>
                          <a:spcPts val="100"/>
                        </a:spcBef>
                      </a:pPr>
                      <a:r>
                        <a:rPr sz="1300" spc="-30" dirty="0"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25"/>
                        </a:lnSpc>
                        <a:spcBef>
                          <a:spcPts val="10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326.136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25"/>
                        </a:lnSpc>
                        <a:spcBef>
                          <a:spcPts val="10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432.179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4487926" y="1161796"/>
            <a:ext cx="4489450" cy="6826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300" b="1" spc="-10" dirty="0">
                <a:latin typeface="Calibri"/>
                <a:cs typeface="Calibri"/>
              </a:rPr>
              <a:t>PROCEDIMENTOS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COM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FINALIDADE</a:t>
            </a:r>
            <a:r>
              <a:rPr sz="1300" b="1" spc="7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DIAGNÓSTICA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300" spc="-5" dirty="0">
                <a:latin typeface="Calibri"/>
                <a:cs typeface="Calibri"/>
              </a:rPr>
              <a:t>Média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mensal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procedimentos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com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finalidade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diagnóstica,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925194" algn="l"/>
                <a:tab pos="4463415" algn="l"/>
              </a:tabLst>
            </a:pPr>
            <a:r>
              <a:rPr sz="13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realizados</a:t>
            </a:r>
            <a:r>
              <a:rPr sz="1300" u="sng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 </a:t>
            </a: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Rede</a:t>
            </a:r>
            <a:r>
              <a:rPr sz="13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Municipal</a:t>
            </a:r>
            <a:r>
              <a:rPr sz="1300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3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Saúde	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8721" y="5209857"/>
            <a:ext cx="22580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Fonte: SIA/SUS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Municipal,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*2021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dados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parciais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34144" y="1752068"/>
          <a:ext cx="3664585" cy="4722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6345"/>
                <a:gridCol w="570230"/>
                <a:gridCol w="58864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1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Quadrimestre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5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30" dirty="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30" dirty="0">
                          <a:latin typeface="Calibri"/>
                          <a:cs typeface="Calibri"/>
                        </a:rPr>
                        <a:t>2021*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Alergia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Imunologia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137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397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Cardiologia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1.396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1.497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Cir.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Geral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2.816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3.056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4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Cir.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Vascular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1.114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713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Dermatologia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1.124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799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Endocrinologia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717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615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Gastroenterologia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430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211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Infectologia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999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856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4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Mastologia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338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394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Nefrologia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336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185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4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Neurologia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1.190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1.210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Oftalmologia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4.517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2.848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4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Oncologia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Clínica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1.028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Ortopedia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9.170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8.988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Otorrino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939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813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4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Pneumologia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298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437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Psiquiatria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1.144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900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Reumatologia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287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336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Urologia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1.079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978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 marL="26670">
                        <a:lnSpc>
                          <a:spcPts val="135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DEMAIS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ESPECIALIDADES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2.432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5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1.942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25" dirty="0">
                          <a:latin typeface="Calibri"/>
                          <a:cs typeface="Calibri"/>
                        </a:rPr>
                        <a:t>31.491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25" dirty="0">
                          <a:latin typeface="Calibri"/>
                          <a:cs typeface="Calibri"/>
                        </a:rPr>
                        <a:t>28.275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312420" y="1314246"/>
            <a:ext cx="3698875" cy="4368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200" b="1" spc="-15" dirty="0">
                <a:latin typeface="Calibri"/>
                <a:cs typeface="Calibri"/>
              </a:rPr>
              <a:t>ATENÇÃO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ESPECIALIZADA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NA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REDE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MUNICIPAL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  <a:tabLst>
                <a:tab pos="262255" algn="l"/>
                <a:tab pos="3672840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Média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mensal de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consultas</a:t>
            </a:r>
            <a:r>
              <a:rPr sz="1200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médicas</a:t>
            </a:r>
            <a:r>
              <a:rPr sz="1200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especializadas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493" y="6518487"/>
            <a:ext cx="1790064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40" dirty="0">
                <a:latin typeface="Arial"/>
                <a:cs typeface="Arial"/>
              </a:rPr>
              <a:t>Fo</a:t>
            </a:r>
            <a:r>
              <a:rPr sz="600" spc="-100" dirty="0">
                <a:latin typeface="Arial"/>
                <a:cs typeface="Arial"/>
              </a:rPr>
              <a:t> </a:t>
            </a:r>
            <a:r>
              <a:rPr sz="600" spc="20" dirty="0">
                <a:latin typeface="Arial"/>
                <a:cs typeface="Arial"/>
              </a:rPr>
              <a:t>nte:</a:t>
            </a:r>
            <a:r>
              <a:rPr sz="600" spc="-65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SIA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spc="20" dirty="0">
                <a:latin typeface="Arial"/>
                <a:cs typeface="Arial"/>
              </a:rPr>
              <a:t>/SUS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30" dirty="0">
                <a:latin typeface="Arial"/>
                <a:cs typeface="Arial"/>
              </a:rPr>
              <a:t>M</a:t>
            </a:r>
            <a:r>
              <a:rPr sz="600" spc="-6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unicipal,</a:t>
            </a:r>
            <a:r>
              <a:rPr sz="600" spc="-65" dirty="0">
                <a:latin typeface="Arial"/>
                <a:cs typeface="Arial"/>
              </a:rPr>
              <a:t> </a:t>
            </a:r>
            <a:r>
              <a:rPr sz="600" spc="10" dirty="0">
                <a:latin typeface="Arial"/>
                <a:cs typeface="Arial"/>
              </a:rPr>
              <a:t>*2021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20" dirty="0">
                <a:latin typeface="Arial"/>
                <a:cs typeface="Arial"/>
              </a:rPr>
              <a:t>dado</a:t>
            </a:r>
            <a:r>
              <a:rPr sz="600" spc="-10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s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20" dirty="0">
                <a:latin typeface="Arial"/>
                <a:cs typeface="Arial"/>
              </a:rPr>
              <a:t>parciais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5120" y="66649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24" y="0"/>
                </a:moveTo>
                <a:lnTo>
                  <a:pt x="0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1297" y="66649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24" y="0"/>
                </a:moveTo>
                <a:lnTo>
                  <a:pt x="0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0071" y="66649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24" y="0"/>
                </a:moveTo>
                <a:lnTo>
                  <a:pt x="0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89086" y="666494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72" y="0"/>
                </a:moveTo>
                <a:lnTo>
                  <a:pt x="0" y="0"/>
                </a:lnTo>
                <a:lnTo>
                  <a:pt x="8872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6779" y="5661659"/>
            <a:ext cx="4246880" cy="1003300"/>
          </a:xfrm>
          <a:custGeom>
            <a:avLst/>
            <a:gdLst/>
            <a:ahLst/>
            <a:cxnLst/>
            <a:rect l="l" t="t" r="r" b="b"/>
            <a:pathLst>
              <a:path w="4246880" h="1003300">
                <a:moveTo>
                  <a:pt x="0" y="167220"/>
                </a:moveTo>
                <a:lnTo>
                  <a:pt x="5969" y="122766"/>
                </a:lnTo>
                <a:lnTo>
                  <a:pt x="22817" y="82820"/>
                </a:lnTo>
                <a:lnTo>
                  <a:pt x="48958" y="48977"/>
                </a:lnTo>
                <a:lnTo>
                  <a:pt x="82804" y="22830"/>
                </a:lnTo>
                <a:lnTo>
                  <a:pt x="122766" y="5973"/>
                </a:lnTo>
                <a:lnTo>
                  <a:pt x="167259" y="0"/>
                </a:lnTo>
                <a:lnTo>
                  <a:pt x="4079621" y="0"/>
                </a:lnTo>
                <a:lnTo>
                  <a:pt x="4124069" y="5973"/>
                </a:lnTo>
                <a:lnTo>
                  <a:pt x="4164019" y="22830"/>
                </a:lnTo>
                <a:lnTo>
                  <a:pt x="4197873" y="48977"/>
                </a:lnTo>
                <a:lnTo>
                  <a:pt x="4224034" y="82820"/>
                </a:lnTo>
                <a:lnTo>
                  <a:pt x="4240902" y="122766"/>
                </a:lnTo>
                <a:lnTo>
                  <a:pt x="4246880" y="167220"/>
                </a:lnTo>
                <a:lnTo>
                  <a:pt x="4246880" y="836079"/>
                </a:lnTo>
                <a:lnTo>
                  <a:pt x="4240902" y="880533"/>
                </a:lnTo>
                <a:lnTo>
                  <a:pt x="4224034" y="920479"/>
                </a:lnTo>
                <a:lnTo>
                  <a:pt x="4197873" y="954322"/>
                </a:lnTo>
                <a:lnTo>
                  <a:pt x="4164019" y="980469"/>
                </a:lnTo>
                <a:lnTo>
                  <a:pt x="4124069" y="997326"/>
                </a:lnTo>
                <a:lnTo>
                  <a:pt x="4079621" y="1003299"/>
                </a:lnTo>
                <a:lnTo>
                  <a:pt x="167259" y="1003299"/>
                </a:lnTo>
                <a:lnTo>
                  <a:pt x="122766" y="997326"/>
                </a:lnTo>
                <a:lnTo>
                  <a:pt x="82804" y="980469"/>
                </a:lnTo>
                <a:lnTo>
                  <a:pt x="48958" y="954322"/>
                </a:lnTo>
                <a:lnTo>
                  <a:pt x="22817" y="920479"/>
                </a:lnTo>
                <a:lnTo>
                  <a:pt x="5969" y="880533"/>
                </a:lnTo>
                <a:lnTo>
                  <a:pt x="0" y="836079"/>
                </a:lnTo>
                <a:lnTo>
                  <a:pt x="0" y="167220"/>
                </a:lnTo>
                <a:close/>
              </a:path>
            </a:pathLst>
          </a:custGeom>
          <a:ln w="1905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53000" y="5681027"/>
            <a:ext cx="3777615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827C2"/>
                </a:solidFill>
                <a:latin typeface="Calibri"/>
                <a:cs typeface="Calibri"/>
              </a:rPr>
              <a:t>Unidade</a:t>
            </a:r>
            <a:r>
              <a:rPr sz="1800" b="1" spc="-15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827C2"/>
                </a:solidFill>
                <a:latin typeface="Calibri"/>
                <a:cs typeface="Calibri"/>
              </a:rPr>
              <a:t>Móvel</a:t>
            </a:r>
            <a:r>
              <a:rPr sz="1800" b="1" spc="-25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827C2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827C2"/>
                </a:solidFill>
                <a:latin typeface="Calibri"/>
                <a:cs typeface="Calibri"/>
              </a:rPr>
              <a:t>Mamografia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b="1" spc="-10" dirty="0">
                <a:solidFill>
                  <a:srgbClr val="F827C2"/>
                </a:solidFill>
                <a:latin typeface="Calibri"/>
                <a:cs typeface="Calibri"/>
              </a:rPr>
              <a:t>Março</a:t>
            </a:r>
            <a:r>
              <a:rPr sz="1400" b="1" spc="-20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827C2"/>
                </a:solidFill>
                <a:latin typeface="Calibri"/>
                <a:cs typeface="Calibri"/>
              </a:rPr>
              <a:t>–</a:t>
            </a:r>
            <a:r>
              <a:rPr sz="1400" b="1" spc="-20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827C2"/>
                </a:solidFill>
                <a:latin typeface="Calibri"/>
                <a:cs typeface="Calibri"/>
              </a:rPr>
              <a:t>Mês </a:t>
            </a:r>
            <a:r>
              <a:rPr sz="1400" b="1" dirty="0">
                <a:solidFill>
                  <a:srgbClr val="F827C2"/>
                </a:solidFill>
                <a:latin typeface="Calibri"/>
                <a:cs typeface="Calibri"/>
              </a:rPr>
              <a:t>da</a:t>
            </a:r>
            <a:r>
              <a:rPr sz="1400" b="1" spc="-20" dirty="0">
                <a:solidFill>
                  <a:srgbClr val="F827C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827C2"/>
                </a:solidFill>
                <a:latin typeface="Calibri"/>
                <a:cs typeface="Calibri"/>
              </a:rPr>
              <a:t>Mulher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01/03/2021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12/03/2021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realizados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1.199</a:t>
            </a:r>
            <a:r>
              <a:rPr sz="1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exames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mamografia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19" y="909319"/>
            <a:ext cx="8928100" cy="5831840"/>
          </a:xfrm>
          <a:custGeom>
            <a:avLst/>
            <a:gdLst/>
            <a:ahLst/>
            <a:cxnLst/>
            <a:rect l="l" t="t" r="r" b="b"/>
            <a:pathLst>
              <a:path w="8928100" h="5831840">
                <a:moveTo>
                  <a:pt x="0" y="972057"/>
                </a:moveTo>
                <a:lnTo>
                  <a:pt x="1189" y="923544"/>
                </a:lnTo>
                <a:lnTo>
                  <a:pt x="4721" y="875646"/>
                </a:lnTo>
                <a:lnTo>
                  <a:pt x="10538" y="828419"/>
                </a:lnTo>
                <a:lnTo>
                  <a:pt x="18587" y="781919"/>
                </a:lnTo>
                <a:lnTo>
                  <a:pt x="28810" y="736202"/>
                </a:lnTo>
                <a:lnTo>
                  <a:pt x="41153" y="691323"/>
                </a:lnTo>
                <a:lnTo>
                  <a:pt x="55559" y="647338"/>
                </a:lnTo>
                <a:lnTo>
                  <a:pt x="71973" y="604303"/>
                </a:lnTo>
                <a:lnTo>
                  <a:pt x="90339" y="562273"/>
                </a:lnTo>
                <a:lnTo>
                  <a:pt x="110602" y="521304"/>
                </a:lnTo>
                <a:lnTo>
                  <a:pt x="132706" y="481452"/>
                </a:lnTo>
                <a:lnTo>
                  <a:pt x="156594" y="442772"/>
                </a:lnTo>
                <a:lnTo>
                  <a:pt x="182212" y="405321"/>
                </a:lnTo>
                <a:lnTo>
                  <a:pt x="209504" y="369154"/>
                </a:lnTo>
                <a:lnTo>
                  <a:pt x="238414" y="334326"/>
                </a:lnTo>
                <a:lnTo>
                  <a:pt x="268886" y="300893"/>
                </a:lnTo>
                <a:lnTo>
                  <a:pt x="300865" y="268912"/>
                </a:lnTo>
                <a:lnTo>
                  <a:pt x="334295" y="238437"/>
                </a:lnTo>
                <a:lnTo>
                  <a:pt x="369120" y="209525"/>
                </a:lnTo>
                <a:lnTo>
                  <a:pt x="405285" y="182230"/>
                </a:lnTo>
                <a:lnTo>
                  <a:pt x="442733" y="156610"/>
                </a:lnTo>
                <a:lnTo>
                  <a:pt x="481410" y="132719"/>
                </a:lnTo>
                <a:lnTo>
                  <a:pt x="521260" y="110614"/>
                </a:lnTo>
                <a:lnTo>
                  <a:pt x="562226" y="90349"/>
                </a:lnTo>
                <a:lnTo>
                  <a:pt x="604254" y="71981"/>
                </a:lnTo>
                <a:lnTo>
                  <a:pt x="647287" y="55565"/>
                </a:lnTo>
                <a:lnTo>
                  <a:pt x="691270" y="41157"/>
                </a:lnTo>
                <a:lnTo>
                  <a:pt x="736147" y="28813"/>
                </a:lnTo>
                <a:lnTo>
                  <a:pt x="781862" y="18589"/>
                </a:lnTo>
                <a:lnTo>
                  <a:pt x="828360" y="10540"/>
                </a:lnTo>
                <a:lnTo>
                  <a:pt x="875585" y="4721"/>
                </a:lnTo>
                <a:lnTo>
                  <a:pt x="923482" y="1189"/>
                </a:lnTo>
                <a:lnTo>
                  <a:pt x="971994" y="0"/>
                </a:lnTo>
                <a:lnTo>
                  <a:pt x="7956041" y="0"/>
                </a:lnTo>
                <a:lnTo>
                  <a:pt x="8004555" y="1189"/>
                </a:lnTo>
                <a:lnTo>
                  <a:pt x="8052453" y="4721"/>
                </a:lnTo>
                <a:lnTo>
                  <a:pt x="8099680" y="10540"/>
                </a:lnTo>
                <a:lnTo>
                  <a:pt x="8146180" y="18589"/>
                </a:lnTo>
                <a:lnTo>
                  <a:pt x="8191897" y="28813"/>
                </a:lnTo>
                <a:lnTo>
                  <a:pt x="8236776" y="41157"/>
                </a:lnTo>
                <a:lnTo>
                  <a:pt x="8280761" y="55565"/>
                </a:lnTo>
                <a:lnTo>
                  <a:pt x="8323796" y="71981"/>
                </a:lnTo>
                <a:lnTo>
                  <a:pt x="8365826" y="90349"/>
                </a:lnTo>
                <a:lnTo>
                  <a:pt x="8406795" y="110614"/>
                </a:lnTo>
                <a:lnTo>
                  <a:pt x="8446647" y="132719"/>
                </a:lnTo>
                <a:lnTo>
                  <a:pt x="8485327" y="156610"/>
                </a:lnTo>
                <a:lnTo>
                  <a:pt x="8522778" y="182230"/>
                </a:lnTo>
                <a:lnTo>
                  <a:pt x="8558945" y="209525"/>
                </a:lnTo>
                <a:lnTo>
                  <a:pt x="8593773" y="238437"/>
                </a:lnTo>
                <a:lnTo>
                  <a:pt x="8627206" y="268912"/>
                </a:lnTo>
                <a:lnTo>
                  <a:pt x="8659187" y="300893"/>
                </a:lnTo>
                <a:lnTo>
                  <a:pt x="8689662" y="334326"/>
                </a:lnTo>
                <a:lnTo>
                  <a:pt x="8718574" y="369154"/>
                </a:lnTo>
                <a:lnTo>
                  <a:pt x="8745869" y="405321"/>
                </a:lnTo>
                <a:lnTo>
                  <a:pt x="8771489" y="442772"/>
                </a:lnTo>
                <a:lnTo>
                  <a:pt x="8795380" y="481452"/>
                </a:lnTo>
                <a:lnTo>
                  <a:pt x="8817485" y="521304"/>
                </a:lnTo>
                <a:lnTo>
                  <a:pt x="8837750" y="562273"/>
                </a:lnTo>
                <a:lnTo>
                  <a:pt x="8856118" y="604303"/>
                </a:lnTo>
                <a:lnTo>
                  <a:pt x="8872534" y="647338"/>
                </a:lnTo>
                <a:lnTo>
                  <a:pt x="8886942" y="691323"/>
                </a:lnTo>
                <a:lnTo>
                  <a:pt x="8899286" y="736202"/>
                </a:lnTo>
                <a:lnTo>
                  <a:pt x="8909510" y="781919"/>
                </a:lnTo>
                <a:lnTo>
                  <a:pt x="8917559" y="828419"/>
                </a:lnTo>
                <a:lnTo>
                  <a:pt x="8923378" y="875646"/>
                </a:lnTo>
                <a:lnTo>
                  <a:pt x="8926910" y="923544"/>
                </a:lnTo>
                <a:lnTo>
                  <a:pt x="8928100" y="972057"/>
                </a:lnTo>
                <a:lnTo>
                  <a:pt x="8928100" y="4859845"/>
                </a:lnTo>
                <a:lnTo>
                  <a:pt x="8926910" y="4908357"/>
                </a:lnTo>
                <a:lnTo>
                  <a:pt x="8923378" y="4956254"/>
                </a:lnTo>
                <a:lnTo>
                  <a:pt x="8917559" y="5003479"/>
                </a:lnTo>
                <a:lnTo>
                  <a:pt x="8909510" y="5049977"/>
                </a:lnTo>
                <a:lnTo>
                  <a:pt x="8899286" y="5095692"/>
                </a:lnTo>
                <a:lnTo>
                  <a:pt x="8886942" y="5140569"/>
                </a:lnTo>
                <a:lnTo>
                  <a:pt x="8872534" y="5184552"/>
                </a:lnTo>
                <a:lnTo>
                  <a:pt x="8856118" y="5227585"/>
                </a:lnTo>
                <a:lnTo>
                  <a:pt x="8837750" y="5269613"/>
                </a:lnTo>
                <a:lnTo>
                  <a:pt x="8817485" y="5310579"/>
                </a:lnTo>
                <a:lnTo>
                  <a:pt x="8795380" y="5350429"/>
                </a:lnTo>
                <a:lnTo>
                  <a:pt x="8771489" y="5389106"/>
                </a:lnTo>
                <a:lnTo>
                  <a:pt x="8745869" y="5426554"/>
                </a:lnTo>
                <a:lnTo>
                  <a:pt x="8718574" y="5462719"/>
                </a:lnTo>
                <a:lnTo>
                  <a:pt x="8689662" y="5497544"/>
                </a:lnTo>
                <a:lnTo>
                  <a:pt x="8659187" y="5530974"/>
                </a:lnTo>
                <a:lnTo>
                  <a:pt x="8627206" y="5562953"/>
                </a:lnTo>
                <a:lnTo>
                  <a:pt x="8593773" y="5593425"/>
                </a:lnTo>
                <a:lnTo>
                  <a:pt x="8558945" y="5622335"/>
                </a:lnTo>
                <a:lnTo>
                  <a:pt x="8522778" y="5649627"/>
                </a:lnTo>
                <a:lnTo>
                  <a:pt x="8485327" y="5675245"/>
                </a:lnTo>
                <a:lnTo>
                  <a:pt x="8446647" y="5699133"/>
                </a:lnTo>
                <a:lnTo>
                  <a:pt x="8406795" y="5721237"/>
                </a:lnTo>
                <a:lnTo>
                  <a:pt x="8365826" y="5741500"/>
                </a:lnTo>
                <a:lnTo>
                  <a:pt x="8323796" y="5759866"/>
                </a:lnTo>
                <a:lnTo>
                  <a:pt x="8280761" y="5776280"/>
                </a:lnTo>
                <a:lnTo>
                  <a:pt x="8236776" y="5790686"/>
                </a:lnTo>
                <a:lnTo>
                  <a:pt x="8191897" y="5803029"/>
                </a:lnTo>
                <a:lnTo>
                  <a:pt x="8146180" y="5813252"/>
                </a:lnTo>
                <a:lnTo>
                  <a:pt x="8099680" y="5821301"/>
                </a:lnTo>
                <a:lnTo>
                  <a:pt x="8052453" y="5827118"/>
                </a:lnTo>
                <a:lnTo>
                  <a:pt x="8004555" y="5830650"/>
                </a:lnTo>
                <a:lnTo>
                  <a:pt x="7956041" y="5831840"/>
                </a:lnTo>
                <a:lnTo>
                  <a:pt x="971994" y="5831840"/>
                </a:lnTo>
                <a:lnTo>
                  <a:pt x="923482" y="5830650"/>
                </a:lnTo>
                <a:lnTo>
                  <a:pt x="875585" y="5827118"/>
                </a:lnTo>
                <a:lnTo>
                  <a:pt x="828360" y="5821301"/>
                </a:lnTo>
                <a:lnTo>
                  <a:pt x="781862" y="5813252"/>
                </a:lnTo>
                <a:lnTo>
                  <a:pt x="736147" y="5803029"/>
                </a:lnTo>
                <a:lnTo>
                  <a:pt x="691270" y="5790686"/>
                </a:lnTo>
                <a:lnTo>
                  <a:pt x="647287" y="5776280"/>
                </a:lnTo>
                <a:lnTo>
                  <a:pt x="604254" y="5759866"/>
                </a:lnTo>
                <a:lnTo>
                  <a:pt x="562226" y="5741500"/>
                </a:lnTo>
                <a:lnTo>
                  <a:pt x="521260" y="5721237"/>
                </a:lnTo>
                <a:lnTo>
                  <a:pt x="481410" y="5699133"/>
                </a:lnTo>
                <a:lnTo>
                  <a:pt x="442733" y="5675245"/>
                </a:lnTo>
                <a:lnTo>
                  <a:pt x="405285" y="5649627"/>
                </a:lnTo>
                <a:lnTo>
                  <a:pt x="369120" y="5622335"/>
                </a:lnTo>
                <a:lnTo>
                  <a:pt x="334295" y="5593425"/>
                </a:lnTo>
                <a:lnTo>
                  <a:pt x="300865" y="5562953"/>
                </a:lnTo>
                <a:lnTo>
                  <a:pt x="268886" y="5530974"/>
                </a:lnTo>
                <a:lnTo>
                  <a:pt x="238414" y="5497544"/>
                </a:lnTo>
                <a:lnTo>
                  <a:pt x="209504" y="5462719"/>
                </a:lnTo>
                <a:lnTo>
                  <a:pt x="182212" y="5426554"/>
                </a:lnTo>
                <a:lnTo>
                  <a:pt x="156594" y="5389106"/>
                </a:lnTo>
                <a:lnTo>
                  <a:pt x="132706" y="5350429"/>
                </a:lnTo>
                <a:lnTo>
                  <a:pt x="110602" y="5310579"/>
                </a:lnTo>
                <a:lnTo>
                  <a:pt x="90339" y="5269613"/>
                </a:lnTo>
                <a:lnTo>
                  <a:pt x="71973" y="5227585"/>
                </a:lnTo>
                <a:lnTo>
                  <a:pt x="55559" y="5184552"/>
                </a:lnTo>
                <a:lnTo>
                  <a:pt x="41153" y="5140569"/>
                </a:lnTo>
                <a:lnTo>
                  <a:pt x="28810" y="5095692"/>
                </a:lnTo>
                <a:lnTo>
                  <a:pt x="18587" y="5049977"/>
                </a:lnTo>
                <a:lnTo>
                  <a:pt x="10538" y="5003479"/>
                </a:lnTo>
                <a:lnTo>
                  <a:pt x="4721" y="4956254"/>
                </a:lnTo>
                <a:lnTo>
                  <a:pt x="1189" y="4908357"/>
                </a:lnTo>
                <a:lnTo>
                  <a:pt x="0" y="4859845"/>
                </a:lnTo>
                <a:lnTo>
                  <a:pt x="0" y="972057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499109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30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501650"/>
            <a:ext cx="6301740" cy="31877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02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Especializada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0560" y="847471"/>
            <a:ext cx="2726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90099"/>
                </a:solidFill>
                <a:latin typeface="Calibri"/>
                <a:cs typeface="Calibri"/>
              </a:rPr>
              <a:t>Ações</a:t>
            </a:r>
            <a:r>
              <a:rPr sz="2400" b="1" spc="-25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90099"/>
                </a:solidFill>
                <a:latin typeface="Calibri"/>
                <a:cs typeface="Calibri"/>
              </a:rPr>
              <a:t>nas</a:t>
            </a:r>
            <a:r>
              <a:rPr sz="2400" b="1" spc="-15" dirty="0">
                <a:solidFill>
                  <a:srgbClr val="990099"/>
                </a:solidFill>
                <a:latin typeface="Calibri"/>
                <a:cs typeface="Calibri"/>
              </a:rPr>
              <a:t> Policlínicas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487" y="1434465"/>
            <a:ext cx="8185150" cy="47669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720" marR="5080" indent="-287655">
              <a:lnSpc>
                <a:spcPct val="101000"/>
              </a:lnSpc>
              <a:spcBef>
                <a:spcPts val="8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Triagem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para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sintomáticos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COVID </a:t>
            </a:r>
            <a:r>
              <a:rPr sz="1400" b="1" dirty="0">
                <a:latin typeface="Calibri"/>
                <a:cs typeface="Calibri"/>
              </a:rPr>
              <a:t>na </a:t>
            </a:r>
            <a:r>
              <a:rPr sz="1400" b="1" spc="-10" dirty="0">
                <a:latin typeface="Calibri"/>
                <a:cs typeface="Calibri"/>
              </a:rPr>
              <a:t>entrada </a:t>
            </a:r>
            <a:r>
              <a:rPr sz="1400" b="1" dirty="0">
                <a:latin typeface="Calibri"/>
                <a:cs typeface="Calibri"/>
              </a:rPr>
              <a:t>das </a:t>
            </a:r>
            <a:r>
              <a:rPr sz="1400" b="1" spc="-5" dirty="0">
                <a:latin typeface="Calibri"/>
                <a:cs typeface="Calibri"/>
              </a:rPr>
              <a:t>Policlínicas; </a:t>
            </a:r>
            <a:r>
              <a:rPr sz="1400" b="1" spc="-10" dirty="0">
                <a:latin typeface="Calibri"/>
                <a:cs typeface="Calibri"/>
              </a:rPr>
              <a:t>atendimentos </a:t>
            </a:r>
            <a:r>
              <a:rPr sz="1400" b="1" spc="-5" dirty="0">
                <a:latin typeface="Calibri"/>
                <a:cs typeface="Calibri"/>
              </a:rPr>
              <a:t>em </a:t>
            </a:r>
            <a:r>
              <a:rPr sz="1400" b="1" dirty="0">
                <a:latin typeface="Calibri"/>
                <a:cs typeface="Calibri"/>
              </a:rPr>
              <a:t>grupo </a:t>
            </a:r>
            <a:r>
              <a:rPr sz="1400" b="1" spc="-5" dirty="0">
                <a:latin typeface="Calibri"/>
                <a:cs typeface="Calibri"/>
              </a:rPr>
              <a:t>com redução </a:t>
            </a:r>
            <a:r>
              <a:rPr sz="1400" b="1" dirty="0">
                <a:latin typeface="Calibri"/>
                <a:cs typeface="Calibri"/>
              </a:rPr>
              <a:t>no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número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participantes,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mantendo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distanciamento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seguro;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higienização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salas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materiais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990099"/>
                </a:solidFill>
                <a:latin typeface="Calibri"/>
                <a:cs typeface="Calibri"/>
              </a:rPr>
              <a:t>Policlínica</a:t>
            </a:r>
            <a:r>
              <a:rPr sz="1800" b="1" spc="-50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99"/>
                </a:solidFill>
                <a:latin typeface="Calibri"/>
                <a:cs typeface="Calibri"/>
              </a:rPr>
              <a:t>Centro:</a:t>
            </a:r>
            <a:endParaRPr sz="1800">
              <a:latin typeface="Calibri"/>
              <a:cs typeface="Calibri"/>
            </a:endParaRPr>
          </a:p>
          <a:p>
            <a:pPr marL="299720" marR="20955" indent="-287655">
              <a:lnSpc>
                <a:spcPct val="88300"/>
              </a:lnSpc>
              <a:spcBef>
                <a:spcPts val="1265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Dia mundial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da obesidade: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elaborados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cartazes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pelas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nutricionistas </a:t>
            </a:r>
            <a:r>
              <a:rPr sz="1400" b="1" dirty="0">
                <a:latin typeface="Calibri"/>
                <a:cs typeface="Calibri"/>
              </a:rPr>
              <a:t>e colocados </a:t>
            </a:r>
            <a:r>
              <a:rPr sz="1400" b="1" spc="-5" dirty="0">
                <a:latin typeface="Calibri"/>
                <a:cs typeface="Calibri"/>
              </a:rPr>
              <a:t>em pontos </a:t>
            </a:r>
            <a:r>
              <a:rPr sz="1400" b="1" spc="-15" dirty="0">
                <a:latin typeface="Calibri"/>
                <a:cs typeface="Calibri"/>
              </a:rPr>
              <a:t>estratégicos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unidade,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alertando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usuários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sobre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obesidade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infantil</a:t>
            </a:r>
            <a:r>
              <a:rPr sz="1400" b="1" dirty="0">
                <a:latin typeface="Calibri"/>
                <a:cs typeface="Calibri"/>
              </a:rPr>
              <a:t> e</a:t>
            </a:r>
            <a:r>
              <a:rPr sz="1400" b="1" spc="-5" dirty="0">
                <a:latin typeface="Calibri"/>
                <a:cs typeface="Calibri"/>
              </a:rPr>
              <a:t> adulto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durante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mês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março;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1050">
              <a:latin typeface="Calibri"/>
              <a:cs typeface="Calibri"/>
            </a:endParaRPr>
          </a:p>
          <a:p>
            <a:pPr marL="299720" marR="15875" indent="-287655">
              <a:lnSpc>
                <a:spcPct val="89000"/>
              </a:lnSpc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Comemoração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do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Dia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Mundial da Saúde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–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realizada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em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07/04/2021,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ação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voltada para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todos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os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colaboradores</a:t>
            </a:r>
            <a:r>
              <a:rPr sz="1400" b="1" spc="-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da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Policlínica</a:t>
            </a:r>
            <a:r>
              <a:rPr sz="1400" b="1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Centro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Policlínica</a:t>
            </a:r>
            <a:r>
              <a:rPr sz="1400" b="1" spc="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Imagem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por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meio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mensagem</a:t>
            </a:r>
            <a:r>
              <a:rPr sz="1400" b="1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agradecimento</a:t>
            </a:r>
            <a:r>
              <a:rPr sz="1400" b="1" spc="-10" dirty="0">
                <a:latin typeface="Calibri"/>
                <a:cs typeface="Calibri"/>
              </a:rPr>
              <a:t>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intuito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promover </a:t>
            </a:r>
            <a:r>
              <a:rPr sz="1400" b="1" spc="-15" dirty="0">
                <a:latin typeface="Calibri"/>
                <a:cs typeface="Calibri"/>
              </a:rPr>
              <a:t>reflexão </a:t>
            </a:r>
            <a:r>
              <a:rPr sz="1400" b="1" spc="-5" dirty="0">
                <a:latin typeface="Calibri"/>
                <a:cs typeface="Calibri"/>
              </a:rPr>
              <a:t>sobre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5" dirty="0">
                <a:latin typeface="Calibri"/>
                <a:cs typeface="Calibri"/>
              </a:rPr>
              <a:t>importância </a:t>
            </a:r>
            <a:r>
              <a:rPr sz="1400" b="1" dirty="0">
                <a:latin typeface="Calibri"/>
                <a:cs typeface="Calibri"/>
              </a:rPr>
              <a:t>de cuidar de sua saúde </a:t>
            </a:r>
            <a:r>
              <a:rPr sz="1400" b="1" spc="-10" dirty="0">
                <a:latin typeface="Calibri"/>
                <a:cs typeface="Calibri"/>
              </a:rPr>
              <a:t>para </a:t>
            </a:r>
            <a:r>
              <a:rPr sz="1400" b="1" dirty="0">
                <a:latin typeface="Calibri"/>
                <a:cs typeface="Calibri"/>
              </a:rPr>
              <a:t>o cuidado </a:t>
            </a:r>
            <a:r>
              <a:rPr sz="1400" b="1" spc="-5" dirty="0">
                <a:latin typeface="Calibri"/>
                <a:cs typeface="Calibri"/>
              </a:rPr>
              <a:t>com </a:t>
            </a:r>
            <a:r>
              <a:rPr sz="1400" b="1" dirty="0">
                <a:latin typeface="Calibri"/>
                <a:cs typeface="Calibri"/>
              </a:rPr>
              <a:t>os </a:t>
            </a:r>
            <a:r>
              <a:rPr sz="1400" b="1" spc="-10" dirty="0">
                <a:latin typeface="Calibri"/>
                <a:cs typeface="Calibri"/>
              </a:rPr>
              <a:t>pacientes,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demonstrar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respeito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reconhecimento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trabalho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desenvolvido.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sz="1050">
              <a:latin typeface="Calibri"/>
              <a:cs typeface="Calibri"/>
            </a:endParaRPr>
          </a:p>
          <a:p>
            <a:pPr marL="299720" marR="443230" indent="-287655">
              <a:lnSpc>
                <a:spcPct val="88800"/>
              </a:lnSpc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Ampliação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horário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atendimento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Policlínica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Centro</a:t>
            </a:r>
            <a:r>
              <a:rPr sz="16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Imagem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até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às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21h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 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realização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exames</a:t>
            </a:r>
            <a:r>
              <a:rPr sz="14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USG.</a:t>
            </a:r>
            <a:r>
              <a:rPr sz="14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18/01/2021</a:t>
            </a:r>
            <a:r>
              <a:rPr sz="1400" b="1" spc="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26/03/2021</a:t>
            </a:r>
            <a:r>
              <a:rPr sz="1400" b="1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Foram </a:t>
            </a:r>
            <a:r>
              <a:rPr sz="1400" b="1" spc="-5" dirty="0">
                <a:latin typeface="Calibri"/>
                <a:cs typeface="Calibri"/>
              </a:rPr>
              <a:t>realizados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2.489</a:t>
            </a:r>
            <a:r>
              <a:rPr sz="1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exames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USG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horário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estendido.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"/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990099"/>
                </a:solidFill>
                <a:latin typeface="Calibri"/>
                <a:cs typeface="Calibri"/>
              </a:rPr>
              <a:t>Policlínica</a:t>
            </a:r>
            <a:r>
              <a:rPr sz="1800" b="1" spc="-55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99"/>
                </a:solidFill>
                <a:latin typeface="Calibri"/>
                <a:cs typeface="Calibri"/>
              </a:rPr>
              <a:t>Alvarenga: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10" dirty="0">
                <a:latin typeface="Calibri"/>
                <a:cs typeface="Calibri"/>
              </a:rPr>
              <a:t>08/03/2021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Dia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Internacional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da</a:t>
            </a:r>
            <a:r>
              <a:rPr sz="16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Mulher</a:t>
            </a:r>
            <a:r>
              <a:rPr sz="16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Exposição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cartazes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alusivos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homenagem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ao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Dia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das</a:t>
            </a:r>
            <a:endParaRPr sz="14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20"/>
              </a:spcBef>
            </a:pPr>
            <a:r>
              <a:rPr sz="1400" b="1" spc="-5" dirty="0">
                <a:latin typeface="Calibri"/>
                <a:cs typeface="Calibri"/>
              </a:rPr>
              <a:t>Mulher;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400" b="1" spc="-10" dirty="0">
                <a:latin typeface="Calibri"/>
                <a:cs typeface="Calibri"/>
              </a:rPr>
              <a:t>07/04/2021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Dia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Mundial</a:t>
            </a: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da</a:t>
            </a:r>
            <a:r>
              <a:rPr sz="16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Saúde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3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exposição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cartazes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alusivos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ao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tema.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020" y="998219"/>
            <a:ext cx="8569960" cy="5778500"/>
          </a:xfrm>
          <a:custGeom>
            <a:avLst/>
            <a:gdLst/>
            <a:ahLst/>
            <a:cxnLst/>
            <a:rect l="l" t="t" r="r" b="b"/>
            <a:pathLst>
              <a:path w="8569960" h="5778500">
                <a:moveTo>
                  <a:pt x="0" y="963040"/>
                </a:moveTo>
                <a:lnTo>
                  <a:pt x="1178" y="914975"/>
                </a:lnTo>
                <a:lnTo>
                  <a:pt x="4677" y="867519"/>
                </a:lnTo>
                <a:lnTo>
                  <a:pt x="10442" y="820729"/>
                </a:lnTo>
                <a:lnTo>
                  <a:pt x="18417" y="774659"/>
                </a:lnTo>
                <a:lnTo>
                  <a:pt x="28546" y="729364"/>
                </a:lnTo>
                <a:lnTo>
                  <a:pt x="40776" y="684900"/>
                </a:lnTo>
                <a:lnTo>
                  <a:pt x="55050" y="641323"/>
                </a:lnTo>
                <a:lnTo>
                  <a:pt x="71314" y="598686"/>
                </a:lnTo>
                <a:lnTo>
                  <a:pt x="89512" y="557045"/>
                </a:lnTo>
                <a:lnTo>
                  <a:pt x="109589" y="516456"/>
                </a:lnTo>
                <a:lnTo>
                  <a:pt x="131490" y="476974"/>
                </a:lnTo>
                <a:lnTo>
                  <a:pt x="155160" y="438653"/>
                </a:lnTo>
                <a:lnTo>
                  <a:pt x="180544" y="401549"/>
                </a:lnTo>
                <a:lnTo>
                  <a:pt x="207585" y="365718"/>
                </a:lnTo>
                <a:lnTo>
                  <a:pt x="236231" y="331214"/>
                </a:lnTo>
                <a:lnTo>
                  <a:pt x="266424" y="298092"/>
                </a:lnTo>
                <a:lnTo>
                  <a:pt x="298110" y="266408"/>
                </a:lnTo>
                <a:lnTo>
                  <a:pt x="331234" y="236216"/>
                </a:lnTo>
                <a:lnTo>
                  <a:pt x="365741" y="207573"/>
                </a:lnTo>
                <a:lnTo>
                  <a:pt x="401575" y="180532"/>
                </a:lnTo>
                <a:lnTo>
                  <a:pt x="438681" y="155151"/>
                </a:lnTo>
                <a:lnTo>
                  <a:pt x="477004" y="131482"/>
                </a:lnTo>
                <a:lnTo>
                  <a:pt x="516489" y="109582"/>
                </a:lnTo>
                <a:lnTo>
                  <a:pt x="557081" y="89506"/>
                </a:lnTo>
                <a:lnTo>
                  <a:pt x="598724" y="71310"/>
                </a:lnTo>
                <a:lnTo>
                  <a:pt x="641364" y="55047"/>
                </a:lnTo>
                <a:lnTo>
                  <a:pt x="684944" y="40773"/>
                </a:lnTo>
                <a:lnTo>
                  <a:pt x="729411" y="28545"/>
                </a:lnTo>
                <a:lnTo>
                  <a:pt x="774709" y="18416"/>
                </a:lnTo>
                <a:lnTo>
                  <a:pt x="820782" y="10441"/>
                </a:lnTo>
                <a:lnTo>
                  <a:pt x="867576" y="4677"/>
                </a:lnTo>
                <a:lnTo>
                  <a:pt x="915035" y="1178"/>
                </a:lnTo>
                <a:lnTo>
                  <a:pt x="963104" y="0"/>
                </a:lnTo>
                <a:lnTo>
                  <a:pt x="7606919" y="0"/>
                </a:lnTo>
                <a:lnTo>
                  <a:pt x="7654984" y="1178"/>
                </a:lnTo>
                <a:lnTo>
                  <a:pt x="7702440" y="4677"/>
                </a:lnTo>
                <a:lnTo>
                  <a:pt x="7749230" y="10441"/>
                </a:lnTo>
                <a:lnTo>
                  <a:pt x="7795300" y="18416"/>
                </a:lnTo>
                <a:lnTo>
                  <a:pt x="7840595" y="28545"/>
                </a:lnTo>
                <a:lnTo>
                  <a:pt x="7885059" y="40773"/>
                </a:lnTo>
                <a:lnTo>
                  <a:pt x="7928636" y="55047"/>
                </a:lnTo>
                <a:lnTo>
                  <a:pt x="7971273" y="71310"/>
                </a:lnTo>
                <a:lnTo>
                  <a:pt x="8012914" y="89506"/>
                </a:lnTo>
                <a:lnTo>
                  <a:pt x="8053503" y="109582"/>
                </a:lnTo>
                <a:lnTo>
                  <a:pt x="8092985" y="131482"/>
                </a:lnTo>
                <a:lnTo>
                  <a:pt x="8131306" y="155151"/>
                </a:lnTo>
                <a:lnTo>
                  <a:pt x="8168410" y="180532"/>
                </a:lnTo>
                <a:lnTo>
                  <a:pt x="8204241" y="207573"/>
                </a:lnTo>
                <a:lnTo>
                  <a:pt x="8238745" y="236216"/>
                </a:lnTo>
                <a:lnTo>
                  <a:pt x="8271867" y="266408"/>
                </a:lnTo>
                <a:lnTo>
                  <a:pt x="8303551" y="298092"/>
                </a:lnTo>
                <a:lnTo>
                  <a:pt x="8333743" y="331214"/>
                </a:lnTo>
                <a:lnTo>
                  <a:pt x="8362386" y="365718"/>
                </a:lnTo>
                <a:lnTo>
                  <a:pt x="8389427" y="401549"/>
                </a:lnTo>
                <a:lnTo>
                  <a:pt x="8414808" y="438653"/>
                </a:lnTo>
                <a:lnTo>
                  <a:pt x="8438477" y="476974"/>
                </a:lnTo>
                <a:lnTo>
                  <a:pt x="8460377" y="516456"/>
                </a:lnTo>
                <a:lnTo>
                  <a:pt x="8480453" y="557045"/>
                </a:lnTo>
                <a:lnTo>
                  <a:pt x="8498649" y="598686"/>
                </a:lnTo>
                <a:lnTo>
                  <a:pt x="8514912" y="641323"/>
                </a:lnTo>
                <a:lnTo>
                  <a:pt x="8529186" y="684900"/>
                </a:lnTo>
                <a:lnTo>
                  <a:pt x="8541414" y="729364"/>
                </a:lnTo>
                <a:lnTo>
                  <a:pt x="8551543" y="774659"/>
                </a:lnTo>
                <a:lnTo>
                  <a:pt x="8559518" y="820729"/>
                </a:lnTo>
                <a:lnTo>
                  <a:pt x="8565282" y="867519"/>
                </a:lnTo>
                <a:lnTo>
                  <a:pt x="8568781" y="914975"/>
                </a:lnTo>
                <a:lnTo>
                  <a:pt x="8569960" y="963040"/>
                </a:lnTo>
                <a:lnTo>
                  <a:pt x="8569960" y="4815395"/>
                </a:lnTo>
                <a:lnTo>
                  <a:pt x="8568781" y="4863464"/>
                </a:lnTo>
                <a:lnTo>
                  <a:pt x="8565282" y="4910923"/>
                </a:lnTo>
                <a:lnTo>
                  <a:pt x="8559518" y="4957717"/>
                </a:lnTo>
                <a:lnTo>
                  <a:pt x="8551543" y="5003790"/>
                </a:lnTo>
                <a:lnTo>
                  <a:pt x="8541414" y="5049088"/>
                </a:lnTo>
                <a:lnTo>
                  <a:pt x="8529186" y="5093555"/>
                </a:lnTo>
                <a:lnTo>
                  <a:pt x="8514912" y="5137135"/>
                </a:lnTo>
                <a:lnTo>
                  <a:pt x="8498649" y="5179775"/>
                </a:lnTo>
                <a:lnTo>
                  <a:pt x="8480453" y="5221418"/>
                </a:lnTo>
                <a:lnTo>
                  <a:pt x="8460377" y="5262010"/>
                </a:lnTo>
                <a:lnTo>
                  <a:pt x="8438477" y="5301495"/>
                </a:lnTo>
                <a:lnTo>
                  <a:pt x="8414808" y="5339818"/>
                </a:lnTo>
                <a:lnTo>
                  <a:pt x="8389427" y="5376924"/>
                </a:lnTo>
                <a:lnTo>
                  <a:pt x="8362386" y="5412758"/>
                </a:lnTo>
                <a:lnTo>
                  <a:pt x="8333743" y="5447265"/>
                </a:lnTo>
                <a:lnTo>
                  <a:pt x="8303551" y="5480389"/>
                </a:lnTo>
                <a:lnTo>
                  <a:pt x="8271867" y="5512075"/>
                </a:lnTo>
                <a:lnTo>
                  <a:pt x="8238745" y="5542268"/>
                </a:lnTo>
                <a:lnTo>
                  <a:pt x="8204241" y="5570914"/>
                </a:lnTo>
                <a:lnTo>
                  <a:pt x="8168410" y="5597955"/>
                </a:lnTo>
                <a:lnTo>
                  <a:pt x="8131306" y="5623339"/>
                </a:lnTo>
                <a:lnTo>
                  <a:pt x="8092985" y="5647009"/>
                </a:lnTo>
                <a:lnTo>
                  <a:pt x="8053503" y="5668910"/>
                </a:lnTo>
                <a:lnTo>
                  <a:pt x="8012914" y="5688987"/>
                </a:lnTo>
                <a:lnTo>
                  <a:pt x="7971273" y="5707185"/>
                </a:lnTo>
                <a:lnTo>
                  <a:pt x="7928636" y="5723449"/>
                </a:lnTo>
                <a:lnTo>
                  <a:pt x="7885059" y="5737723"/>
                </a:lnTo>
                <a:lnTo>
                  <a:pt x="7840595" y="5749953"/>
                </a:lnTo>
                <a:lnTo>
                  <a:pt x="7795300" y="5760082"/>
                </a:lnTo>
                <a:lnTo>
                  <a:pt x="7749230" y="5768057"/>
                </a:lnTo>
                <a:lnTo>
                  <a:pt x="7702440" y="5773822"/>
                </a:lnTo>
                <a:lnTo>
                  <a:pt x="7654984" y="5777321"/>
                </a:lnTo>
                <a:lnTo>
                  <a:pt x="7606919" y="5778500"/>
                </a:lnTo>
                <a:lnTo>
                  <a:pt x="963104" y="5778500"/>
                </a:lnTo>
                <a:lnTo>
                  <a:pt x="915035" y="5777321"/>
                </a:lnTo>
                <a:lnTo>
                  <a:pt x="867576" y="5773822"/>
                </a:lnTo>
                <a:lnTo>
                  <a:pt x="820782" y="5768057"/>
                </a:lnTo>
                <a:lnTo>
                  <a:pt x="774709" y="5760082"/>
                </a:lnTo>
                <a:lnTo>
                  <a:pt x="729411" y="5749953"/>
                </a:lnTo>
                <a:lnTo>
                  <a:pt x="684944" y="5737723"/>
                </a:lnTo>
                <a:lnTo>
                  <a:pt x="641364" y="5723449"/>
                </a:lnTo>
                <a:lnTo>
                  <a:pt x="598724" y="5707185"/>
                </a:lnTo>
                <a:lnTo>
                  <a:pt x="557081" y="5688987"/>
                </a:lnTo>
                <a:lnTo>
                  <a:pt x="516489" y="5668910"/>
                </a:lnTo>
                <a:lnTo>
                  <a:pt x="477004" y="5647009"/>
                </a:lnTo>
                <a:lnTo>
                  <a:pt x="438681" y="5623339"/>
                </a:lnTo>
                <a:lnTo>
                  <a:pt x="401575" y="5597955"/>
                </a:lnTo>
                <a:lnTo>
                  <a:pt x="365741" y="5570914"/>
                </a:lnTo>
                <a:lnTo>
                  <a:pt x="331234" y="5542268"/>
                </a:lnTo>
                <a:lnTo>
                  <a:pt x="298110" y="5512075"/>
                </a:lnTo>
                <a:lnTo>
                  <a:pt x="266424" y="5480389"/>
                </a:lnTo>
                <a:lnTo>
                  <a:pt x="236231" y="5447265"/>
                </a:lnTo>
                <a:lnTo>
                  <a:pt x="207585" y="5412758"/>
                </a:lnTo>
                <a:lnTo>
                  <a:pt x="180544" y="5376924"/>
                </a:lnTo>
                <a:lnTo>
                  <a:pt x="155160" y="5339818"/>
                </a:lnTo>
                <a:lnTo>
                  <a:pt x="131490" y="5301495"/>
                </a:lnTo>
                <a:lnTo>
                  <a:pt x="109589" y="5262010"/>
                </a:lnTo>
                <a:lnTo>
                  <a:pt x="89512" y="5221418"/>
                </a:lnTo>
                <a:lnTo>
                  <a:pt x="71314" y="5179775"/>
                </a:lnTo>
                <a:lnTo>
                  <a:pt x="55050" y="5137135"/>
                </a:lnTo>
                <a:lnTo>
                  <a:pt x="40776" y="5093555"/>
                </a:lnTo>
                <a:lnTo>
                  <a:pt x="28546" y="5049088"/>
                </a:lnTo>
                <a:lnTo>
                  <a:pt x="18417" y="5003790"/>
                </a:lnTo>
                <a:lnTo>
                  <a:pt x="10442" y="4957717"/>
                </a:lnTo>
                <a:lnTo>
                  <a:pt x="4677" y="4910923"/>
                </a:lnTo>
                <a:lnTo>
                  <a:pt x="1178" y="4863464"/>
                </a:lnTo>
                <a:lnTo>
                  <a:pt x="0" y="4815395"/>
                </a:lnTo>
                <a:lnTo>
                  <a:pt x="0" y="963040"/>
                </a:lnTo>
                <a:close/>
              </a:path>
            </a:pathLst>
          </a:custGeom>
          <a:ln w="1905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525780"/>
            <a:ext cx="6301740" cy="34290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22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Especializada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4196" y="1056259"/>
            <a:ext cx="65081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BA048A"/>
                </a:solidFill>
                <a:latin typeface="Calibri"/>
                <a:cs typeface="Calibri"/>
              </a:rPr>
              <a:t>LINHA</a:t>
            </a:r>
            <a:r>
              <a:rPr sz="2000" b="1" spc="-20" dirty="0">
                <a:solidFill>
                  <a:srgbClr val="BA048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BA048A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BA048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BA048A"/>
                </a:solidFill>
                <a:latin typeface="Calibri"/>
                <a:cs typeface="Calibri"/>
              </a:rPr>
              <a:t>CUIDADO</a:t>
            </a:r>
            <a:r>
              <a:rPr sz="2000" b="1" spc="-35" dirty="0">
                <a:solidFill>
                  <a:srgbClr val="BA048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BA048A"/>
                </a:solidFill>
                <a:latin typeface="Calibri"/>
                <a:cs typeface="Calibri"/>
              </a:rPr>
              <a:t>DAS</a:t>
            </a:r>
            <a:r>
              <a:rPr sz="2000" b="1" spc="-5" dirty="0">
                <a:solidFill>
                  <a:srgbClr val="BA048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BA048A"/>
                </a:solidFill>
                <a:latin typeface="Calibri"/>
                <a:cs typeface="Calibri"/>
              </a:rPr>
              <a:t>DOENÇAS</a:t>
            </a:r>
            <a:r>
              <a:rPr sz="2000" b="1" spc="-45" dirty="0">
                <a:solidFill>
                  <a:srgbClr val="BA048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BA048A"/>
                </a:solidFill>
                <a:latin typeface="Calibri"/>
                <a:cs typeface="Calibri"/>
              </a:rPr>
              <a:t>RESPIRATÓRIAS</a:t>
            </a:r>
            <a:r>
              <a:rPr sz="2000" b="1" spc="-5" dirty="0">
                <a:solidFill>
                  <a:srgbClr val="BA048A"/>
                </a:solidFill>
                <a:latin typeface="Calibri"/>
                <a:cs typeface="Calibri"/>
              </a:rPr>
              <a:t> CRÔNICAS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334" y="1973579"/>
            <a:ext cx="7851140" cy="319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19/03/2021 - 2º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Reunião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Engajamento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do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Projeto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Breathe 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Well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Brasil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sz="1600" b="1" spc="-5" dirty="0">
                <a:latin typeface="Calibri"/>
                <a:cs typeface="Calibri"/>
              </a:rPr>
              <a:t>com </a:t>
            </a:r>
            <a:r>
              <a:rPr sz="1600" b="1" dirty="0">
                <a:latin typeface="Calibri"/>
                <a:cs typeface="Calibri"/>
              </a:rPr>
              <a:t>a </a:t>
            </a:r>
            <a:r>
              <a:rPr sz="1600" b="1" spc="-10" dirty="0">
                <a:latin typeface="Calibri"/>
                <a:cs typeface="Calibri"/>
              </a:rPr>
              <a:t>presença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10" dirty="0">
                <a:latin typeface="Calibri"/>
                <a:cs typeface="Calibri"/>
              </a:rPr>
              <a:t>representantes </a:t>
            </a:r>
            <a:r>
              <a:rPr sz="1600" b="1" spc="5" dirty="0">
                <a:latin typeface="Calibri"/>
                <a:cs typeface="Calibri"/>
              </a:rPr>
              <a:t>das </a:t>
            </a:r>
            <a:r>
              <a:rPr sz="1600" b="1" spc="-10" dirty="0">
                <a:latin typeface="Calibri"/>
                <a:cs typeface="Calibri"/>
              </a:rPr>
              <a:t>instituições: </a:t>
            </a:r>
            <a:r>
              <a:rPr sz="1600" b="1" dirty="0">
                <a:latin typeface="Calibri"/>
                <a:cs typeface="Calibri"/>
              </a:rPr>
              <a:t>Fundação </a:t>
            </a:r>
            <a:r>
              <a:rPr sz="1600" b="1" spc="-10" dirty="0">
                <a:latin typeface="Calibri"/>
                <a:cs typeface="Calibri"/>
              </a:rPr>
              <a:t>PROAR, </a:t>
            </a:r>
            <a:r>
              <a:rPr sz="1600" b="1" spc="-5" dirty="0">
                <a:latin typeface="Calibri"/>
                <a:cs typeface="Calibri"/>
              </a:rPr>
              <a:t>Hospital Oswaldo Cruz, </a:t>
            </a:r>
            <a:r>
              <a:rPr sz="1600" b="1" spc="-25" dirty="0">
                <a:latin typeface="Calibri"/>
                <a:cs typeface="Calibri"/>
              </a:rPr>
              <a:t>OPAS, </a:t>
            </a:r>
            <a:r>
              <a:rPr sz="1600" b="1" dirty="0">
                <a:latin typeface="Calibri"/>
                <a:cs typeface="Calibri"/>
              </a:rPr>
              <a:t>FMABC,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ONG </a:t>
            </a:r>
            <a:r>
              <a:rPr sz="1600" b="1" spc="-40" dirty="0">
                <a:latin typeface="Calibri"/>
                <a:cs typeface="Calibri"/>
              </a:rPr>
              <a:t>ACT, </a:t>
            </a:r>
            <a:r>
              <a:rPr sz="1600" b="1" spc="-5" dirty="0">
                <a:latin typeface="Calibri"/>
                <a:cs typeface="Calibri"/>
              </a:rPr>
              <a:t>Sociedade </a:t>
            </a:r>
            <a:r>
              <a:rPr sz="1600" b="1" spc="-15" dirty="0">
                <a:latin typeface="Calibri"/>
                <a:cs typeface="Calibri"/>
              </a:rPr>
              <a:t>Paulista </a:t>
            </a:r>
            <a:r>
              <a:rPr sz="1600" b="1" dirty="0">
                <a:latin typeface="Calibri"/>
                <a:cs typeface="Calibri"/>
              </a:rPr>
              <a:t>de Pneumologia, </a:t>
            </a:r>
            <a:r>
              <a:rPr sz="1600" b="1" spc="-5" dirty="0">
                <a:latin typeface="Calibri"/>
                <a:cs typeface="Calibri"/>
              </a:rPr>
              <a:t>GEPRAPS, </a:t>
            </a:r>
            <a:r>
              <a:rPr sz="1600" b="1" spc="-10" dirty="0">
                <a:latin typeface="Calibri"/>
                <a:cs typeface="Calibri"/>
              </a:rPr>
              <a:t>Programa </a:t>
            </a:r>
            <a:r>
              <a:rPr sz="1600" b="1" spc="-5" dirty="0">
                <a:latin typeface="Calibri"/>
                <a:cs typeface="Calibri"/>
              </a:rPr>
              <a:t>Estadual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20" dirty="0">
                <a:latin typeface="Calibri"/>
                <a:cs typeface="Calibri"/>
              </a:rPr>
              <a:t>Tabagismo, 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GRESP </a:t>
            </a:r>
            <a:r>
              <a:rPr sz="1600" b="1" dirty="0">
                <a:latin typeface="Calibri"/>
                <a:cs typeface="Calibri"/>
              </a:rPr>
              <a:t>e 1 </a:t>
            </a:r>
            <a:r>
              <a:rPr sz="1600" b="1" spc="-5" dirty="0">
                <a:latin typeface="Calibri"/>
                <a:cs typeface="Calibri"/>
              </a:rPr>
              <a:t>paciente </a:t>
            </a:r>
            <a:r>
              <a:rPr sz="1600" b="1" dirty="0">
                <a:latin typeface="Calibri"/>
                <a:cs typeface="Calibri"/>
              </a:rPr>
              <a:t>com DPOC. </a:t>
            </a:r>
            <a:r>
              <a:rPr sz="1600" b="1" spc="-20" dirty="0">
                <a:latin typeface="Calibri"/>
                <a:cs typeface="Calibri"/>
              </a:rPr>
              <a:t>Tratados </a:t>
            </a:r>
            <a:r>
              <a:rPr sz="1600" b="1" spc="-5" dirty="0">
                <a:latin typeface="Calibri"/>
                <a:cs typeface="Calibri"/>
              </a:rPr>
              <a:t>assuntos </a:t>
            </a:r>
            <a:r>
              <a:rPr sz="1600" b="1" spc="-10" dirty="0">
                <a:latin typeface="Calibri"/>
                <a:cs typeface="Calibri"/>
              </a:rPr>
              <a:t>inerentes </a:t>
            </a:r>
            <a:r>
              <a:rPr sz="1600" b="1" dirty="0">
                <a:latin typeface="Calibri"/>
                <a:cs typeface="Calibri"/>
              </a:rPr>
              <a:t>a </a:t>
            </a:r>
            <a:r>
              <a:rPr sz="1600" b="1" spc="-5" dirty="0">
                <a:latin typeface="Calibri"/>
                <a:cs typeface="Calibri"/>
              </a:rPr>
              <a:t>mobilização </a:t>
            </a:r>
            <a:r>
              <a:rPr sz="1600" b="1" dirty="0">
                <a:latin typeface="Calibri"/>
                <a:cs typeface="Calibri"/>
              </a:rPr>
              <a:t>de pessoas </a:t>
            </a:r>
            <a:r>
              <a:rPr sz="1600" b="1" spc="-15" dirty="0">
                <a:latin typeface="Calibri"/>
                <a:cs typeface="Calibri"/>
              </a:rPr>
              <a:t>para 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que</a:t>
            </a:r>
            <a:r>
              <a:rPr sz="1600" b="1" spc="229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2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projeto</a:t>
            </a:r>
            <a:r>
              <a:rPr sz="1600" b="1" spc="2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avance,</a:t>
            </a:r>
            <a:r>
              <a:rPr sz="1600" b="1" spc="2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cuidado</a:t>
            </a:r>
            <a:r>
              <a:rPr sz="1600" b="1" spc="2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adequado</a:t>
            </a:r>
            <a:r>
              <a:rPr sz="1600" b="1" spc="2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2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pessoas</a:t>
            </a:r>
            <a:r>
              <a:rPr sz="1600" b="1" spc="2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</a:t>
            </a:r>
            <a:r>
              <a:rPr sz="1600" b="1" spc="2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DPOC</a:t>
            </a:r>
            <a:r>
              <a:rPr sz="1600" b="1" spc="2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229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construção</a:t>
            </a:r>
            <a:r>
              <a:rPr sz="1600" b="1" spc="2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2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plano</a:t>
            </a:r>
            <a:r>
              <a:rPr sz="1600" b="1" spc="2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de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ação.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6FC0"/>
              </a:buClr>
              <a:buFont typeface="Wingdings"/>
              <a:buChar char="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6FC0"/>
              </a:buClr>
              <a:buFont typeface="Wingdings"/>
              <a:buChar char=""/>
            </a:pPr>
            <a:endParaRPr sz="1500">
              <a:latin typeface="Calibri"/>
              <a:cs typeface="Calibri"/>
            </a:endParaRPr>
          </a:p>
          <a:p>
            <a:pPr marL="12700" marR="332105">
              <a:lnSpc>
                <a:spcPct val="100000"/>
              </a:lnSpc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24/04/2021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Reportagem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publicada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no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Diário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 do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Grande</a:t>
            </a:r>
            <a:r>
              <a:rPr sz="16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ABC</a:t>
            </a:r>
            <a:r>
              <a:rPr sz="1600" b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“Policlínica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oferece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reabilitação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tratar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sequelas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deixadas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pela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COVID”,</a:t>
            </a:r>
            <a:r>
              <a:rPr sz="16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retratada</a:t>
            </a:r>
            <a:r>
              <a:rPr sz="1600" b="1" dirty="0">
                <a:latin typeface="Calibri"/>
                <a:cs typeface="Calibri"/>
              </a:rPr>
              <a:t> 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experiência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exitosa</a:t>
            </a:r>
            <a:endParaRPr sz="1600">
              <a:latin typeface="Calibri"/>
              <a:cs typeface="Calibri"/>
            </a:endParaRPr>
          </a:p>
          <a:p>
            <a:pPr marL="12700" marR="52069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com paciente atendido </a:t>
            </a:r>
            <a:r>
              <a:rPr sz="1600" b="1" dirty="0">
                <a:latin typeface="Calibri"/>
                <a:cs typeface="Calibri"/>
              </a:rPr>
              <a:t>pela </a:t>
            </a:r>
            <a:r>
              <a:rPr sz="1600" b="1" spc="-5" dirty="0">
                <a:latin typeface="Calibri"/>
                <a:cs typeface="Calibri"/>
              </a:rPr>
              <a:t>equipe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10" dirty="0">
                <a:latin typeface="Calibri"/>
                <a:cs typeface="Calibri"/>
              </a:rPr>
              <a:t>fisioterapia respiratória </a:t>
            </a:r>
            <a:r>
              <a:rPr sz="1600" b="1" dirty="0">
                <a:latin typeface="Calibri"/>
                <a:cs typeface="Calibri"/>
              </a:rPr>
              <a:t>da </a:t>
            </a:r>
            <a:r>
              <a:rPr sz="1600" b="1" spc="-5" dirty="0">
                <a:latin typeface="Calibri"/>
                <a:cs typeface="Calibri"/>
              </a:rPr>
              <a:t>Policlínica, </a:t>
            </a:r>
            <a:r>
              <a:rPr sz="1600" b="1" dirty="0">
                <a:latin typeface="Calibri"/>
                <a:cs typeface="Calibri"/>
              </a:rPr>
              <a:t>pós </a:t>
            </a:r>
            <a:r>
              <a:rPr sz="1600" b="1" spc="-10" dirty="0">
                <a:latin typeface="Calibri"/>
                <a:cs typeface="Calibri"/>
              </a:rPr>
              <a:t>internação,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sequelas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COVID,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vídeo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veiculado</a:t>
            </a:r>
            <a:r>
              <a:rPr sz="1600" b="1" dirty="0">
                <a:latin typeface="Calibri"/>
                <a:cs typeface="Calibri"/>
              </a:rPr>
              <a:t> nas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redes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sociais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PMSBC.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</a:t>
            </a:r>
            <a:r>
              <a:rPr sz="16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https://www.instagran.com/tv/CODmohdJWKA/?igshid=4e25mwuw039f</a:t>
            </a:r>
            <a:r>
              <a:rPr sz="1600" b="1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334" y="5875972"/>
            <a:ext cx="7153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indent="-93980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b="1" spc="-10" dirty="0">
                <a:solidFill>
                  <a:srgbClr val="2E5496"/>
                </a:solidFill>
                <a:latin typeface="Calibri"/>
                <a:cs typeface="Calibri"/>
              </a:rPr>
              <a:t>Programa</a:t>
            </a:r>
            <a:r>
              <a:rPr sz="1600" b="1" dirty="0">
                <a:solidFill>
                  <a:srgbClr val="2E5496"/>
                </a:solidFill>
                <a:latin typeface="Calibri"/>
                <a:cs typeface="Calibri"/>
              </a:rPr>
              <a:t> de</a:t>
            </a:r>
            <a:r>
              <a:rPr sz="1600" b="1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alibri"/>
                <a:cs typeface="Calibri"/>
              </a:rPr>
              <a:t>Oxigenioterapia</a:t>
            </a:r>
            <a:r>
              <a:rPr sz="16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/>
                <a:cs typeface="Calibri"/>
              </a:rPr>
              <a:t>Domiciliar</a:t>
            </a:r>
            <a:r>
              <a:rPr sz="16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E5496"/>
                </a:solidFill>
                <a:latin typeface="Calibri"/>
                <a:cs typeface="Calibri"/>
              </a:rPr>
              <a:t>:</a:t>
            </a:r>
            <a:r>
              <a:rPr sz="16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128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pacientes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atendimento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b="1" dirty="0">
                <a:latin typeface="Calibri"/>
                <a:cs typeface="Calibri"/>
              </a:rPr>
              <a:t>abr/2021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3928110">
              <a:lnSpc>
                <a:spcPct val="100000"/>
              </a:lnSpc>
              <a:spcBef>
                <a:spcPts val="5"/>
              </a:spcBef>
              <a:tabLst>
                <a:tab pos="5763895" algn="l"/>
              </a:tabLst>
            </a:pPr>
            <a:r>
              <a:rPr sz="1600" b="1" spc="-30" dirty="0">
                <a:latin typeface="Calibri"/>
                <a:cs typeface="Calibri"/>
              </a:rPr>
              <a:t>CPAP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30	</a:t>
            </a:r>
            <a:r>
              <a:rPr sz="1600" b="1" spc="-25" dirty="0">
                <a:latin typeface="Calibri"/>
                <a:cs typeface="Calibri"/>
              </a:rPr>
              <a:t>BIPAP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499109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501650"/>
            <a:ext cx="6301740" cy="31877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025"/>
              </a:lnSpc>
            </a:pPr>
            <a:r>
              <a:rPr sz="2200" b="1" dirty="0">
                <a:latin typeface="Trebuchet MS"/>
                <a:cs typeface="Trebuchet MS"/>
              </a:rPr>
              <a:t>Atenção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Especializada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" y="802640"/>
            <a:ext cx="8163559" cy="2913380"/>
          </a:xfrm>
          <a:custGeom>
            <a:avLst/>
            <a:gdLst/>
            <a:ahLst/>
            <a:cxnLst/>
            <a:rect l="l" t="t" r="r" b="b"/>
            <a:pathLst>
              <a:path w="8163559" h="2913379">
                <a:moveTo>
                  <a:pt x="0" y="485521"/>
                </a:moveTo>
                <a:lnTo>
                  <a:pt x="2222" y="438769"/>
                </a:lnTo>
                <a:lnTo>
                  <a:pt x="8755" y="393274"/>
                </a:lnTo>
                <a:lnTo>
                  <a:pt x="19394" y="349237"/>
                </a:lnTo>
                <a:lnTo>
                  <a:pt x="33937" y="306864"/>
                </a:lnTo>
                <a:lnTo>
                  <a:pt x="52178" y="266357"/>
                </a:lnTo>
                <a:lnTo>
                  <a:pt x="73916" y="227921"/>
                </a:lnTo>
                <a:lnTo>
                  <a:pt x="98947" y="191758"/>
                </a:lnTo>
                <a:lnTo>
                  <a:pt x="127066" y="158073"/>
                </a:lnTo>
                <a:lnTo>
                  <a:pt x="158071" y="127070"/>
                </a:lnTo>
                <a:lnTo>
                  <a:pt x="191758" y="98951"/>
                </a:lnTo>
                <a:lnTo>
                  <a:pt x="227923" y="73920"/>
                </a:lnTo>
                <a:lnTo>
                  <a:pt x="266364" y="52182"/>
                </a:lnTo>
                <a:lnTo>
                  <a:pt x="306876" y="33939"/>
                </a:lnTo>
                <a:lnTo>
                  <a:pt x="349257" y="19396"/>
                </a:lnTo>
                <a:lnTo>
                  <a:pt x="393302" y="8756"/>
                </a:lnTo>
                <a:lnTo>
                  <a:pt x="438808" y="2223"/>
                </a:lnTo>
                <a:lnTo>
                  <a:pt x="485571" y="0"/>
                </a:lnTo>
                <a:lnTo>
                  <a:pt x="7678038" y="0"/>
                </a:lnTo>
                <a:lnTo>
                  <a:pt x="7724790" y="2223"/>
                </a:lnTo>
                <a:lnTo>
                  <a:pt x="7770285" y="8756"/>
                </a:lnTo>
                <a:lnTo>
                  <a:pt x="7814322" y="19396"/>
                </a:lnTo>
                <a:lnTo>
                  <a:pt x="7856695" y="33939"/>
                </a:lnTo>
                <a:lnTo>
                  <a:pt x="7897202" y="52182"/>
                </a:lnTo>
                <a:lnTo>
                  <a:pt x="7935638" y="73920"/>
                </a:lnTo>
                <a:lnTo>
                  <a:pt x="7971801" y="98951"/>
                </a:lnTo>
                <a:lnTo>
                  <a:pt x="8005486" y="127070"/>
                </a:lnTo>
                <a:lnTo>
                  <a:pt x="8036489" y="158073"/>
                </a:lnTo>
                <a:lnTo>
                  <a:pt x="8064608" y="191758"/>
                </a:lnTo>
                <a:lnTo>
                  <a:pt x="8089639" y="227921"/>
                </a:lnTo>
                <a:lnTo>
                  <a:pt x="8111377" y="266357"/>
                </a:lnTo>
                <a:lnTo>
                  <a:pt x="8129620" y="306864"/>
                </a:lnTo>
                <a:lnTo>
                  <a:pt x="8144163" y="349237"/>
                </a:lnTo>
                <a:lnTo>
                  <a:pt x="8154803" y="393274"/>
                </a:lnTo>
                <a:lnTo>
                  <a:pt x="8161336" y="438769"/>
                </a:lnTo>
                <a:lnTo>
                  <a:pt x="8163559" y="485521"/>
                </a:lnTo>
                <a:lnTo>
                  <a:pt x="8163559" y="2427859"/>
                </a:lnTo>
                <a:lnTo>
                  <a:pt x="8161336" y="2474610"/>
                </a:lnTo>
                <a:lnTo>
                  <a:pt x="8154803" y="2520105"/>
                </a:lnTo>
                <a:lnTo>
                  <a:pt x="8144163" y="2564142"/>
                </a:lnTo>
                <a:lnTo>
                  <a:pt x="8129620" y="2606515"/>
                </a:lnTo>
                <a:lnTo>
                  <a:pt x="8111377" y="2647022"/>
                </a:lnTo>
                <a:lnTo>
                  <a:pt x="8089639" y="2685458"/>
                </a:lnTo>
                <a:lnTo>
                  <a:pt x="8064608" y="2721621"/>
                </a:lnTo>
                <a:lnTo>
                  <a:pt x="8036489" y="2755306"/>
                </a:lnTo>
                <a:lnTo>
                  <a:pt x="8005486" y="2786309"/>
                </a:lnTo>
                <a:lnTo>
                  <a:pt x="7971801" y="2814428"/>
                </a:lnTo>
                <a:lnTo>
                  <a:pt x="7935638" y="2839459"/>
                </a:lnTo>
                <a:lnTo>
                  <a:pt x="7897202" y="2861197"/>
                </a:lnTo>
                <a:lnTo>
                  <a:pt x="7856695" y="2879440"/>
                </a:lnTo>
                <a:lnTo>
                  <a:pt x="7814322" y="2893983"/>
                </a:lnTo>
                <a:lnTo>
                  <a:pt x="7770285" y="2904623"/>
                </a:lnTo>
                <a:lnTo>
                  <a:pt x="7724790" y="2911156"/>
                </a:lnTo>
                <a:lnTo>
                  <a:pt x="7678038" y="2913380"/>
                </a:lnTo>
                <a:lnTo>
                  <a:pt x="485571" y="2913380"/>
                </a:lnTo>
                <a:lnTo>
                  <a:pt x="438808" y="2911156"/>
                </a:lnTo>
                <a:lnTo>
                  <a:pt x="393302" y="2904623"/>
                </a:lnTo>
                <a:lnTo>
                  <a:pt x="349257" y="2893983"/>
                </a:lnTo>
                <a:lnTo>
                  <a:pt x="306876" y="2879440"/>
                </a:lnTo>
                <a:lnTo>
                  <a:pt x="266364" y="2861197"/>
                </a:lnTo>
                <a:lnTo>
                  <a:pt x="227923" y="2839459"/>
                </a:lnTo>
                <a:lnTo>
                  <a:pt x="191758" y="2814428"/>
                </a:lnTo>
                <a:lnTo>
                  <a:pt x="158071" y="2786309"/>
                </a:lnTo>
                <a:lnTo>
                  <a:pt x="127066" y="2755306"/>
                </a:lnTo>
                <a:lnTo>
                  <a:pt x="98947" y="2721621"/>
                </a:lnTo>
                <a:lnTo>
                  <a:pt x="73916" y="2685458"/>
                </a:lnTo>
                <a:lnTo>
                  <a:pt x="52178" y="2647022"/>
                </a:lnTo>
                <a:lnTo>
                  <a:pt x="33937" y="2606515"/>
                </a:lnTo>
                <a:lnTo>
                  <a:pt x="19394" y="2564142"/>
                </a:lnTo>
                <a:lnTo>
                  <a:pt x="8755" y="2520105"/>
                </a:lnTo>
                <a:lnTo>
                  <a:pt x="2222" y="2474610"/>
                </a:lnTo>
                <a:lnTo>
                  <a:pt x="0" y="2427859"/>
                </a:lnTo>
                <a:lnTo>
                  <a:pt x="0" y="485521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" y="3789679"/>
            <a:ext cx="8163559" cy="2809240"/>
          </a:xfrm>
          <a:custGeom>
            <a:avLst/>
            <a:gdLst/>
            <a:ahLst/>
            <a:cxnLst/>
            <a:rect l="l" t="t" r="r" b="b"/>
            <a:pathLst>
              <a:path w="8163559" h="2809240">
                <a:moveTo>
                  <a:pt x="0" y="468249"/>
                </a:moveTo>
                <a:lnTo>
                  <a:pt x="2417" y="420378"/>
                </a:lnTo>
                <a:lnTo>
                  <a:pt x="9512" y="373890"/>
                </a:lnTo>
                <a:lnTo>
                  <a:pt x="21050" y="329018"/>
                </a:lnTo>
                <a:lnTo>
                  <a:pt x="36794" y="286000"/>
                </a:lnTo>
                <a:lnTo>
                  <a:pt x="56511" y="245069"/>
                </a:lnTo>
                <a:lnTo>
                  <a:pt x="79964" y="206461"/>
                </a:lnTo>
                <a:lnTo>
                  <a:pt x="106918" y="170413"/>
                </a:lnTo>
                <a:lnTo>
                  <a:pt x="137137" y="137160"/>
                </a:lnTo>
                <a:lnTo>
                  <a:pt x="170387" y="106936"/>
                </a:lnTo>
                <a:lnTo>
                  <a:pt x="206433" y="79978"/>
                </a:lnTo>
                <a:lnTo>
                  <a:pt x="245038" y="56522"/>
                </a:lnTo>
                <a:lnTo>
                  <a:pt x="285967" y="36802"/>
                </a:lnTo>
                <a:lnTo>
                  <a:pt x="328986" y="21054"/>
                </a:lnTo>
                <a:lnTo>
                  <a:pt x="373858" y="9514"/>
                </a:lnTo>
                <a:lnTo>
                  <a:pt x="420349" y="2417"/>
                </a:lnTo>
                <a:lnTo>
                  <a:pt x="468223" y="0"/>
                </a:lnTo>
                <a:lnTo>
                  <a:pt x="7695310" y="0"/>
                </a:lnTo>
                <a:lnTo>
                  <a:pt x="7743181" y="2417"/>
                </a:lnTo>
                <a:lnTo>
                  <a:pt x="7789669" y="9514"/>
                </a:lnTo>
                <a:lnTo>
                  <a:pt x="7834541" y="21054"/>
                </a:lnTo>
                <a:lnTo>
                  <a:pt x="7877559" y="36802"/>
                </a:lnTo>
                <a:lnTo>
                  <a:pt x="7918490" y="56522"/>
                </a:lnTo>
                <a:lnTo>
                  <a:pt x="7957098" y="79978"/>
                </a:lnTo>
                <a:lnTo>
                  <a:pt x="7993146" y="106936"/>
                </a:lnTo>
                <a:lnTo>
                  <a:pt x="8026399" y="137160"/>
                </a:lnTo>
                <a:lnTo>
                  <a:pt x="8056623" y="170413"/>
                </a:lnTo>
                <a:lnTo>
                  <a:pt x="8083581" y="206461"/>
                </a:lnTo>
                <a:lnTo>
                  <a:pt x="8107037" y="245069"/>
                </a:lnTo>
                <a:lnTo>
                  <a:pt x="8126757" y="286000"/>
                </a:lnTo>
                <a:lnTo>
                  <a:pt x="8142505" y="329018"/>
                </a:lnTo>
                <a:lnTo>
                  <a:pt x="8154045" y="373890"/>
                </a:lnTo>
                <a:lnTo>
                  <a:pt x="8161142" y="420378"/>
                </a:lnTo>
                <a:lnTo>
                  <a:pt x="8163559" y="468249"/>
                </a:lnTo>
                <a:lnTo>
                  <a:pt x="8163559" y="2341016"/>
                </a:lnTo>
                <a:lnTo>
                  <a:pt x="8161142" y="2388890"/>
                </a:lnTo>
                <a:lnTo>
                  <a:pt x="8154045" y="2435381"/>
                </a:lnTo>
                <a:lnTo>
                  <a:pt x="8142505" y="2480253"/>
                </a:lnTo>
                <a:lnTo>
                  <a:pt x="8126757" y="2523272"/>
                </a:lnTo>
                <a:lnTo>
                  <a:pt x="8107037" y="2564201"/>
                </a:lnTo>
                <a:lnTo>
                  <a:pt x="8083581" y="2602806"/>
                </a:lnTo>
                <a:lnTo>
                  <a:pt x="8056623" y="2638852"/>
                </a:lnTo>
                <a:lnTo>
                  <a:pt x="8026400" y="2672102"/>
                </a:lnTo>
                <a:lnTo>
                  <a:pt x="7993146" y="2702321"/>
                </a:lnTo>
                <a:lnTo>
                  <a:pt x="7957098" y="2729275"/>
                </a:lnTo>
                <a:lnTo>
                  <a:pt x="7918490" y="2752728"/>
                </a:lnTo>
                <a:lnTo>
                  <a:pt x="7877559" y="2772445"/>
                </a:lnTo>
                <a:lnTo>
                  <a:pt x="7834541" y="2788189"/>
                </a:lnTo>
                <a:lnTo>
                  <a:pt x="7789669" y="2799727"/>
                </a:lnTo>
                <a:lnTo>
                  <a:pt x="7743181" y="2806822"/>
                </a:lnTo>
                <a:lnTo>
                  <a:pt x="7695310" y="2809240"/>
                </a:lnTo>
                <a:lnTo>
                  <a:pt x="468223" y="2809240"/>
                </a:lnTo>
                <a:lnTo>
                  <a:pt x="420349" y="2806822"/>
                </a:lnTo>
                <a:lnTo>
                  <a:pt x="373858" y="2799727"/>
                </a:lnTo>
                <a:lnTo>
                  <a:pt x="328986" y="2788189"/>
                </a:lnTo>
                <a:lnTo>
                  <a:pt x="285967" y="2772445"/>
                </a:lnTo>
                <a:lnTo>
                  <a:pt x="245038" y="2752728"/>
                </a:lnTo>
                <a:lnTo>
                  <a:pt x="206433" y="2729275"/>
                </a:lnTo>
                <a:lnTo>
                  <a:pt x="170387" y="2702321"/>
                </a:lnTo>
                <a:lnTo>
                  <a:pt x="137137" y="2672102"/>
                </a:lnTo>
                <a:lnTo>
                  <a:pt x="106918" y="2638852"/>
                </a:lnTo>
                <a:lnTo>
                  <a:pt x="79964" y="2602806"/>
                </a:lnTo>
                <a:lnTo>
                  <a:pt x="56511" y="2564201"/>
                </a:lnTo>
                <a:lnTo>
                  <a:pt x="36794" y="2523272"/>
                </a:lnTo>
                <a:lnTo>
                  <a:pt x="21050" y="2480253"/>
                </a:lnTo>
                <a:lnTo>
                  <a:pt x="9512" y="2435381"/>
                </a:lnTo>
                <a:lnTo>
                  <a:pt x="2417" y="2388890"/>
                </a:lnTo>
                <a:lnTo>
                  <a:pt x="0" y="2341016"/>
                </a:lnTo>
                <a:lnTo>
                  <a:pt x="0" y="468249"/>
                </a:lnTo>
                <a:close/>
              </a:path>
            </a:pathLst>
          </a:custGeom>
          <a:ln w="1905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1187" y="828992"/>
            <a:ext cx="7737475" cy="563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3220">
              <a:lnSpc>
                <a:spcPts val="209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Programa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Municipal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de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Combate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à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Tuberculose</a:t>
            </a:r>
            <a:endParaRPr sz="1800">
              <a:latin typeface="Calibri"/>
              <a:cs typeface="Calibri"/>
            </a:endParaRPr>
          </a:p>
          <a:p>
            <a:pPr marL="360680" marR="10795" indent="-342900" algn="just">
              <a:lnSpc>
                <a:spcPts val="1500"/>
              </a:lnSpc>
              <a:spcBef>
                <a:spcPts val="130"/>
              </a:spcBef>
              <a:buFont typeface="Wingdings"/>
              <a:buChar char=""/>
              <a:tabLst>
                <a:tab pos="361315" algn="l"/>
              </a:tabLst>
            </a:pPr>
            <a:r>
              <a:rPr sz="1400" b="1" dirty="0">
                <a:solidFill>
                  <a:srgbClr val="4471C4"/>
                </a:solidFill>
                <a:latin typeface="Calibri"/>
                <a:cs typeface="Calibri"/>
              </a:rPr>
              <a:t>28/01/2021</a:t>
            </a:r>
            <a:r>
              <a:rPr sz="14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71C4"/>
                </a:solidFill>
                <a:latin typeface="Calibri"/>
                <a:cs typeface="Calibri"/>
              </a:rPr>
              <a:t>– </a:t>
            </a:r>
            <a:r>
              <a:rPr sz="1400" b="1" dirty="0">
                <a:latin typeface="Calibri"/>
                <a:cs typeface="Calibri"/>
              </a:rPr>
              <a:t>Início de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supervisão da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tomada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medicação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por vídeo chamada </a:t>
            </a:r>
            <a:r>
              <a:rPr sz="1400" b="1" spc="-15" dirty="0">
                <a:latin typeface="Calibri"/>
                <a:cs typeface="Calibri"/>
              </a:rPr>
              <a:t>para </a:t>
            </a:r>
            <a:r>
              <a:rPr sz="1400" b="1" spc="-10" dirty="0">
                <a:latin typeface="Calibri"/>
                <a:cs typeface="Calibri"/>
              </a:rPr>
              <a:t>pacientes </a:t>
            </a:r>
            <a:r>
              <a:rPr sz="1400" b="1" spc="5" dirty="0">
                <a:latin typeface="Calibri"/>
                <a:cs typeface="Calibri"/>
              </a:rPr>
              <a:t>da 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Referência,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estão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seguimento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50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1050">
              <a:latin typeface="Calibri"/>
              <a:cs typeface="Calibri"/>
            </a:endParaRPr>
          </a:p>
          <a:p>
            <a:pPr marL="360680" indent="-343535">
              <a:lnSpc>
                <a:spcPts val="1590"/>
              </a:lnSpc>
              <a:buFont typeface="Wingdings"/>
              <a:buChar char=""/>
              <a:tabLst>
                <a:tab pos="360680" algn="l"/>
                <a:tab pos="361315" algn="l"/>
              </a:tabLst>
            </a:pP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01/03/2021</a:t>
            </a:r>
            <a:r>
              <a:rPr sz="1400" b="1" spc="1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6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Distribuição</a:t>
            </a:r>
            <a:r>
              <a:rPr sz="1400" b="1" spc="1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13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500</a:t>
            </a:r>
            <a:r>
              <a:rPr sz="1400" b="1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panfletos</a:t>
            </a:r>
            <a:r>
              <a:rPr sz="1400" b="1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1400" b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Policlínica</a:t>
            </a:r>
            <a:r>
              <a:rPr sz="140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Centro</a:t>
            </a:r>
            <a:r>
              <a:rPr sz="1400" b="1" spc="-10" dirty="0">
                <a:latin typeface="Calibri"/>
                <a:cs typeface="Calibri"/>
              </a:rPr>
              <a:t>,</a:t>
            </a:r>
            <a:r>
              <a:rPr sz="1400" b="1" spc="14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aos</a:t>
            </a:r>
            <a:r>
              <a:rPr sz="1400" b="1" spc="1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15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que</a:t>
            </a:r>
            <a:r>
              <a:rPr sz="1400" b="1" spc="13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estavam</a:t>
            </a:r>
            <a:r>
              <a:rPr sz="1400" b="1" spc="1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nas</a:t>
            </a:r>
            <a:endParaRPr sz="1400">
              <a:latin typeface="Calibri"/>
              <a:cs typeface="Calibri"/>
            </a:endParaRPr>
          </a:p>
          <a:p>
            <a:pPr marL="360680">
              <a:lnSpc>
                <a:spcPts val="1590"/>
              </a:lnSpc>
            </a:pPr>
            <a:r>
              <a:rPr sz="1400" b="1" spc="-10" dirty="0">
                <a:latin typeface="Calibri"/>
                <a:cs typeface="Calibri"/>
              </a:rPr>
              <a:t>recepções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unidade,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contendo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informativo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sobre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tosse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tuberculose;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libri"/>
              <a:cs typeface="Calibri"/>
            </a:endParaRPr>
          </a:p>
          <a:p>
            <a:pPr marL="304800" marR="10795" indent="-287020" algn="just">
              <a:lnSpc>
                <a:spcPts val="1500"/>
              </a:lnSpc>
              <a:buClr>
                <a:srgbClr val="2D75B6"/>
              </a:buClr>
              <a:buFont typeface="Wingdings"/>
              <a:buChar char=""/>
              <a:tabLst>
                <a:tab pos="346075" algn="l"/>
              </a:tabLst>
            </a:pPr>
            <a:r>
              <a:rPr dirty="0"/>
              <a:t>	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08/03/2021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Início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busca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ativa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tuberculose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Policlínica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Centro</a:t>
            </a:r>
            <a:r>
              <a:rPr sz="1400" b="1" spc="-10" dirty="0">
                <a:latin typeface="Calibri"/>
                <a:cs typeface="Calibri"/>
              </a:rPr>
              <a:t>,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 </a:t>
            </a:r>
            <a:r>
              <a:rPr sz="1400" b="1" spc="-5" dirty="0">
                <a:latin typeface="Calibri"/>
                <a:cs typeface="Calibri"/>
              </a:rPr>
              <a:t> abordados pela </a:t>
            </a:r>
            <a:r>
              <a:rPr sz="1400" b="1" spc="-10" dirty="0">
                <a:latin typeface="Calibri"/>
                <a:cs typeface="Calibri"/>
              </a:rPr>
              <a:t>recepção </a:t>
            </a:r>
            <a:r>
              <a:rPr sz="1400" b="1" spc="-5" dirty="0">
                <a:latin typeface="Calibri"/>
                <a:cs typeface="Calibri"/>
              </a:rPr>
              <a:t>sendo questionados </a:t>
            </a:r>
            <a:r>
              <a:rPr sz="1400" b="1" spc="-10" dirty="0">
                <a:latin typeface="Calibri"/>
                <a:cs typeface="Calibri"/>
              </a:rPr>
              <a:t>sobre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10" dirty="0">
                <a:latin typeface="Calibri"/>
                <a:cs typeface="Calibri"/>
              </a:rPr>
              <a:t>presença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tosse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5" dirty="0">
                <a:latin typeface="Calibri"/>
                <a:cs typeface="Calibri"/>
              </a:rPr>
              <a:t>encaminhados </a:t>
            </a:r>
            <a:r>
              <a:rPr sz="1400" b="1" spc="-15" dirty="0">
                <a:latin typeface="Calibri"/>
                <a:cs typeface="Calibri"/>
              </a:rPr>
              <a:t>para </a:t>
            </a:r>
            <a:r>
              <a:rPr sz="1400" b="1" dirty="0">
                <a:latin typeface="Calibri"/>
                <a:cs typeface="Calibri"/>
              </a:rPr>
              <a:t>o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posto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enfermagem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 coleta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exames;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1200">
              <a:latin typeface="Calibri"/>
              <a:cs typeface="Calibri"/>
            </a:endParaRPr>
          </a:p>
          <a:p>
            <a:pPr marL="304800" marR="10160" indent="-287020" algn="just">
              <a:lnSpc>
                <a:spcPts val="1500"/>
              </a:lnSpc>
              <a:spcBef>
                <a:spcPts val="5"/>
              </a:spcBef>
              <a:buFont typeface="Wingdings"/>
              <a:buChar char=""/>
              <a:tabLst>
                <a:tab pos="30543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07/04/2021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– </a:t>
            </a:r>
            <a:r>
              <a:rPr sz="1400" b="1" spc="-10" dirty="0">
                <a:latin typeface="Calibri"/>
                <a:cs typeface="Calibri"/>
              </a:rPr>
              <a:t>Realizada </a:t>
            </a:r>
            <a:r>
              <a:rPr sz="1400" b="1" dirty="0">
                <a:latin typeface="Calibri"/>
                <a:cs typeface="Calibri"/>
              </a:rPr>
              <a:t>discussão do </a:t>
            </a:r>
            <a:r>
              <a:rPr sz="1400" b="1" spc="-5" dirty="0">
                <a:latin typeface="Calibri"/>
                <a:cs typeface="Calibri"/>
              </a:rPr>
              <a:t>seguimento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pacientes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5" dirty="0">
                <a:latin typeface="Calibri"/>
                <a:cs typeface="Calibri"/>
              </a:rPr>
              <a:t>tuberculose </a:t>
            </a:r>
            <a:r>
              <a:rPr sz="1400" b="1" dirty="0">
                <a:latin typeface="Calibri"/>
                <a:cs typeface="Calibri"/>
              </a:rPr>
              <a:t>no </a:t>
            </a:r>
            <a:r>
              <a:rPr sz="1400" b="1" spc="-5" dirty="0">
                <a:latin typeface="Calibri"/>
                <a:cs typeface="Calibri"/>
              </a:rPr>
              <a:t>Município </a:t>
            </a:r>
            <a:r>
              <a:rPr sz="1400" b="1" spc="-10" dirty="0">
                <a:latin typeface="Calibri"/>
                <a:cs typeface="Calibri"/>
              </a:rPr>
              <a:t>durante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pandemia,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fim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evitar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coinfecção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TB/COVID</a:t>
            </a:r>
            <a:r>
              <a:rPr sz="1400" b="1" dirty="0">
                <a:latin typeface="Calibri"/>
                <a:cs typeface="Calibri"/>
              </a:rPr>
              <a:t> 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diminuir os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números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abandonos.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1250">
              <a:latin typeface="Calibri"/>
              <a:cs typeface="Calibri"/>
            </a:endParaRPr>
          </a:p>
          <a:p>
            <a:pPr marL="2232660">
              <a:lnSpc>
                <a:spcPct val="100000"/>
              </a:lnSpc>
            </a:pPr>
            <a:r>
              <a:rPr sz="1800" b="1" spc="-15" dirty="0">
                <a:solidFill>
                  <a:srgbClr val="990099"/>
                </a:solidFill>
                <a:latin typeface="Calibri"/>
                <a:cs typeface="Calibri"/>
              </a:rPr>
              <a:t>Programa</a:t>
            </a:r>
            <a:r>
              <a:rPr sz="1800" b="1" spc="-10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990099"/>
                </a:solidFill>
                <a:latin typeface="Calibri"/>
                <a:cs typeface="Calibri"/>
              </a:rPr>
              <a:t>IST</a:t>
            </a:r>
            <a:r>
              <a:rPr sz="1800" b="1" spc="-30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90099"/>
                </a:solidFill>
                <a:latin typeface="Calibri"/>
                <a:cs typeface="Calibri"/>
              </a:rPr>
              <a:t>AIDS</a:t>
            </a:r>
            <a:r>
              <a:rPr sz="1800" b="1" spc="-30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99"/>
                </a:solidFill>
                <a:latin typeface="Calibri"/>
                <a:cs typeface="Calibri"/>
              </a:rPr>
              <a:t>Hepatites</a:t>
            </a:r>
            <a:r>
              <a:rPr sz="1800" b="1" spc="20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99"/>
                </a:solidFill>
                <a:latin typeface="Calibri"/>
                <a:cs typeface="Calibri"/>
              </a:rPr>
              <a:t>virais</a:t>
            </a:r>
            <a:endParaRPr sz="18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35623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05/02/2021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–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Instalação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“Jumbo”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com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preservativos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no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Parque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da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Juventude,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foram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disponibilizados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7.200</a:t>
            </a:r>
            <a:r>
              <a:rPr sz="1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preservativos;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1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08/02/2021</a:t>
            </a:r>
            <a:r>
              <a:rPr sz="1400" b="1" spc="5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400" b="1" spc="5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12/02/2021</a:t>
            </a:r>
            <a:r>
              <a:rPr sz="1400" b="1" spc="5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r>
              <a:rPr sz="1400" b="1" spc="5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Estímulo</a:t>
            </a:r>
            <a:r>
              <a:rPr sz="1400" b="1" spc="5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5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prevenção</a:t>
            </a:r>
            <a:r>
              <a:rPr sz="1400" b="1" spc="5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no</a:t>
            </a:r>
            <a:r>
              <a:rPr sz="1400" b="1" spc="5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Carnaval,</a:t>
            </a:r>
            <a:r>
              <a:rPr sz="1400" b="1" spc="5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distribuídos</a:t>
            </a:r>
            <a:r>
              <a:rPr sz="1400" b="1" spc="580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1.000</a:t>
            </a:r>
            <a:r>
              <a:rPr sz="1400" b="1" spc="5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kits</a:t>
            </a:r>
            <a:r>
              <a:rPr sz="1400" b="1" spc="5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prevenção;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24/03/2021</a:t>
            </a:r>
            <a:r>
              <a:rPr sz="1400" b="1" spc="3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r>
              <a:rPr sz="1400" b="1" spc="3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Capacitação</a:t>
            </a:r>
            <a:r>
              <a:rPr sz="1400" b="1" spc="3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da</a:t>
            </a:r>
            <a:r>
              <a:rPr sz="1400" b="1" spc="3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equipe</a:t>
            </a:r>
            <a:r>
              <a:rPr sz="1400" b="1" spc="3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sobre</a:t>
            </a:r>
            <a:r>
              <a:rPr sz="1400" b="1" spc="3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3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lançamento</a:t>
            </a:r>
            <a:r>
              <a:rPr sz="1400" b="1" spc="3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  </a:t>
            </a:r>
            <a:r>
              <a:rPr sz="1400" b="1" spc="-10" dirty="0">
                <a:latin typeface="Calibri"/>
                <a:cs typeface="Calibri"/>
              </a:rPr>
              <a:t>Darunavir</a:t>
            </a:r>
            <a:r>
              <a:rPr sz="1400" b="1" spc="3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800mg,</a:t>
            </a:r>
            <a:r>
              <a:rPr sz="1400" b="1" spc="3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nova  dosagem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disponível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tratamento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HIV;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299720" marR="5080" indent="-287655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00355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14/04/2021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– </a:t>
            </a:r>
            <a:r>
              <a:rPr sz="1400" b="1" spc="-5" dirty="0">
                <a:latin typeface="Calibri"/>
                <a:cs typeface="Calibri"/>
              </a:rPr>
              <a:t>Realizada </a:t>
            </a:r>
            <a:r>
              <a:rPr sz="1400" b="1" spc="-10" dirty="0">
                <a:latin typeface="Calibri"/>
                <a:cs typeface="Calibri"/>
              </a:rPr>
              <a:t>capacitação </a:t>
            </a:r>
            <a:r>
              <a:rPr sz="1400" b="1" dirty="0">
                <a:latin typeface="Calibri"/>
                <a:cs typeface="Calibri"/>
              </a:rPr>
              <a:t>da </a:t>
            </a:r>
            <a:r>
              <a:rPr sz="1400" b="1" spc="-5" dirty="0">
                <a:latin typeface="Calibri"/>
                <a:cs typeface="Calibri"/>
              </a:rPr>
              <a:t>equipe </a:t>
            </a:r>
            <a:r>
              <a:rPr sz="1400" b="1" spc="-15" dirty="0">
                <a:latin typeface="Calibri"/>
                <a:cs typeface="Calibri"/>
              </a:rPr>
              <a:t>para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10" dirty="0">
                <a:latin typeface="Calibri"/>
                <a:cs typeface="Calibri"/>
              </a:rPr>
              <a:t>vacinação </a:t>
            </a:r>
            <a:r>
              <a:rPr sz="1400" b="1" spc="-15" dirty="0">
                <a:latin typeface="Calibri"/>
                <a:cs typeface="Calibri"/>
              </a:rPr>
              <a:t>em </a:t>
            </a:r>
            <a:r>
              <a:rPr sz="1400" b="1" dirty="0">
                <a:latin typeface="Calibri"/>
                <a:cs typeface="Calibri"/>
              </a:rPr>
              <a:t>indivíduos </a:t>
            </a:r>
            <a:r>
              <a:rPr sz="1400" b="1" spc="-10" dirty="0">
                <a:latin typeface="Calibri"/>
                <a:cs typeface="Calibri"/>
              </a:rPr>
              <a:t>portadores </a:t>
            </a:r>
            <a:r>
              <a:rPr sz="1400" b="1" dirty="0">
                <a:latin typeface="Calibri"/>
                <a:cs typeface="Calibri"/>
              </a:rPr>
              <a:t>de HIV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(vacina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prevenção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pneumococo).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40"/>
            <a:ext cx="7401559" cy="499109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501650"/>
            <a:ext cx="6301740" cy="31877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025"/>
              </a:lnSpc>
            </a:pPr>
            <a:r>
              <a:rPr sz="2200" b="1" dirty="0">
                <a:latin typeface="Trebuchet MS"/>
                <a:cs typeface="Trebuchet MS"/>
              </a:rPr>
              <a:t>UGP</a:t>
            </a:r>
            <a:r>
              <a:rPr sz="2200" b="1" spc="-6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–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BID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:</a:t>
            </a:r>
            <a:r>
              <a:rPr sz="2200" b="1" spc="-12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Ações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em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andamento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139" y="843280"/>
            <a:ext cx="8935720" cy="5948680"/>
          </a:xfrm>
          <a:custGeom>
            <a:avLst/>
            <a:gdLst/>
            <a:ahLst/>
            <a:cxnLst/>
            <a:rect l="l" t="t" r="r" b="b"/>
            <a:pathLst>
              <a:path w="8935720" h="5948680">
                <a:moveTo>
                  <a:pt x="0" y="991489"/>
                </a:moveTo>
                <a:lnTo>
                  <a:pt x="1143" y="943447"/>
                </a:lnTo>
                <a:lnTo>
                  <a:pt x="4538" y="895995"/>
                </a:lnTo>
                <a:lnTo>
                  <a:pt x="10133" y="849186"/>
                </a:lnTo>
                <a:lnTo>
                  <a:pt x="17877" y="803072"/>
                </a:lnTo>
                <a:lnTo>
                  <a:pt x="27717" y="757703"/>
                </a:lnTo>
                <a:lnTo>
                  <a:pt x="39601" y="713133"/>
                </a:lnTo>
                <a:lnTo>
                  <a:pt x="53477" y="669412"/>
                </a:lnTo>
                <a:lnTo>
                  <a:pt x="69294" y="626594"/>
                </a:lnTo>
                <a:lnTo>
                  <a:pt x="86999" y="584730"/>
                </a:lnTo>
                <a:lnTo>
                  <a:pt x="106540" y="543871"/>
                </a:lnTo>
                <a:lnTo>
                  <a:pt x="127867" y="504070"/>
                </a:lnTo>
                <a:lnTo>
                  <a:pt x="150926" y="465379"/>
                </a:lnTo>
                <a:lnTo>
                  <a:pt x="175665" y="427849"/>
                </a:lnTo>
                <a:lnTo>
                  <a:pt x="202034" y="391533"/>
                </a:lnTo>
                <a:lnTo>
                  <a:pt x="229979" y="356483"/>
                </a:lnTo>
                <a:lnTo>
                  <a:pt x="259450" y="322749"/>
                </a:lnTo>
                <a:lnTo>
                  <a:pt x="290393" y="290385"/>
                </a:lnTo>
                <a:lnTo>
                  <a:pt x="322757" y="259442"/>
                </a:lnTo>
                <a:lnTo>
                  <a:pt x="356491" y="229972"/>
                </a:lnTo>
                <a:lnTo>
                  <a:pt x="391542" y="202027"/>
                </a:lnTo>
                <a:lnTo>
                  <a:pt x="427858" y="175659"/>
                </a:lnTo>
                <a:lnTo>
                  <a:pt x="465387" y="150920"/>
                </a:lnTo>
                <a:lnTo>
                  <a:pt x="504078" y="127862"/>
                </a:lnTo>
                <a:lnTo>
                  <a:pt x="543878" y="106536"/>
                </a:lnTo>
                <a:lnTo>
                  <a:pt x="584736" y="86995"/>
                </a:lnTo>
                <a:lnTo>
                  <a:pt x="626599" y="69291"/>
                </a:lnTo>
                <a:lnTo>
                  <a:pt x="669416" y="53474"/>
                </a:lnTo>
                <a:lnTo>
                  <a:pt x="713135" y="39599"/>
                </a:lnTo>
                <a:lnTo>
                  <a:pt x="757703" y="27715"/>
                </a:lnTo>
                <a:lnTo>
                  <a:pt x="803070" y="17876"/>
                </a:lnTo>
                <a:lnTo>
                  <a:pt x="849182" y="10133"/>
                </a:lnTo>
                <a:lnTo>
                  <a:pt x="895989" y="4538"/>
                </a:lnTo>
                <a:lnTo>
                  <a:pt x="943437" y="1143"/>
                </a:lnTo>
                <a:lnTo>
                  <a:pt x="991476" y="0"/>
                </a:lnTo>
                <a:lnTo>
                  <a:pt x="7944231" y="0"/>
                </a:lnTo>
                <a:lnTo>
                  <a:pt x="7992272" y="1143"/>
                </a:lnTo>
                <a:lnTo>
                  <a:pt x="8039724" y="4538"/>
                </a:lnTo>
                <a:lnTo>
                  <a:pt x="8086533" y="10133"/>
                </a:lnTo>
                <a:lnTo>
                  <a:pt x="8132647" y="17876"/>
                </a:lnTo>
                <a:lnTo>
                  <a:pt x="8178016" y="27715"/>
                </a:lnTo>
                <a:lnTo>
                  <a:pt x="8222586" y="39599"/>
                </a:lnTo>
                <a:lnTo>
                  <a:pt x="8266307" y="53474"/>
                </a:lnTo>
                <a:lnTo>
                  <a:pt x="8309125" y="69291"/>
                </a:lnTo>
                <a:lnTo>
                  <a:pt x="8350989" y="86995"/>
                </a:lnTo>
                <a:lnTo>
                  <a:pt x="8391848" y="106536"/>
                </a:lnTo>
                <a:lnTo>
                  <a:pt x="8431649" y="127862"/>
                </a:lnTo>
                <a:lnTo>
                  <a:pt x="8470340" y="150920"/>
                </a:lnTo>
                <a:lnTo>
                  <a:pt x="8507870" y="175659"/>
                </a:lnTo>
                <a:lnTo>
                  <a:pt x="8544186" y="202027"/>
                </a:lnTo>
                <a:lnTo>
                  <a:pt x="8579236" y="229972"/>
                </a:lnTo>
                <a:lnTo>
                  <a:pt x="8612970" y="259442"/>
                </a:lnTo>
                <a:lnTo>
                  <a:pt x="8645334" y="290385"/>
                </a:lnTo>
                <a:lnTo>
                  <a:pt x="8676277" y="322749"/>
                </a:lnTo>
                <a:lnTo>
                  <a:pt x="8705747" y="356483"/>
                </a:lnTo>
                <a:lnTo>
                  <a:pt x="8733692" y="391533"/>
                </a:lnTo>
                <a:lnTo>
                  <a:pt x="8760060" y="427849"/>
                </a:lnTo>
                <a:lnTo>
                  <a:pt x="8784799" y="465379"/>
                </a:lnTo>
                <a:lnTo>
                  <a:pt x="8807857" y="504070"/>
                </a:lnTo>
                <a:lnTo>
                  <a:pt x="8829183" y="543871"/>
                </a:lnTo>
                <a:lnTo>
                  <a:pt x="8848724" y="584730"/>
                </a:lnTo>
                <a:lnTo>
                  <a:pt x="8866428" y="626594"/>
                </a:lnTo>
                <a:lnTo>
                  <a:pt x="8882245" y="669412"/>
                </a:lnTo>
                <a:lnTo>
                  <a:pt x="8896120" y="713133"/>
                </a:lnTo>
                <a:lnTo>
                  <a:pt x="8908004" y="757703"/>
                </a:lnTo>
                <a:lnTo>
                  <a:pt x="8917843" y="803072"/>
                </a:lnTo>
                <a:lnTo>
                  <a:pt x="8925586" y="849186"/>
                </a:lnTo>
                <a:lnTo>
                  <a:pt x="8931181" y="895995"/>
                </a:lnTo>
                <a:lnTo>
                  <a:pt x="8934576" y="943447"/>
                </a:lnTo>
                <a:lnTo>
                  <a:pt x="8935719" y="991489"/>
                </a:lnTo>
                <a:lnTo>
                  <a:pt x="8935719" y="4957203"/>
                </a:lnTo>
                <a:lnTo>
                  <a:pt x="8934576" y="5005241"/>
                </a:lnTo>
                <a:lnTo>
                  <a:pt x="8931181" y="5052688"/>
                </a:lnTo>
                <a:lnTo>
                  <a:pt x="8925586" y="5099494"/>
                </a:lnTo>
                <a:lnTo>
                  <a:pt x="8917843" y="5145606"/>
                </a:lnTo>
                <a:lnTo>
                  <a:pt x="8908004" y="5190972"/>
                </a:lnTo>
                <a:lnTo>
                  <a:pt x="8896120" y="5235540"/>
                </a:lnTo>
                <a:lnTo>
                  <a:pt x="8882245" y="5279258"/>
                </a:lnTo>
                <a:lnTo>
                  <a:pt x="8866428" y="5322075"/>
                </a:lnTo>
                <a:lnTo>
                  <a:pt x="8848724" y="5363938"/>
                </a:lnTo>
                <a:lnTo>
                  <a:pt x="8829183" y="5404796"/>
                </a:lnTo>
                <a:lnTo>
                  <a:pt x="8807857" y="5444596"/>
                </a:lnTo>
                <a:lnTo>
                  <a:pt x="8784799" y="5483286"/>
                </a:lnTo>
                <a:lnTo>
                  <a:pt x="8760060" y="5520816"/>
                </a:lnTo>
                <a:lnTo>
                  <a:pt x="8733692" y="5557132"/>
                </a:lnTo>
                <a:lnTo>
                  <a:pt x="8705747" y="5592183"/>
                </a:lnTo>
                <a:lnTo>
                  <a:pt x="8676277" y="5625917"/>
                </a:lnTo>
                <a:lnTo>
                  <a:pt x="8645334" y="5658281"/>
                </a:lnTo>
                <a:lnTo>
                  <a:pt x="8612970" y="5689225"/>
                </a:lnTo>
                <a:lnTo>
                  <a:pt x="8579236" y="5718696"/>
                </a:lnTo>
                <a:lnTo>
                  <a:pt x="8544186" y="5746641"/>
                </a:lnTo>
                <a:lnTo>
                  <a:pt x="8507870" y="5773010"/>
                </a:lnTo>
                <a:lnTo>
                  <a:pt x="8470340" y="5797750"/>
                </a:lnTo>
                <a:lnTo>
                  <a:pt x="8431649" y="5820810"/>
                </a:lnTo>
                <a:lnTo>
                  <a:pt x="8391848" y="5842136"/>
                </a:lnTo>
                <a:lnTo>
                  <a:pt x="8350989" y="5861678"/>
                </a:lnTo>
                <a:lnTo>
                  <a:pt x="8309125" y="5879384"/>
                </a:lnTo>
                <a:lnTo>
                  <a:pt x="8266307" y="5895201"/>
                </a:lnTo>
                <a:lnTo>
                  <a:pt x="8222586" y="5909077"/>
                </a:lnTo>
                <a:lnTo>
                  <a:pt x="8178016" y="5920962"/>
                </a:lnTo>
                <a:lnTo>
                  <a:pt x="8132647" y="5930802"/>
                </a:lnTo>
                <a:lnTo>
                  <a:pt x="8086533" y="5938545"/>
                </a:lnTo>
                <a:lnTo>
                  <a:pt x="8039724" y="5944141"/>
                </a:lnTo>
                <a:lnTo>
                  <a:pt x="7992272" y="5947536"/>
                </a:lnTo>
                <a:lnTo>
                  <a:pt x="7944231" y="5948680"/>
                </a:lnTo>
                <a:lnTo>
                  <a:pt x="991476" y="5948680"/>
                </a:lnTo>
                <a:lnTo>
                  <a:pt x="943437" y="5947536"/>
                </a:lnTo>
                <a:lnTo>
                  <a:pt x="895989" y="5944141"/>
                </a:lnTo>
                <a:lnTo>
                  <a:pt x="849182" y="5938545"/>
                </a:lnTo>
                <a:lnTo>
                  <a:pt x="803070" y="5930802"/>
                </a:lnTo>
                <a:lnTo>
                  <a:pt x="757703" y="5920962"/>
                </a:lnTo>
                <a:lnTo>
                  <a:pt x="713135" y="5909077"/>
                </a:lnTo>
                <a:lnTo>
                  <a:pt x="669416" y="5895201"/>
                </a:lnTo>
                <a:lnTo>
                  <a:pt x="626599" y="5879384"/>
                </a:lnTo>
                <a:lnTo>
                  <a:pt x="584736" y="5861678"/>
                </a:lnTo>
                <a:lnTo>
                  <a:pt x="543878" y="5842136"/>
                </a:lnTo>
                <a:lnTo>
                  <a:pt x="504078" y="5820810"/>
                </a:lnTo>
                <a:lnTo>
                  <a:pt x="465387" y="5797750"/>
                </a:lnTo>
                <a:lnTo>
                  <a:pt x="427858" y="5773010"/>
                </a:lnTo>
                <a:lnTo>
                  <a:pt x="391542" y="5746641"/>
                </a:lnTo>
                <a:lnTo>
                  <a:pt x="356491" y="5718696"/>
                </a:lnTo>
                <a:lnTo>
                  <a:pt x="322757" y="5689225"/>
                </a:lnTo>
                <a:lnTo>
                  <a:pt x="290393" y="5658281"/>
                </a:lnTo>
                <a:lnTo>
                  <a:pt x="259450" y="5625917"/>
                </a:lnTo>
                <a:lnTo>
                  <a:pt x="229979" y="5592183"/>
                </a:lnTo>
                <a:lnTo>
                  <a:pt x="202034" y="5557132"/>
                </a:lnTo>
                <a:lnTo>
                  <a:pt x="175665" y="5520816"/>
                </a:lnTo>
                <a:lnTo>
                  <a:pt x="150926" y="5483286"/>
                </a:lnTo>
                <a:lnTo>
                  <a:pt x="127867" y="5444596"/>
                </a:lnTo>
                <a:lnTo>
                  <a:pt x="106540" y="5404796"/>
                </a:lnTo>
                <a:lnTo>
                  <a:pt x="86999" y="5363938"/>
                </a:lnTo>
                <a:lnTo>
                  <a:pt x="69294" y="5322075"/>
                </a:lnTo>
                <a:lnTo>
                  <a:pt x="53477" y="5279258"/>
                </a:lnTo>
                <a:lnTo>
                  <a:pt x="39601" y="5235540"/>
                </a:lnTo>
                <a:lnTo>
                  <a:pt x="27717" y="5190972"/>
                </a:lnTo>
                <a:lnTo>
                  <a:pt x="17877" y="5145606"/>
                </a:lnTo>
                <a:lnTo>
                  <a:pt x="10133" y="5099494"/>
                </a:lnTo>
                <a:lnTo>
                  <a:pt x="4538" y="5052688"/>
                </a:lnTo>
                <a:lnTo>
                  <a:pt x="1143" y="5005241"/>
                </a:lnTo>
                <a:lnTo>
                  <a:pt x="0" y="4957203"/>
                </a:lnTo>
                <a:lnTo>
                  <a:pt x="0" y="99148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527" y="1048131"/>
            <a:ext cx="8335009" cy="523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8255" indent="-287655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HOSPITAL</a:t>
            </a:r>
            <a:r>
              <a:rPr sz="12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12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MULHER</a:t>
            </a:r>
            <a:r>
              <a:rPr sz="12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Aguardando</a:t>
            </a:r>
            <a:r>
              <a:rPr sz="1200" b="1" spc="10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assinatura</a:t>
            </a:r>
            <a:r>
              <a:rPr sz="1200" b="1" spc="1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Contrato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Prestação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Serviços,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previsão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início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da</a:t>
            </a:r>
            <a:r>
              <a:rPr sz="1200" b="1" spc="10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obra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no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2</a:t>
            </a:r>
            <a:r>
              <a:rPr sz="1200" b="1" spc="-5" dirty="0">
                <a:latin typeface="Arial"/>
                <a:cs typeface="Arial"/>
              </a:rPr>
              <a:t>°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Trim.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2021;</a:t>
            </a:r>
            <a:endParaRPr sz="120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200" b="1" spc="-5" dirty="0">
                <a:solidFill>
                  <a:srgbClr val="C65F17"/>
                </a:solidFill>
                <a:latin typeface="Calibri"/>
                <a:cs typeface="Calibri"/>
              </a:rPr>
              <a:t>POLICLÍNICA</a:t>
            </a:r>
            <a:r>
              <a:rPr sz="1200" b="1" spc="25" dirty="0">
                <a:solidFill>
                  <a:srgbClr val="C65F17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C65F17"/>
                </a:solidFill>
                <a:latin typeface="Calibri"/>
                <a:cs typeface="Calibri"/>
              </a:rPr>
              <a:t>ALVARENGA</a:t>
            </a:r>
            <a:r>
              <a:rPr sz="1200" b="1" spc="30" dirty="0">
                <a:solidFill>
                  <a:srgbClr val="C65F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Projetos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fase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aprovações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(VISA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SOPE).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Previsão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início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reforma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Maio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  <a:p>
            <a:pPr marL="299720" marR="6985" indent="-287655">
              <a:lnSpc>
                <a:spcPct val="150000"/>
              </a:lnSpc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200" b="1" spc="-30" dirty="0">
                <a:solidFill>
                  <a:srgbClr val="FF0000"/>
                </a:solidFill>
                <a:latin typeface="Calibri"/>
                <a:cs typeface="Calibri"/>
              </a:rPr>
              <a:t>UPA</a:t>
            </a:r>
            <a:r>
              <a:rPr sz="12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Calibri"/>
                <a:cs typeface="Calibri"/>
              </a:rPr>
              <a:t>SILVINA</a:t>
            </a:r>
            <a:r>
              <a:rPr sz="12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Processo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licitação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em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andamento,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questionamentos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técnicas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apresentadas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pela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PGM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estão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sendo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respondidas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pelas </a:t>
            </a:r>
            <a:r>
              <a:rPr sz="1200" b="1" spc="-10" dirty="0">
                <a:latin typeface="Calibri"/>
                <a:cs typeface="Calibri"/>
              </a:rPr>
              <a:t>partes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responsáveis.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Previsão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início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da </a:t>
            </a:r>
            <a:r>
              <a:rPr sz="1200" b="1" spc="-15" dirty="0">
                <a:latin typeface="Calibri"/>
                <a:cs typeface="Calibri"/>
              </a:rPr>
              <a:t>obra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1º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semestre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2021.</a:t>
            </a:r>
            <a:endParaRPr sz="1200">
              <a:latin typeface="Calibri"/>
              <a:cs typeface="Calibri"/>
            </a:endParaRPr>
          </a:p>
          <a:p>
            <a:pPr marL="299720" marR="6985" indent="-287655">
              <a:lnSpc>
                <a:spcPts val="2160"/>
              </a:lnSpc>
              <a:spcBef>
                <a:spcPts val="19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200" b="1" spc="-10" dirty="0">
                <a:solidFill>
                  <a:srgbClr val="B547B5"/>
                </a:solidFill>
                <a:latin typeface="Calibri"/>
                <a:cs typeface="Calibri"/>
              </a:rPr>
              <a:t>SUPERVISÃO</a:t>
            </a:r>
            <a:r>
              <a:rPr sz="1200" b="1" spc="195" dirty="0">
                <a:solidFill>
                  <a:srgbClr val="B547B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B547B5"/>
                </a:solidFill>
                <a:latin typeface="Calibri"/>
                <a:cs typeface="Calibri"/>
              </a:rPr>
              <a:t>DE</a:t>
            </a:r>
            <a:r>
              <a:rPr sz="1200" b="1" spc="190" dirty="0">
                <a:solidFill>
                  <a:srgbClr val="B547B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B547B5"/>
                </a:solidFill>
                <a:latin typeface="Calibri"/>
                <a:cs typeface="Calibri"/>
              </a:rPr>
              <a:t>OBRAS</a:t>
            </a:r>
            <a:r>
              <a:rPr sz="1200" b="1" spc="185" dirty="0">
                <a:solidFill>
                  <a:srgbClr val="B547B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B547B5"/>
                </a:solidFill>
                <a:latin typeface="Calibri"/>
                <a:cs typeface="Calibri"/>
              </a:rPr>
              <a:t>DO</a:t>
            </a:r>
            <a:r>
              <a:rPr sz="1200" b="1" spc="180" dirty="0">
                <a:solidFill>
                  <a:srgbClr val="B547B5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B547B5"/>
                </a:solidFill>
                <a:latin typeface="Calibri"/>
                <a:cs typeface="Calibri"/>
              </a:rPr>
              <a:t>HOSPITAL</a:t>
            </a:r>
            <a:r>
              <a:rPr sz="1200" b="1" spc="185" dirty="0">
                <a:solidFill>
                  <a:srgbClr val="B547B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B547B5"/>
                </a:solidFill>
                <a:latin typeface="Calibri"/>
                <a:cs typeface="Calibri"/>
              </a:rPr>
              <a:t>DA</a:t>
            </a:r>
            <a:r>
              <a:rPr sz="1200" b="1" spc="185" dirty="0">
                <a:solidFill>
                  <a:srgbClr val="B547B5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B547B5"/>
                </a:solidFill>
                <a:latin typeface="Calibri"/>
                <a:cs typeface="Calibri"/>
              </a:rPr>
              <a:t>MULHER</a:t>
            </a:r>
            <a:r>
              <a:rPr sz="1200" b="1" spc="195" dirty="0">
                <a:solidFill>
                  <a:srgbClr val="B547B5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1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19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fase</a:t>
            </a:r>
            <a:r>
              <a:rPr sz="1200" b="1" spc="1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1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negociação</a:t>
            </a:r>
            <a:r>
              <a:rPr sz="1200" b="1" spc="15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contrato,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previsão</a:t>
            </a:r>
            <a:r>
              <a:rPr sz="1200" b="1" spc="1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início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19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paralelo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à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contratação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da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obra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reforma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Hospital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da </a:t>
            </a:r>
            <a:r>
              <a:rPr sz="1200" b="1" spc="-20" dirty="0">
                <a:latin typeface="Calibri"/>
                <a:cs typeface="Calibri"/>
              </a:rPr>
              <a:t>Mulher.</a:t>
            </a:r>
            <a:endParaRPr sz="120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535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200" b="1" spc="-20" dirty="0">
                <a:solidFill>
                  <a:srgbClr val="00AF50"/>
                </a:solidFill>
                <a:latin typeface="Calibri"/>
                <a:cs typeface="Calibri"/>
              </a:rPr>
              <a:t>IMPLEMENTAÇÃO</a:t>
            </a:r>
            <a:r>
              <a:rPr sz="1200" b="1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Calibri"/>
                <a:cs typeface="Calibri"/>
              </a:rPr>
              <a:t>DAS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Calibri"/>
                <a:cs typeface="Calibri"/>
              </a:rPr>
              <a:t>LINHAS</a:t>
            </a:r>
            <a:r>
              <a:rPr sz="12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sz="1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Calibri"/>
                <a:cs typeface="Calibri"/>
              </a:rPr>
              <a:t>CUIDADO</a:t>
            </a:r>
            <a:r>
              <a:rPr sz="12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sz="12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F50"/>
                </a:solidFill>
                <a:latin typeface="Calibri"/>
                <a:cs typeface="Calibri"/>
              </a:rPr>
              <a:t>RAS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200" b="1" spc="-5" dirty="0">
                <a:latin typeface="Calibri"/>
                <a:cs typeface="Calibri"/>
              </a:rPr>
              <a:t>Capacitações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presenciais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realizadas</a:t>
            </a:r>
            <a:r>
              <a:rPr sz="1200" b="1" spc="-15" dirty="0">
                <a:latin typeface="Calibri"/>
                <a:cs typeface="Calibri"/>
              </a:rPr>
              <a:t> entre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2019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2020;</a:t>
            </a:r>
            <a:endParaRPr sz="1200">
              <a:latin typeface="Calibri"/>
              <a:cs typeface="Calibri"/>
            </a:endParaRPr>
          </a:p>
          <a:p>
            <a:pPr marL="756920" marR="5080" lvl="1" indent="-287020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200" b="1" spc="-10" dirty="0">
                <a:latin typeface="Calibri"/>
                <a:cs typeface="Calibri"/>
              </a:rPr>
              <a:t>Contratação</a:t>
            </a:r>
            <a:r>
              <a:rPr sz="1200" b="1" spc="-5" dirty="0">
                <a:latin typeface="Calibri"/>
                <a:cs typeface="Calibri"/>
              </a:rPr>
              <a:t> 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consultoria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implantação</a:t>
            </a:r>
            <a:r>
              <a:rPr sz="1200" b="1" spc="-5" dirty="0">
                <a:latin typeface="Calibri"/>
                <a:cs typeface="Calibri"/>
              </a:rPr>
              <a:t> 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serviço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desenvolvimento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assistencial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educacional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à</a:t>
            </a:r>
            <a:r>
              <a:rPr sz="1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saúde </a:t>
            </a:r>
            <a:r>
              <a:rPr sz="1200" b="1" spc="-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reprodutiva</a:t>
            </a:r>
            <a:r>
              <a:rPr sz="12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publicação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convite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Manifestação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Interesse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nos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jornais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oficiais;</a:t>
            </a:r>
            <a:endParaRPr sz="1200">
              <a:latin typeface="Calibri"/>
              <a:cs typeface="Calibri"/>
            </a:endParaRPr>
          </a:p>
          <a:p>
            <a:pPr marL="756920" marR="12065" lvl="1" indent="-287020">
              <a:lnSpc>
                <a:spcPts val="2160"/>
              </a:lnSpc>
              <a:spcBef>
                <a:spcPts val="190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200" b="1" spc="-5" dirty="0">
                <a:latin typeface="Calibri"/>
                <a:cs typeface="Calibri"/>
              </a:rPr>
              <a:t>Aquisição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17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equipamentos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17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mobiliários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</a:t>
            </a:r>
            <a:r>
              <a:rPr sz="1200" b="1" spc="1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Escola</a:t>
            </a:r>
            <a:r>
              <a:rPr sz="1200" b="1" spc="19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Saúde</a:t>
            </a:r>
            <a:r>
              <a:rPr sz="1200" b="1" spc="1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processos</a:t>
            </a:r>
            <a:r>
              <a:rPr sz="1200" b="1" spc="1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licitatórios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realizados,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fornecimentos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previstos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Maio/2021</a:t>
            </a:r>
            <a:endParaRPr sz="1200">
              <a:latin typeface="Calibri"/>
              <a:cs typeface="Calibri"/>
            </a:endParaRPr>
          </a:p>
          <a:p>
            <a:pPr marL="756920" marR="9525" lvl="1" indent="-28702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200" b="1" spc="-5" dirty="0">
                <a:latin typeface="Calibri"/>
                <a:cs typeface="Calibri"/>
              </a:rPr>
              <a:t>Previsão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novas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capacitações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com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implantação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da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Plataforma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Ensino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à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Distância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2021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(Contrato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assinado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21/12/2020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 </a:t>
            </a:r>
            <a:r>
              <a:rPr sz="1200" b="1" spc="-10" dirty="0">
                <a:latin typeface="Calibri"/>
                <a:cs typeface="Calibri"/>
              </a:rPr>
              <a:t>Ordem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Serviços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expedida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18/01/2021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contrato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vigente)</a:t>
            </a:r>
            <a:endParaRPr sz="120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200" b="1" spc="-10" dirty="0">
                <a:solidFill>
                  <a:srgbClr val="C65F17"/>
                </a:solidFill>
                <a:latin typeface="Calibri"/>
                <a:cs typeface="Calibri"/>
              </a:rPr>
              <a:t>SISTEMA</a:t>
            </a:r>
            <a:r>
              <a:rPr sz="1200" b="1" spc="40" dirty="0">
                <a:solidFill>
                  <a:srgbClr val="C65F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65F17"/>
                </a:solidFill>
                <a:latin typeface="Calibri"/>
                <a:cs typeface="Calibri"/>
              </a:rPr>
              <a:t>DE</a:t>
            </a:r>
            <a:r>
              <a:rPr sz="1200" b="1" spc="5" dirty="0">
                <a:solidFill>
                  <a:srgbClr val="C65F17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5F17"/>
                </a:solidFill>
                <a:latin typeface="Calibri"/>
                <a:cs typeface="Calibri"/>
              </a:rPr>
              <a:t>GESTÃO</a:t>
            </a:r>
            <a:r>
              <a:rPr sz="1200" b="1" spc="60" dirty="0">
                <a:solidFill>
                  <a:srgbClr val="C65F17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65F17"/>
                </a:solidFill>
                <a:latin typeface="Calibri"/>
                <a:cs typeface="Calibri"/>
              </a:rPr>
              <a:t>FINANCEIRA </a:t>
            </a:r>
            <a:r>
              <a:rPr sz="1200" b="1" dirty="0">
                <a:solidFill>
                  <a:srgbClr val="C65F17"/>
                </a:solidFill>
                <a:latin typeface="Calibri"/>
                <a:cs typeface="Calibri"/>
              </a:rPr>
              <a:t>DO </a:t>
            </a:r>
            <a:r>
              <a:rPr sz="1200" b="1" spc="-5" dirty="0">
                <a:solidFill>
                  <a:srgbClr val="C65F17"/>
                </a:solidFill>
                <a:latin typeface="Calibri"/>
                <a:cs typeface="Calibri"/>
              </a:rPr>
              <a:t>PROGRAMA</a:t>
            </a:r>
            <a:r>
              <a:rPr sz="1200" b="1" spc="10" dirty="0">
                <a:solidFill>
                  <a:srgbClr val="C65F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65F17"/>
                </a:solidFill>
                <a:latin typeface="Calibri"/>
                <a:cs typeface="Calibri"/>
              </a:rPr>
              <a:t>-</a:t>
            </a:r>
            <a:r>
              <a:rPr sz="1200" b="1" spc="5" dirty="0">
                <a:solidFill>
                  <a:srgbClr val="C65F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sistema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gestão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implantado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uso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pela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equipe;</a:t>
            </a:r>
            <a:endParaRPr sz="120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200" b="1" spc="-25" dirty="0">
                <a:solidFill>
                  <a:srgbClr val="00AFEF"/>
                </a:solidFill>
                <a:latin typeface="Calibri"/>
                <a:cs typeface="Calibri"/>
              </a:rPr>
              <a:t>AVALIAÇÃO</a:t>
            </a:r>
            <a:r>
              <a:rPr sz="1200" b="1" spc="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sz="12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AFEF"/>
                </a:solidFill>
                <a:latin typeface="Calibri"/>
                <a:cs typeface="Calibri"/>
              </a:rPr>
              <a:t>IMPACTO</a:t>
            </a:r>
            <a:r>
              <a:rPr sz="1200" b="1" spc="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EF"/>
                </a:solidFill>
                <a:latin typeface="Calibri"/>
                <a:cs typeface="Calibri"/>
              </a:rPr>
              <a:t>DO</a:t>
            </a:r>
            <a:r>
              <a:rPr sz="12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FEF"/>
                </a:solidFill>
                <a:latin typeface="Calibri"/>
                <a:cs typeface="Calibri"/>
              </a:rPr>
              <a:t>PROGRAMA</a:t>
            </a:r>
            <a:r>
              <a:rPr sz="12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 </a:t>
            </a:r>
            <a:r>
              <a:rPr sz="1200" b="1" spc="-15" dirty="0">
                <a:latin typeface="Calibri"/>
                <a:cs typeface="Calibri"/>
              </a:rPr>
              <a:t>contrato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assinado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14/07/2020,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execução</a:t>
            </a:r>
            <a:endParaRPr sz="1200">
              <a:latin typeface="Calibri"/>
              <a:cs typeface="Calibri"/>
            </a:endParaRPr>
          </a:p>
          <a:p>
            <a:pPr marL="299720" marR="5715" indent="-287655">
              <a:lnSpc>
                <a:spcPts val="2160"/>
              </a:lnSpc>
              <a:spcBef>
                <a:spcPts val="105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INTEROPERABILIDADE</a:t>
            </a:r>
            <a:r>
              <a:rPr sz="1200" b="1" spc="2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200" b="1" spc="2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SISTEMAS</a:t>
            </a:r>
            <a:r>
              <a:rPr sz="1200" b="1" spc="2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200" b="1" spc="2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SAÚDE</a:t>
            </a:r>
            <a:r>
              <a:rPr sz="1200" b="1" spc="2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2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Licitação</a:t>
            </a:r>
            <a:r>
              <a:rPr sz="1200" b="1" spc="229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spc="229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fase</a:t>
            </a:r>
            <a:r>
              <a:rPr sz="1200" b="1" spc="229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2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elaboração</a:t>
            </a:r>
            <a:r>
              <a:rPr sz="1200" b="1" spc="229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2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quadro</a:t>
            </a:r>
            <a:r>
              <a:rPr sz="1200" b="1" spc="2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2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preços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</a:t>
            </a:r>
            <a:r>
              <a:rPr sz="1200" b="1" spc="2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abertura</a:t>
            </a:r>
            <a:r>
              <a:rPr sz="1200" b="1" spc="2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processo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contratação.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" y="2540"/>
            <a:ext cx="7391400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349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0" y="525780"/>
            <a:ext cx="6588759" cy="40894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12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rebuchet MS"/>
                <a:cs typeface="Trebuchet MS"/>
              </a:rPr>
              <a:t>Proteção </a:t>
            </a:r>
            <a:r>
              <a:rPr sz="2200" b="1" dirty="0">
                <a:latin typeface="Trebuchet MS"/>
                <a:cs typeface="Trebuchet MS"/>
              </a:rPr>
              <a:t>à </a:t>
            </a:r>
            <a:r>
              <a:rPr sz="2200" b="1" spc="-5" dirty="0">
                <a:latin typeface="Trebuchet MS"/>
                <a:cs typeface="Trebuchet MS"/>
              </a:rPr>
              <a:t>Saúde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e</a:t>
            </a:r>
            <a:r>
              <a:rPr sz="2200" b="1" spc="-10" dirty="0">
                <a:latin typeface="Trebuchet MS"/>
                <a:cs typeface="Trebuchet MS"/>
              </a:rPr>
              <a:t> Vigilâncias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39" y="3050539"/>
            <a:ext cx="8808720" cy="2611120"/>
          </a:xfrm>
          <a:custGeom>
            <a:avLst/>
            <a:gdLst/>
            <a:ahLst/>
            <a:cxnLst/>
            <a:rect l="l" t="t" r="r" b="b"/>
            <a:pathLst>
              <a:path w="8808720" h="2611120">
                <a:moveTo>
                  <a:pt x="0" y="435229"/>
                </a:moveTo>
                <a:lnTo>
                  <a:pt x="2553" y="387798"/>
                </a:lnTo>
                <a:lnTo>
                  <a:pt x="10037" y="341849"/>
                </a:lnTo>
                <a:lnTo>
                  <a:pt x="22186" y="297647"/>
                </a:lnTo>
                <a:lnTo>
                  <a:pt x="38734" y="255456"/>
                </a:lnTo>
                <a:lnTo>
                  <a:pt x="59416" y="215542"/>
                </a:lnTo>
                <a:lnTo>
                  <a:pt x="83967" y="178170"/>
                </a:lnTo>
                <a:lnTo>
                  <a:pt x="112120" y="143606"/>
                </a:lnTo>
                <a:lnTo>
                  <a:pt x="143611" y="112115"/>
                </a:lnTo>
                <a:lnTo>
                  <a:pt x="178173" y="83962"/>
                </a:lnTo>
                <a:lnTo>
                  <a:pt x="215542" y="59412"/>
                </a:lnTo>
                <a:lnTo>
                  <a:pt x="255452" y="38731"/>
                </a:lnTo>
                <a:lnTo>
                  <a:pt x="297637" y="22184"/>
                </a:lnTo>
                <a:lnTo>
                  <a:pt x="341832" y="10036"/>
                </a:lnTo>
                <a:lnTo>
                  <a:pt x="387772" y="2553"/>
                </a:lnTo>
                <a:lnTo>
                  <a:pt x="435190" y="0"/>
                </a:lnTo>
                <a:lnTo>
                  <a:pt x="8373490" y="0"/>
                </a:lnTo>
                <a:lnTo>
                  <a:pt x="8420921" y="2553"/>
                </a:lnTo>
                <a:lnTo>
                  <a:pt x="8466870" y="10036"/>
                </a:lnTo>
                <a:lnTo>
                  <a:pt x="8511072" y="22184"/>
                </a:lnTo>
                <a:lnTo>
                  <a:pt x="8553263" y="38731"/>
                </a:lnTo>
                <a:lnTo>
                  <a:pt x="8593177" y="59412"/>
                </a:lnTo>
                <a:lnTo>
                  <a:pt x="8630549" y="83962"/>
                </a:lnTo>
                <a:lnTo>
                  <a:pt x="8665113" y="112115"/>
                </a:lnTo>
                <a:lnTo>
                  <a:pt x="8696604" y="143606"/>
                </a:lnTo>
                <a:lnTo>
                  <a:pt x="8724757" y="178170"/>
                </a:lnTo>
                <a:lnTo>
                  <a:pt x="8749307" y="215542"/>
                </a:lnTo>
                <a:lnTo>
                  <a:pt x="8769988" y="255456"/>
                </a:lnTo>
                <a:lnTo>
                  <a:pt x="8786535" y="297647"/>
                </a:lnTo>
                <a:lnTo>
                  <a:pt x="8798683" y="341849"/>
                </a:lnTo>
                <a:lnTo>
                  <a:pt x="8806166" y="387798"/>
                </a:lnTo>
                <a:lnTo>
                  <a:pt x="8808719" y="435229"/>
                </a:lnTo>
                <a:lnTo>
                  <a:pt x="8808719" y="2175891"/>
                </a:lnTo>
                <a:lnTo>
                  <a:pt x="8806166" y="2223321"/>
                </a:lnTo>
                <a:lnTo>
                  <a:pt x="8798683" y="2269270"/>
                </a:lnTo>
                <a:lnTo>
                  <a:pt x="8786535" y="2313472"/>
                </a:lnTo>
                <a:lnTo>
                  <a:pt x="8769988" y="2355663"/>
                </a:lnTo>
                <a:lnTo>
                  <a:pt x="8749307" y="2395577"/>
                </a:lnTo>
                <a:lnTo>
                  <a:pt x="8724757" y="2432949"/>
                </a:lnTo>
                <a:lnTo>
                  <a:pt x="8696604" y="2467513"/>
                </a:lnTo>
                <a:lnTo>
                  <a:pt x="8665113" y="2499004"/>
                </a:lnTo>
                <a:lnTo>
                  <a:pt x="8630549" y="2527157"/>
                </a:lnTo>
                <a:lnTo>
                  <a:pt x="8593177" y="2551707"/>
                </a:lnTo>
                <a:lnTo>
                  <a:pt x="8553263" y="2572388"/>
                </a:lnTo>
                <a:lnTo>
                  <a:pt x="8511072" y="2588935"/>
                </a:lnTo>
                <a:lnTo>
                  <a:pt x="8466870" y="2601083"/>
                </a:lnTo>
                <a:lnTo>
                  <a:pt x="8420921" y="2608566"/>
                </a:lnTo>
                <a:lnTo>
                  <a:pt x="8373490" y="2611120"/>
                </a:lnTo>
                <a:lnTo>
                  <a:pt x="435190" y="2611120"/>
                </a:lnTo>
                <a:lnTo>
                  <a:pt x="387772" y="2608566"/>
                </a:lnTo>
                <a:lnTo>
                  <a:pt x="341832" y="2601083"/>
                </a:lnTo>
                <a:lnTo>
                  <a:pt x="297637" y="2588935"/>
                </a:lnTo>
                <a:lnTo>
                  <a:pt x="255452" y="2572388"/>
                </a:lnTo>
                <a:lnTo>
                  <a:pt x="215542" y="2551707"/>
                </a:lnTo>
                <a:lnTo>
                  <a:pt x="178173" y="2527157"/>
                </a:lnTo>
                <a:lnTo>
                  <a:pt x="143611" y="2499004"/>
                </a:lnTo>
                <a:lnTo>
                  <a:pt x="112120" y="2467513"/>
                </a:lnTo>
                <a:lnTo>
                  <a:pt x="83967" y="2432949"/>
                </a:lnTo>
                <a:lnTo>
                  <a:pt x="59416" y="2395577"/>
                </a:lnTo>
                <a:lnTo>
                  <a:pt x="38734" y="2355663"/>
                </a:lnTo>
                <a:lnTo>
                  <a:pt x="22186" y="2313472"/>
                </a:lnTo>
                <a:lnTo>
                  <a:pt x="10037" y="2269270"/>
                </a:lnTo>
                <a:lnTo>
                  <a:pt x="2553" y="2223321"/>
                </a:lnTo>
                <a:lnTo>
                  <a:pt x="0" y="2175891"/>
                </a:lnTo>
                <a:lnTo>
                  <a:pt x="0" y="435229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1920" y="934719"/>
            <a:ext cx="7990205" cy="1998345"/>
            <a:chOff x="121920" y="934719"/>
            <a:chExt cx="7990205" cy="1998345"/>
          </a:xfrm>
        </p:grpSpPr>
        <p:sp>
          <p:nvSpPr>
            <p:cNvPr id="6" name="object 6"/>
            <p:cNvSpPr/>
            <p:nvPr/>
          </p:nvSpPr>
          <p:spPr>
            <a:xfrm>
              <a:off x="121920" y="934719"/>
              <a:ext cx="2890520" cy="358140"/>
            </a:xfrm>
            <a:custGeom>
              <a:avLst/>
              <a:gdLst/>
              <a:ahLst/>
              <a:cxnLst/>
              <a:rect l="l" t="t" r="r" b="b"/>
              <a:pathLst>
                <a:path w="2890520" h="358140">
                  <a:moveTo>
                    <a:pt x="2830830" y="0"/>
                  </a:moveTo>
                  <a:lnTo>
                    <a:pt x="59690" y="0"/>
                  </a:lnTo>
                  <a:lnTo>
                    <a:pt x="36454" y="4683"/>
                  </a:lnTo>
                  <a:lnTo>
                    <a:pt x="17481" y="17462"/>
                  </a:lnTo>
                  <a:lnTo>
                    <a:pt x="4690" y="36433"/>
                  </a:lnTo>
                  <a:lnTo>
                    <a:pt x="0" y="59689"/>
                  </a:lnTo>
                  <a:lnTo>
                    <a:pt x="0" y="298450"/>
                  </a:lnTo>
                  <a:lnTo>
                    <a:pt x="4690" y="321706"/>
                  </a:lnTo>
                  <a:lnTo>
                    <a:pt x="17481" y="340677"/>
                  </a:lnTo>
                  <a:lnTo>
                    <a:pt x="36454" y="353456"/>
                  </a:lnTo>
                  <a:lnTo>
                    <a:pt x="59690" y="358139"/>
                  </a:lnTo>
                  <a:lnTo>
                    <a:pt x="2830830" y="358139"/>
                  </a:lnTo>
                  <a:lnTo>
                    <a:pt x="2854086" y="353456"/>
                  </a:lnTo>
                  <a:lnTo>
                    <a:pt x="2873057" y="340677"/>
                  </a:lnTo>
                  <a:lnTo>
                    <a:pt x="2885836" y="321706"/>
                  </a:lnTo>
                  <a:lnTo>
                    <a:pt x="2890520" y="298450"/>
                  </a:lnTo>
                  <a:lnTo>
                    <a:pt x="2890520" y="59689"/>
                  </a:lnTo>
                  <a:lnTo>
                    <a:pt x="2885836" y="36433"/>
                  </a:lnTo>
                  <a:lnTo>
                    <a:pt x="2873057" y="17462"/>
                  </a:lnTo>
                  <a:lnTo>
                    <a:pt x="2854086" y="4683"/>
                  </a:lnTo>
                  <a:lnTo>
                    <a:pt x="283083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139" y="1323339"/>
              <a:ext cx="7490459" cy="1600200"/>
            </a:xfrm>
            <a:custGeom>
              <a:avLst/>
              <a:gdLst/>
              <a:ahLst/>
              <a:cxnLst/>
              <a:rect l="l" t="t" r="r" b="b"/>
              <a:pathLst>
                <a:path w="7490459" h="16002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7223759" y="0"/>
                  </a:lnTo>
                  <a:lnTo>
                    <a:pt x="7271706" y="4296"/>
                  </a:lnTo>
                  <a:lnTo>
                    <a:pt x="7316830" y="16682"/>
                  </a:lnTo>
                  <a:lnTo>
                    <a:pt x="7358380" y="36406"/>
                  </a:lnTo>
                  <a:lnTo>
                    <a:pt x="7395601" y="62716"/>
                  </a:lnTo>
                  <a:lnTo>
                    <a:pt x="7427743" y="94858"/>
                  </a:lnTo>
                  <a:lnTo>
                    <a:pt x="7454053" y="132079"/>
                  </a:lnTo>
                  <a:lnTo>
                    <a:pt x="7473777" y="173629"/>
                  </a:lnTo>
                  <a:lnTo>
                    <a:pt x="7486163" y="218753"/>
                  </a:lnTo>
                  <a:lnTo>
                    <a:pt x="7490459" y="266700"/>
                  </a:lnTo>
                  <a:lnTo>
                    <a:pt x="7490459" y="1333500"/>
                  </a:lnTo>
                  <a:lnTo>
                    <a:pt x="7486163" y="1381446"/>
                  </a:lnTo>
                  <a:lnTo>
                    <a:pt x="7473777" y="1426570"/>
                  </a:lnTo>
                  <a:lnTo>
                    <a:pt x="7454053" y="1468119"/>
                  </a:lnTo>
                  <a:lnTo>
                    <a:pt x="7427743" y="1505341"/>
                  </a:lnTo>
                  <a:lnTo>
                    <a:pt x="7395601" y="1537483"/>
                  </a:lnTo>
                  <a:lnTo>
                    <a:pt x="7358380" y="1563793"/>
                  </a:lnTo>
                  <a:lnTo>
                    <a:pt x="7316830" y="1583517"/>
                  </a:lnTo>
                  <a:lnTo>
                    <a:pt x="7271706" y="1595903"/>
                  </a:lnTo>
                  <a:lnTo>
                    <a:pt x="7223759" y="1600200"/>
                  </a:lnTo>
                  <a:lnTo>
                    <a:pt x="266700" y="1600200"/>
                  </a:lnTo>
                  <a:lnTo>
                    <a:pt x="218760" y="1595903"/>
                  </a:lnTo>
                  <a:lnTo>
                    <a:pt x="173639" y="1583517"/>
                  </a:lnTo>
                  <a:lnTo>
                    <a:pt x="132091" y="1563793"/>
                  </a:lnTo>
                  <a:lnTo>
                    <a:pt x="94868" y="1537483"/>
                  </a:lnTo>
                  <a:lnTo>
                    <a:pt x="62724" y="1505341"/>
                  </a:lnTo>
                  <a:lnTo>
                    <a:pt x="36412" y="1468120"/>
                  </a:lnTo>
                  <a:lnTo>
                    <a:pt x="16685" y="1426570"/>
                  </a:lnTo>
                  <a:lnTo>
                    <a:pt x="4296" y="1381446"/>
                  </a:lnTo>
                  <a:lnTo>
                    <a:pt x="0" y="1333500"/>
                  </a:lnTo>
                  <a:lnTo>
                    <a:pt x="0" y="266700"/>
                  </a:lnTo>
                  <a:close/>
                </a:path>
              </a:pathLst>
            </a:custGeom>
            <a:ln w="1905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6550" y="947737"/>
            <a:ext cx="8402955" cy="438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359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Covid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  <a:p>
            <a:pPr marR="353695" algn="ctr">
              <a:lnSpc>
                <a:spcPct val="100000"/>
              </a:lnSpc>
              <a:spcBef>
                <a:spcPts val="1580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COMITÊ</a:t>
            </a:r>
            <a:r>
              <a:rPr sz="16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6FC0"/>
                </a:solidFill>
                <a:latin typeface="Calibri"/>
                <a:cs typeface="Calibri"/>
              </a:rPr>
              <a:t>COMBATE</a:t>
            </a:r>
            <a:r>
              <a:rPr sz="16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AO</a:t>
            </a:r>
            <a:r>
              <a:rPr sz="16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CORONAVIRUS</a:t>
            </a:r>
            <a:r>
              <a:rPr sz="1600" b="1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Secretaria</a:t>
            </a:r>
            <a:r>
              <a:rPr sz="16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Saúde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618490" indent="-1733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19125" algn="l"/>
              </a:tabLst>
            </a:pPr>
            <a:r>
              <a:rPr sz="1600" b="1" spc="-10" dirty="0">
                <a:latin typeface="Calibri"/>
                <a:cs typeface="Calibri"/>
              </a:rPr>
              <a:t>Implantação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Comitê,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 </a:t>
            </a:r>
            <a:r>
              <a:rPr sz="1600" b="1" spc="-10" dirty="0">
                <a:latin typeface="Calibri"/>
                <a:cs typeface="Calibri"/>
              </a:rPr>
              <a:t>âmbito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Secretaria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Saúde,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com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reuniões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semanais</a:t>
            </a:r>
            <a:endParaRPr sz="1600">
              <a:latin typeface="Calibri"/>
              <a:cs typeface="Calibri"/>
            </a:endParaRPr>
          </a:p>
          <a:p>
            <a:pPr marL="61849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deliberativas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sobre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as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ações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15" dirty="0">
                <a:latin typeface="Calibri"/>
                <a:cs typeface="Calibri"/>
              </a:rPr>
              <a:t>enfrentamento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pandemia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pelo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Covid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R="34163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16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reuniões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ordinárias</a:t>
            </a:r>
            <a:r>
              <a:rPr sz="1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realizadas</a:t>
            </a:r>
            <a:r>
              <a:rPr sz="1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1º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quadrimestre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Calibri"/>
              <a:cs typeface="Calibri"/>
            </a:endParaRPr>
          </a:p>
          <a:p>
            <a:pPr marL="39370" algn="ctr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2D75B6"/>
                </a:solidFill>
                <a:latin typeface="Calibri"/>
                <a:cs typeface="Calibri"/>
              </a:rPr>
              <a:t>AÇÕES</a:t>
            </a:r>
            <a:r>
              <a:rPr sz="16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RELACIONADAS</a:t>
            </a:r>
            <a:r>
              <a:rPr sz="1600" b="1" spc="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À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COVID-19</a:t>
            </a:r>
            <a:r>
              <a:rPr sz="16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Vigilância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Epidemiológica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98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Manejo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clínico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fluxograma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</a:t>
            </a:r>
            <a:r>
              <a:rPr sz="1400" b="1" spc="-10" dirty="0">
                <a:latin typeface="Calibri"/>
                <a:cs typeface="Calibri"/>
              </a:rPr>
              <a:t> atendimento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3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pandemia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COVID-19;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84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5" dirty="0">
                <a:latin typeface="Calibri"/>
                <a:cs typeface="Calibri"/>
              </a:rPr>
              <a:t>Palestra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sobre</a:t>
            </a:r>
            <a:r>
              <a:rPr sz="1400" b="1" spc="-15" dirty="0">
                <a:latin typeface="Calibri"/>
                <a:cs typeface="Calibri"/>
              </a:rPr>
              <a:t> COVID-19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aos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profissionais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rede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privada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pública;</a:t>
            </a:r>
            <a:endParaRPr sz="1400">
              <a:latin typeface="Calibri"/>
              <a:cs typeface="Calibri"/>
            </a:endParaRPr>
          </a:p>
          <a:p>
            <a:pPr marL="299720" marR="5080" indent="-287020">
              <a:lnSpc>
                <a:spcPts val="2520"/>
              </a:lnSpc>
              <a:spcBef>
                <a:spcPts val="2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Palestra</a:t>
            </a:r>
            <a:r>
              <a:rPr sz="140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sobre</a:t>
            </a:r>
            <a:r>
              <a:rPr sz="14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Campanha</a:t>
            </a:r>
            <a:r>
              <a:rPr sz="14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sz="14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Vacinação</a:t>
            </a:r>
            <a:r>
              <a:rPr sz="14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contra</a:t>
            </a:r>
            <a:r>
              <a:rPr sz="140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COVID-19</a:t>
            </a:r>
            <a:r>
              <a:rPr sz="14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(UBS,UPAs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1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Hospitais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públicos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privados);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Estruturação,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Organização,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orientação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apoio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15" dirty="0">
                <a:latin typeface="Calibri"/>
                <a:cs typeface="Calibri"/>
              </a:rPr>
              <a:t>central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156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demandas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 </a:t>
            </a:r>
            <a:r>
              <a:rPr sz="1400" b="1" spc="-15" dirty="0">
                <a:latin typeface="Calibri"/>
                <a:cs typeface="Calibri"/>
              </a:rPr>
              <a:t>COVID-19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por</a:t>
            </a:r>
            <a:r>
              <a:rPr sz="1400" b="1" spc="-5" dirty="0">
                <a:latin typeface="Calibri"/>
                <a:cs typeface="Calibri"/>
              </a:rPr>
              <a:t> via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telefone;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"/>
            <a:ext cx="7401559" cy="523240"/>
          </a:xfrm>
          <a:custGeom>
            <a:avLst/>
            <a:gdLst/>
            <a:ahLst/>
            <a:cxnLst/>
            <a:rect l="l" t="t" r="r" b="b"/>
            <a:pathLst>
              <a:path w="7401559" h="523240">
                <a:moveTo>
                  <a:pt x="7401559" y="0"/>
                </a:moveTo>
                <a:lnTo>
                  <a:pt x="0" y="0"/>
                </a:lnTo>
                <a:lnTo>
                  <a:pt x="0" y="523240"/>
                </a:lnTo>
                <a:lnTo>
                  <a:pt x="7401559" y="523240"/>
                </a:lnTo>
                <a:lnTo>
                  <a:pt x="74015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" y="2540"/>
            <a:ext cx="7391400" cy="5232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/>
          <p:nvPr/>
        </p:nvSpPr>
        <p:spPr>
          <a:xfrm>
            <a:off x="10160" y="525780"/>
            <a:ext cx="6588759" cy="408940"/>
          </a:xfrm>
          <a:custGeom>
            <a:avLst/>
            <a:gdLst/>
            <a:ahLst/>
            <a:cxnLst/>
            <a:rect l="l" t="t" r="r" b="b"/>
            <a:pathLst>
              <a:path w="6588759" h="408940">
                <a:moveTo>
                  <a:pt x="6588759" y="0"/>
                </a:moveTo>
                <a:lnTo>
                  <a:pt x="0" y="0"/>
                </a:lnTo>
                <a:lnTo>
                  <a:pt x="0" y="408939"/>
                </a:lnTo>
                <a:lnTo>
                  <a:pt x="6588759" y="408939"/>
                </a:lnTo>
                <a:lnTo>
                  <a:pt x="6588759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552" y="525081"/>
            <a:ext cx="39681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rebuchet MS"/>
                <a:cs typeface="Trebuchet MS"/>
              </a:rPr>
              <a:t>Proteção </a:t>
            </a:r>
            <a:r>
              <a:rPr sz="2200" b="1" dirty="0">
                <a:latin typeface="Trebuchet MS"/>
                <a:cs typeface="Trebuchet MS"/>
              </a:rPr>
              <a:t>à</a:t>
            </a:r>
            <a:r>
              <a:rPr sz="2200" b="1" spc="-5" dirty="0">
                <a:latin typeface="Trebuchet MS"/>
                <a:cs typeface="Trebuchet MS"/>
              </a:rPr>
              <a:t> Saúde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e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Vigilâncias</a:t>
            </a:r>
            <a:endParaRPr sz="22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0025" y="1268094"/>
          <a:ext cx="4446905" cy="1043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695"/>
                <a:gridCol w="659765"/>
                <a:gridCol w="791844"/>
                <a:gridCol w="575944"/>
                <a:gridCol w="794385"/>
              </a:tblGrid>
              <a:tr h="192405">
                <a:tc rowSpan="2">
                  <a:txBody>
                    <a:bodyPr/>
                    <a:lstStyle/>
                    <a:p>
                      <a:pPr marL="251460" marR="246379" indent="2362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SITUAÇÃO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E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ICA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47675">
                        <a:lnSpc>
                          <a:spcPts val="141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ÓBITOS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5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8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CONFIRMADOS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45.498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24.002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1EE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1.266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9525">
                        <a:lnSpc>
                          <a:spcPts val="1415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Recuperados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41.889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22.393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554099" y="1016000"/>
            <a:ext cx="6705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Calibri"/>
                <a:cs typeface="Calibri"/>
              </a:rPr>
              <a:t>C</a:t>
            </a:r>
            <a:r>
              <a:rPr sz="1300" b="1" spc="-20" dirty="0">
                <a:latin typeface="Calibri"/>
                <a:cs typeface="Calibri"/>
              </a:rPr>
              <a:t>O</a:t>
            </a:r>
            <a:r>
              <a:rPr sz="1300" b="1" spc="-10" dirty="0">
                <a:latin typeface="Calibri"/>
                <a:cs typeface="Calibri"/>
              </a:rPr>
              <a:t>VI</a:t>
            </a:r>
            <a:r>
              <a:rPr sz="1300" b="1" dirty="0">
                <a:latin typeface="Calibri"/>
                <a:cs typeface="Calibri"/>
              </a:rPr>
              <a:t>D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19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850" y="2474595"/>
            <a:ext cx="3001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spc="-5" dirty="0">
                <a:latin typeface="Calibri Light"/>
                <a:cs typeface="Calibri Light"/>
              </a:rPr>
              <a:t>Fonte: </a:t>
            </a:r>
            <a:r>
              <a:rPr sz="800" b="0" dirty="0">
                <a:latin typeface="Calibri Light"/>
                <a:cs typeface="Calibri Light"/>
              </a:rPr>
              <a:t>*dados </a:t>
            </a:r>
            <a:r>
              <a:rPr sz="800" b="0" spc="-5" dirty="0">
                <a:latin typeface="Calibri Light"/>
                <a:cs typeface="Calibri Light"/>
              </a:rPr>
              <a:t>preliminares:</a:t>
            </a:r>
            <a:r>
              <a:rPr sz="800" b="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casos </a:t>
            </a:r>
            <a:r>
              <a:rPr sz="800" b="0" dirty="0">
                <a:latin typeface="Calibri Light"/>
                <a:cs typeface="Calibri Light"/>
              </a:rPr>
              <a:t>e </a:t>
            </a:r>
            <a:r>
              <a:rPr sz="800" b="0" spc="-5" dirty="0">
                <a:latin typeface="Calibri Light"/>
                <a:cs typeface="Calibri Light"/>
              </a:rPr>
              <a:t>óbitos </a:t>
            </a:r>
            <a:r>
              <a:rPr sz="800" b="0" dirty="0">
                <a:latin typeface="Calibri Light"/>
                <a:cs typeface="Calibri Light"/>
              </a:rPr>
              <a:t>acumulados </a:t>
            </a:r>
            <a:r>
              <a:rPr sz="800" b="0" spc="-5" dirty="0">
                <a:latin typeface="Calibri Light"/>
                <a:cs typeface="Calibri Light"/>
              </a:rPr>
              <a:t>até </a:t>
            </a:r>
            <a:r>
              <a:rPr sz="800" b="0" spc="-10" dirty="0">
                <a:latin typeface="Calibri Light"/>
                <a:cs typeface="Calibri Light"/>
              </a:rPr>
              <a:t>30/04/2021 </a:t>
            </a:r>
            <a:r>
              <a:rPr sz="800" b="0" dirty="0">
                <a:latin typeface="Calibri Light"/>
                <a:cs typeface="Calibri Light"/>
              </a:rPr>
              <a:t>- </a:t>
            </a:r>
            <a:r>
              <a:rPr sz="800" b="0" spc="-170" dirty="0">
                <a:latin typeface="Calibri Light"/>
                <a:cs typeface="Calibri Light"/>
              </a:rPr>
              <a:t> </a:t>
            </a:r>
            <a:r>
              <a:rPr sz="800" b="0" spc="-5" dirty="0">
                <a:latin typeface="Calibri Light"/>
                <a:cs typeface="Calibri Light"/>
              </a:rPr>
              <a:t>DVE/SBC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7840" y="4823459"/>
            <a:ext cx="3385820" cy="1201420"/>
          </a:xfrm>
          <a:custGeom>
            <a:avLst/>
            <a:gdLst/>
            <a:ahLst/>
            <a:cxnLst/>
            <a:rect l="l" t="t" r="r" b="b"/>
            <a:pathLst>
              <a:path w="3385820" h="1201420">
                <a:moveTo>
                  <a:pt x="0" y="200278"/>
                </a:moveTo>
                <a:lnTo>
                  <a:pt x="5288" y="154354"/>
                </a:lnTo>
                <a:lnTo>
                  <a:pt x="20352" y="112198"/>
                </a:lnTo>
                <a:lnTo>
                  <a:pt x="43990" y="75012"/>
                </a:lnTo>
                <a:lnTo>
                  <a:pt x="74999" y="43997"/>
                </a:lnTo>
                <a:lnTo>
                  <a:pt x="112179" y="20355"/>
                </a:lnTo>
                <a:lnTo>
                  <a:pt x="154326" y="5289"/>
                </a:lnTo>
                <a:lnTo>
                  <a:pt x="200240" y="0"/>
                </a:lnTo>
                <a:lnTo>
                  <a:pt x="3185541" y="0"/>
                </a:lnTo>
                <a:lnTo>
                  <a:pt x="3231465" y="5289"/>
                </a:lnTo>
                <a:lnTo>
                  <a:pt x="3273621" y="20355"/>
                </a:lnTo>
                <a:lnTo>
                  <a:pt x="3310807" y="43997"/>
                </a:lnTo>
                <a:lnTo>
                  <a:pt x="3341822" y="75012"/>
                </a:lnTo>
                <a:lnTo>
                  <a:pt x="3365464" y="112198"/>
                </a:lnTo>
                <a:lnTo>
                  <a:pt x="3380530" y="154354"/>
                </a:lnTo>
                <a:lnTo>
                  <a:pt x="3385820" y="200278"/>
                </a:lnTo>
                <a:lnTo>
                  <a:pt x="3385820" y="1001179"/>
                </a:lnTo>
                <a:lnTo>
                  <a:pt x="3380530" y="1047093"/>
                </a:lnTo>
                <a:lnTo>
                  <a:pt x="3365464" y="1089240"/>
                </a:lnTo>
                <a:lnTo>
                  <a:pt x="3341822" y="1126420"/>
                </a:lnTo>
                <a:lnTo>
                  <a:pt x="3310807" y="1157429"/>
                </a:lnTo>
                <a:lnTo>
                  <a:pt x="3273621" y="1181067"/>
                </a:lnTo>
                <a:lnTo>
                  <a:pt x="3231465" y="1196131"/>
                </a:lnTo>
                <a:lnTo>
                  <a:pt x="3185541" y="1201420"/>
                </a:lnTo>
                <a:lnTo>
                  <a:pt x="200240" y="1201420"/>
                </a:lnTo>
                <a:lnTo>
                  <a:pt x="154326" y="1196131"/>
                </a:lnTo>
                <a:lnTo>
                  <a:pt x="112179" y="1181067"/>
                </a:lnTo>
                <a:lnTo>
                  <a:pt x="74999" y="1157429"/>
                </a:lnTo>
                <a:lnTo>
                  <a:pt x="43990" y="1126420"/>
                </a:lnTo>
                <a:lnTo>
                  <a:pt x="20352" y="1089240"/>
                </a:lnTo>
                <a:lnTo>
                  <a:pt x="5288" y="1047093"/>
                </a:lnTo>
                <a:lnTo>
                  <a:pt x="0" y="1001179"/>
                </a:lnTo>
                <a:lnTo>
                  <a:pt x="0" y="200278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2632" y="4901183"/>
            <a:ext cx="2898140" cy="106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TESTAGEM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MUNICIPAL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PARA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COVID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269.632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testes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b="1" spc="-10" dirty="0">
                <a:latin typeface="Calibri"/>
                <a:cs typeface="Calibri"/>
              </a:rPr>
              <a:t>56%</a:t>
            </a:r>
            <a:r>
              <a:rPr sz="1400" b="1" spc="5" dirty="0">
                <a:latin typeface="Calibri"/>
                <a:cs typeface="Calibri"/>
              </a:rPr>
              <a:t> dos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casos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confirmados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por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RT-PCR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4707" y="6120765"/>
            <a:ext cx="2350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Calibri Light"/>
                <a:cs typeface="Calibri Light"/>
              </a:rPr>
              <a:t>F</a:t>
            </a:r>
            <a:r>
              <a:rPr sz="800" b="0" dirty="0">
                <a:latin typeface="Calibri Light"/>
                <a:cs typeface="Calibri Light"/>
              </a:rPr>
              <a:t>on</a:t>
            </a:r>
            <a:r>
              <a:rPr sz="800" b="0" spc="-5" dirty="0">
                <a:latin typeface="Calibri Light"/>
                <a:cs typeface="Calibri Light"/>
              </a:rPr>
              <a:t>t</a:t>
            </a:r>
            <a:r>
              <a:rPr sz="800" b="0" dirty="0">
                <a:latin typeface="Calibri Light"/>
                <a:cs typeface="Calibri Light"/>
              </a:rPr>
              <a:t>e: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D</a:t>
            </a:r>
            <a:r>
              <a:rPr sz="800" b="0" spc="-5" dirty="0">
                <a:latin typeface="Calibri Light"/>
                <a:cs typeface="Calibri Light"/>
              </a:rPr>
              <a:t>V</a:t>
            </a:r>
            <a:r>
              <a:rPr sz="800" b="0" spc="5" dirty="0">
                <a:latin typeface="Calibri Light"/>
                <a:cs typeface="Calibri Light"/>
              </a:rPr>
              <a:t>E/</a:t>
            </a:r>
            <a:r>
              <a:rPr sz="800" b="0" dirty="0">
                <a:latin typeface="Calibri Light"/>
                <a:cs typeface="Calibri Light"/>
              </a:rPr>
              <a:t>S</a:t>
            </a:r>
            <a:r>
              <a:rPr sz="800" b="0" spc="-15" dirty="0">
                <a:latin typeface="Calibri Light"/>
                <a:cs typeface="Calibri Light"/>
              </a:rPr>
              <a:t>B</a:t>
            </a:r>
            <a:r>
              <a:rPr sz="800" b="0" spc="-10" dirty="0">
                <a:latin typeface="Calibri Light"/>
                <a:cs typeface="Calibri Light"/>
              </a:rPr>
              <a:t>C</a:t>
            </a:r>
            <a:r>
              <a:rPr sz="800" b="0" dirty="0">
                <a:latin typeface="Calibri Light"/>
                <a:cs typeface="Calibri Light"/>
              </a:rPr>
              <a:t>,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dados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a</a:t>
            </a:r>
            <a:r>
              <a:rPr sz="800" b="0" spc="-5" dirty="0">
                <a:latin typeface="Calibri Light"/>
                <a:cs typeface="Calibri Light"/>
              </a:rPr>
              <a:t>c</a:t>
            </a:r>
            <a:r>
              <a:rPr sz="800" b="0" dirty="0">
                <a:latin typeface="Calibri Light"/>
                <a:cs typeface="Calibri Light"/>
              </a:rPr>
              <a:t>u</a:t>
            </a:r>
            <a:r>
              <a:rPr sz="800" b="0" spc="5" dirty="0">
                <a:latin typeface="Calibri Light"/>
                <a:cs typeface="Calibri Light"/>
              </a:rPr>
              <a:t>m</a:t>
            </a:r>
            <a:r>
              <a:rPr sz="800" b="0" dirty="0">
                <a:latin typeface="Calibri Light"/>
                <a:cs typeface="Calibri Light"/>
              </a:rPr>
              <a:t>ulados</a:t>
            </a:r>
            <a:r>
              <a:rPr sz="800" b="0" spc="-55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202</a:t>
            </a:r>
            <a:r>
              <a:rPr sz="800" b="0" spc="10" dirty="0">
                <a:latin typeface="Calibri Light"/>
                <a:cs typeface="Calibri Light"/>
              </a:rPr>
              <a:t>0</a:t>
            </a:r>
            <a:r>
              <a:rPr sz="800" b="0" spc="-5" dirty="0">
                <a:latin typeface="Calibri Light"/>
                <a:cs typeface="Calibri Light"/>
              </a:rPr>
              <a:t>-</a:t>
            </a:r>
            <a:r>
              <a:rPr sz="800" b="0" spc="-10" dirty="0">
                <a:latin typeface="Calibri Light"/>
                <a:cs typeface="Calibri Light"/>
              </a:rPr>
              <a:t>202</a:t>
            </a:r>
            <a:r>
              <a:rPr sz="800" b="0" dirty="0">
                <a:latin typeface="Calibri Light"/>
                <a:cs typeface="Calibri Light"/>
              </a:rPr>
              <a:t>1</a:t>
            </a:r>
            <a:r>
              <a:rPr sz="800" b="0" spc="-10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a</a:t>
            </a:r>
            <a:r>
              <a:rPr sz="800" b="0" spc="-5" dirty="0">
                <a:latin typeface="Calibri Light"/>
                <a:cs typeface="Calibri Light"/>
              </a:rPr>
              <a:t>t</a:t>
            </a:r>
            <a:r>
              <a:rPr sz="800" b="0" dirty="0">
                <a:latin typeface="Calibri Light"/>
                <a:cs typeface="Calibri Light"/>
              </a:rPr>
              <a:t>é </a:t>
            </a:r>
            <a:r>
              <a:rPr sz="800" b="0" spc="-10" dirty="0">
                <a:latin typeface="Calibri Light"/>
                <a:cs typeface="Calibri Light"/>
              </a:rPr>
              <a:t>30</a:t>
            </a:r>
            <a:r>
              <a:rPr sz="800" b="0" spc="5" dirty="0">
                <a:latin typeface="Calibri Light"/>
                <a:cs typeface="Calibri Light"/>
              </a:rPr>
              <a:t>/</a:t>
            </a:r>
            <a:r>
              <a:rPr sz="800" b="0" spc="-10" dirty="0">
                <a:latin typeface="Calibri Light"/>
                <a:cs typeface="Calibri Light"/>
              </a:rPr>
              <a:t>0</a:t>
            </a:r>
            <a:r>
              <a:rPr sz="800" b="0" dirty="0">
                <a:latin typeface="Calibri Light"/>
                <a:cs typeface="Calibri Light"/>
              </a:rPr>
              <a:t>4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340" y="2931160"/>
            <a:ext cx="4109720" cy="1290320"/>
          </a:xfrm>
          <a:custGeom>
            <a:avLst/>
            <a:gdLst/>
            <a:ahLst/>
            <a:cxnLst/>
            <a:rect l="l" t="t" r="r" b="b"/>
            <a:pathLst>
              <a:path w="4109720" h="1290320">
                <a:moveTo>
                  <a:pt x="0" y="215011"/>
                </a:moveTo>
                <a:lnTo>
                  <a:pt x="5680" y="165711"/>
                </a:lnTo>
                <a:lnTo>
                  <a:pt x="21859" y="120455"/>
                </a:lnTo>
                <a:lnTo>
                  <a:pt x="47248" y="80533"/>
                </a:lnTo>
                <a:lnTo>
                  <a:pt x="80553" y="47236"/>
                </a:lnTo>
                <a:lnTo>
                  <a:pt x="120485" y="21854"/>
                </a:lnTo>
                <a:lnTo>
                  <a:pt x="165751" y="5678"/>
                </a:lnTo>
                <a:lnTo>
                  <a:pt x="215061" y="0"/>
                </a:lnTo>
                <a:lnTo>
                  <a:pt x="3894709" y="0"/>
                </a:lnTo>
                <a:lnTo>
                  <a:pt x="3944008" y="5678"/>
                </a:lnTo>
                <a:lnTo>
                  <a:pt x="3989264" y="21854"/>
                </a:lnTo>
                <a:lnTo>
                  <a:pt x="4029186" y="47236"/>
                </a:lnTo>
                <a:lnTo>
                  <a:pt x="4062483" y="80533"/>
                </a:lnTo>
                <a:lnTo>
                  <a:pt x="4087865" y="120455"/>
                </a:lnTo>
                <a:lnTo>
                  <a:pt x="4104041" y="165711"/>
                </a:lnTo>
                <a:lnTo>
                  <a:pt x="4109720" y="215011"/>
                </a:lnTo>
                <a:lnTo>
                  <a:pt x="4109720" y="1075308"/>
                </a:lnTo>
                <a:lnTo>
                  <a:pt x="4104041" y="1124608"/>
                </a:lnTo>
                <a:lnTo>
                  <a:pt x="4087865" y="1169864"/>
                </a:lnTo>
                <a:lnTo>
                  <a:pt x="4062483" y="1209786"/>
                </a:lnTo>
                <a:lnTo>
                  <a:pt x="4029186" y="1243083"/>
                </a:lnTo>
                <a:lnTo>
                  <a:pt x="3989264" y="1268465"/>
                </a:lnTo>
                <a:lnTo>
                  <a:pt x="3944008" y="1284641"/>
                </a:lnTo>
                <a:lnTo>
                  <a:pt x="3894709" y="1290320"/>
                </a:lnTo>
                <a:lnTo>
                  <a:pt x="215061" y="1290320"/>
                </a:lnTo>
                <a:lnTo>
                  <a:pt x="165751" y="1284641"/>
                </a:lnTo>
                <a:lnTo>
                  <a:pt x="120485" y="1268465"/>
                </a:lnTo>
                <a:lnTo>
                  <a:pt x="80553" y="1243083"/>
                </a:lnTo>
                <a:lnTo>
                  <a:pt x="47248" y="1209786"/>
                </a:lnTo>
                <a:lnTo>
                  <a:pt x="21859" y="1169864"/>
                </a:lnTo>
                <a:lnTo>
                  <a:pt x="5680" y="1124608"/>
                </a:lnTo>
                <a:lnTo>
                  <a:pt x="0" y="1075308"/>
                </a:lnTo>
                <a:lnTo>
                  <a:pt x="0" y="215011"/>
                </a:lnTo>
                <a:close/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0697" y="3016503"/>
            <a:ext cx="37217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latin typeface="Calibri"/>
                <a:cs typeface="Calibri"/>
              </a:rPr>
              <a:t>Total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casos confirmados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acumulados</a:t>
            </a:r>
            <a:r>
              <a:rPr sz="1600" b="1" spc="3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até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30/04: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69.500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Óbitos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confirmados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acumulados</a:t>
            </a:r>
            <a:r>
              <a:rPr sz="1600" b="1" spc="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até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30/04:</a:t>
            </a:r>
            <a:endParaRPr sz="16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2.253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(letalidade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3,2%)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07534" y="480694"/>
            <a:ext cx="3689350" cy="491490"/>
            <a:chOff x="4407534" y="480694"/>
            <a:chExt cx="3689350" cy="491490"/>
          </a:xfrm>
        </p:grpSpPr>
        <p:sp>
          <p:nvSpPr>
            <p:cNvPr id="15" name="object 15"/>
            <p:cNvSpPr/>
            <p:nvPr/>
          </p:nvSpPr>
          <p:spPr>
            <a:xfrm>
              <a:off x="4417059" y="490219"/>
              <a:ext cx="3670300" cy="472440"/>
            </a:xfrm>
            <a:custGeom>
              <a:avLst/>
              <a:gdLst/>
              <a:ahLst/>
              <a:cxnLst/>
              <a:rect l="l" t="t" r="r" b="b"/>
              <a:pathLst>
                <a:path w="3670300" h="472440">
                  <a:moveTo>
                    <a:pt x="3591560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95" y="424326"/>
                  </a:lnTo>
                  <a:lnTo>
                    <a:pt x="23082" y="449357"/>
                  </a:lnTo>
                  <a:lnTo>
                    <a:pt x="48113" y="466244"/>
                  </a:lnTo>
                  <a:lnTo>
                    <a:pt x="78739" y="472439"/>
                  </a:lnTo>
                  <a:lnTo>
                    <a:pt x="3591560" y="472439"/>
                  </a:lnTo>
                  <a:lnTo>
                    <a:pt x="3622186" y="466244"/>
                  </a:lnTo>
                  <a:lnTo>
                    <a:pt x="3647217" y="449357"/>
                  </a:lnTo>
                  <a:lnTo>
                    <a:pt x="3664104" y="424326"/>
                  </a:lnTo>
                  <a:lnTo>
                    <a:pt x="3670299" y="393700"/>
                  </a:lnTo>
                  <a:lnTo>
                    <a:pt x="3670299" y="78739"/>
                  </a:lnTo>
                  <a:lnTo>
                    <a:pt x="3664104" y="48113"/>
                  </a:lnTo>
                  <a:lnTo>
                    <a:pt x="3647217" y="23082"/>
                  </a:lnTo>
                  <a:lnTo>
                    <a:pt x="3622186" y="6195"/>
                  </a:lnTo>
                  <a:lnTo>
                    <a:pt x="359156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7059" y="490219"/>
              <a:ext cx="3670300" cy="472440"/>
            </a:xfrm>
            <a:custGeom>
              <a:avLst/>
              <a:gdLst/>
              <a:ahLst/>
              <a:cxnLst/>
              <a:rect l="l" t="t" r="r" b="b"/>
              <a:pathLst>
                <a:path w="3670300" h="472440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3591560" y="0"/>
                  </a:lnTo>
                  <a:lnTo>
                    <a:pt x="3622186" y="6195"/>
                  </a:lnTo>
                  <a:lnTo>
                    <a:pt x="3647217" y="23082"/>
                  </a:lnTo>
                  <a:lnTo>
                    <a:pt x="3664104" y="48113"/>
                  </a:lnTo>
                  <a:lnTo>
                    <a:pt x="3670299" y="78739"/>
                  </a:lnTo>
                  <a:lnTo>
                    <a:pt x="3670299" y="393700"/>
                  </a:lnTo>
                  <a:lnTo>
                    <a:pt x="3664104" y="424326"/>
                  </a:lnTo>
                  <a:lnTo>
                    <a:pt x="3647217" y="449357"/>
                  </a:lnTo>
                  <a:lnTo>
                    <a:pt x="3622186" y="466244"/>
                  </a:lnTo>
                  <a:lnTo>
                    <a:pt x="3591560" y="472439"/>
                  </a:lnTo>
                  <a:lnTo>
                    <a:pt x="78739" y="472439"/>
                  </a:lnTo>
                  <a:lnTo>
                    <a:pt x="48113" y="466244"/>
                  </a:lnTo>
                  <a:lnTo>
                    <a:pt x="23082" y="449357"/>
                  </a:lnTo>
                  <a:lnTo>
                    <a:pt x="6195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55871" y="580009"/>
            <a:ext cx="3404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latin typeface="Calibri"/>
                <a:cs typeface="Calibri"/>
              </a:rPr>
              <a:t>COVID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19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 </a:t>
            </a:r>
            <a:r>
              <a:rPr sz="1600" b="1" spc="-20" dirty="0">
                <a:latin typeface="Calibri"/>
                <a:cs typeface="Calibri"/>
              </a:rPr>
              <a:t>SITUAÇÃO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EPIDEMIOLÓGICA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8579" y="1577339"/>
            <a:ext cx="3383279" cy="3703320"/>
          </a:xfrm>
          <a:custGeom>
            <a:avLst/>
            <a:gdLst/>
            <a:ahLst/>
            <a:cxnLst/>
            <a:rect l="l" t="t" r="r" b="b"/>
            <a:pathLst>
              <a:path w="3383279" h="3703320">
                <a:moveTo>
                  <a:pt x="0" y="563880"/>
                </a:moveTo>
                <a:lnTo>
                  <a:pt x="2069" y="515228"/>
                </a:lnTo>
                <a:lnTo>
                  <a:pt x="8166" y="467726"/>
                </a:lnTo>
                <a:lnTo>
                  <a:pt x="18121" y="421542"/>
                </a:lnTo>
                <a:lnTo>
                  <a:pt x="31764" y="376845"/>
                </a:lnTo>
                <a:lnTo>
                  <a:pt x="48926" y="333804"/>
                </a:lnTo>
                <a:lnTo>
                  <a:pt x="69437" y="292590"/>
                </a:lnTo>
                <a:lnTo>
                  <a:pt x="93129" y="253371"/>
                </a:lnTo>
                <a:lnTo>
                  <a:pt x="119833" y="216316"/>
                </a:lnTo>
                <a:lnTo>
                  <a:pt x="149378" y="181595"/>
                </a:lnTo>
                <a:lnTo>
                  <a:pt x="181595" y="149378"/>
                </a:lnTo>
                <a:lnTo>
                  <a:pt x="216316" y="119833"/>
                </a:lnTo>
                <a:lnTo>
                  <a:pt x="253371" y="93129"/>
                </a:lnTo>
                <a:lnTo>
                  <a:pt x="292590" y="69437"/>
                </a:lnTo>
                <a:lnTo>
                  <a:pt x="333804" y="48926"/>
                </a:lnTo>
                <a:lnTo>
                  <a:pt x="376845" y="31764"/>
                </a:lnTo>
                <a:lnTo>
                  <a:pt x="421542" y="18121"/>
                </a:lnTo>
                <a:lnTo>
                  <a:pt x="467726" y="8166"/>
                </a:lnTo>
                <a:lnTo>
                  <a:pt x="515228" y="2069"/>
                </a:lnTo>
                <a:lnTo>
                  <a:pt x="563880" y="0"/>
                </a:lnTo>
                <a:lnTo>
                  <a:pt x="2819400" y="0"/>
                </a:lnTo>
                <a:lnTo>
                  <a:pt x="2868051" y="2069"/>
                </a:lnTo>
                <a:lnTo>
                  <a:pt x="2915553" y="8166"/>
                </a:lnTo>
                <a:lnTo>
                  <a:pt x="2961737" y="18121"/>
                </a:lnTo>
                <a:lnTo>
                  <a:pt x="3006434" y="31764"/>
                </a:lnTo>
                <a:lnTo>
                  <a:pt x="3049475" y="48926"/>
                </a:lnTo>
                <a:lnTo>
                  <a:pt x="3090689" y="69437"/>
                </a:lnTo>
                <a:lnTo>
                  <a:pt x="3129908" y="93129"/>
                </a:lnTo>
                <a:lnTo>
                  <a:pt x="3166963" y="119833"/>
                </a:lnTo>
                <a:lnTo>
                  <a:pt x="3201684" y="149378"/>
                </a:lnTo>
                <a:lnTo>
                  <a:pt x="3233901" y="181595"/>
                </a:lnTo>
                <a:lnTo>
                  <a:pt x="3263446" y="216316"/>
                </a:lnTo>
                <a:lnTo>
                  <a:pt x="3290150" y="253371"/>
                </a:lnTo>
                <a:lnTo>
                  <a:pt x="3313842" y="292590"/>
                </a:lnTo>
                <a:lnTo>
                  <a:pt x="3334353" y="333804"/>
                </a:lnTo>
                <a:lnTo>
                  <a:pt x="3351515" y="376845"/>
                </a:lnTo>
                <a:lnTo>
                  <a:pt x="3365158" y="421542"/>
                </a:lnTo>
                <a:lnTo>
                  <a:pt x="3375113" y="467726"/>
                </a:lnTo>
                <a:lnTo>
                  <a:pt x="3381210" y="515228"/>
                </a:lnTo>
                <a:lnTo>
                  <a:pt x="3383279" y="563880"/>
                </a:lnTo>
                <a:lnTo>
                  <a:pt x="3383279" y="3139440"/>
                </a:lnTo>
                <a:lnTo>
                  <a:pt x="3381210" y="3188091"/>
                </a:lnTo>
                <a:lnTo>
                  <a:pt x="3375113" y="3235593"/>
                </a:lnTo>
                <a:lnTo>
                  <a:pt x="3365158" y="3281777"/>
                </a:lnTo>
                <a:lnTo>
                  <a:pt x="3351515" y="3326474"/>
                </a:lnTo>
                <a:lnTo>
                  <a:pt x="3334353" y="3369515"/>
                </a:lnTo>
                <a:lnTo>
                  <a:pt x="3313842" y="3410729"/>
                </a:lnTo>
                <a:lnTo>
                  <a:pt x="3290150" y="3449948"/>
                </a:lnTo>
                <a:lnTo>
                  <a:pt x="3263446" y="3487003"/>
                </a:lnTo>
                <a:lnTo>
                  <a:pt x="3233901" y="3521724"/>
                </a:lnTo>
                <a:lnTo>
                  <a:pt x="3201684" y="3553941"/>
                </a:lnTo>
                <a:lnTo>
                  <a:pt x="3166963" y="3583486"/>
                </a:lnTo>
                <a:lnTo>
                  <a:pt x="3129908" y="3610190"/>
                </a:lnTo>
                <a:lnTo>
                  <a:pt x="3090689" y="3633882"/>
                </a:lnTo>
                <a:lnTo>
                  <a:pt x="3049475" y="3654393"/>
                </a:lnTo>
                <a:lnTo>
                  <a:pt x="3006434" y="3671555"/>
                </a:lnTo>
                <a:lnTo>
                  <a:pt x="2961737" y="3685198"/>
                </a:lnTo>
                <a:lnTo>
                  <a:pt x="2915553" y="3695153"/>
                </a:lnTo>
                <a:lnTo>
                  <a:pt x="2868051" y="3701250"/>
                </a:lnTo>
                <a:lnTo>
                  <a:pt x="2819400" y="3703320"/>
                </a:lnTo>
                <a:lnTo>
                  <a:pt x="563880" y="3703320"/>
                </a:lnTo>
                <a:lnTo>
                  <a:pt x="515228" y="3701250"/>
                </a:lnTo>
                <a:lnTo>
                  <a:pt x="467726" y="3695153"/>
                </a:lnTo>
                <a:lnTo>
                  <a:pt x="421542" y="3685198"/>
                </a:lnTo>
                <a:lnTo>
                  <a:pt x="376845" y="3671555"/>
                </a:lnTo>
                <a:lnTo>
                  <a:pt x="333804" y="3654393"/>
                </a:lnTo>
                <a:lnTo>
                  <a:pt x="292590" y="3633882"/>
                </a:lnTo>
                <a:lnTo>
                  <a:pt x="253371" y="3610190"/>
                </a:lnTo>
                <a:lnTo>
                  <a:pt x="216316" y="3583486"/>
                </a:lnTo>
                <a:lnTo>
                  <a:pt x="181595" y="3553941"/>
                </a:lnTo>
                <a:lnTo>
                  <a:pt x="149378" y="3521724"/>
                </a:lnTo>
                <a:lnTo>
                  <a:pt x="119833" y="3487003"/>
                </a:lnTo>
                <a:lnTo>
                  <a:pt x="93129" y="3449948"/>
                </a:lnTo>
                <a:lnTo>
                  <a:pt x="69437" y="3410729"/>
                </a:lnTo>
                <a:lnTo>
                  <a:pt x="48926" y="3369515"/>
                </a:lnTo>
                <a:lnTo>
                  <a:pt x="31764" y="3326474"/>
                </a:lnTo>
                <a:lnTo>
                  <a:pt x="18121" y="3281777"/>
                </a:lnTo>
                <a:lnTo>
                  <a:pt x="8166" y="3235593"/>
                </a:lnTo>
                <a:lnTo>
                  <a:pt x="2069" y="3188091"/>
                </a:lnTo>
                <a:lnTo>
                  <a:pt x="0" y="3139440"/>
                </a:lnTo>
                <a:lnTo>
                  <a:pt x="0" y="563880"/>
                </a:lnTo>
                <a:close/>
              </a:path>
            </a:pathLst>
          </a:custGeom>
          <a:ln w="253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87390" y="1760537"/>
            <a:ext cx="2106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VACINAÇÃO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COVID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13070" y="2309748"/>
            <a:ext cx="2657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205.286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doses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aplicadas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até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30/04/2021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8790" y="3074670"/>
            <a:ext cx="25634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1ª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dose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127.003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(15%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população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municipal)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30850" y="3775964"/>
            <a:ext cx="2616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2ª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dose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78.283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(9,3%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 população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municipal)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89650" y="4507865"/>
            <a:ext cx="1502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76%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Coronavac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24%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Astra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Zeneca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"/>
            <a:ext cx="7401559" cy="523240"/>
          </a:xfrm>
          <a:custGeom>
            <a:avLst/>
            <a:gdLst/>
            <a:ahLst/>
            <a:cxnLst/>
            <a:rect l="l" t="t" r="r" b="b"/>
            <a:pathLst>
              <a:path w="7401559" h="523240">
                <a:moveTo>
                  <a:pt x="7401559" y="0"/>
                </a:moveTo>
                <a:lnTo>
                  <a:pt x="0" y="0"/>
                </a:lnTo>
                <a:lnTo>
                  <a:pt x="0" y="523240"/>
                </a:lnTo>
                <a:lnTo>
                  <a:pt x="7401559" y="523240"/>
                </a:lnTo>
                <a:lnTo>
                  <a:pt x="74015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017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/>
          <p:nvPr/>
        </p:nvSpPr>
        <p:spPr>
          <a:xfrm>
            <a:off x="10160" y="525780"/>
            <a:ext cx="6588759" cy="408940"/>
          </a:xfrm>
          <a:custGeom>
            <a:avLst/>
            <a:gdLst/>
            <a:ahLst/>
            <a:cxnLst/>
            <a:rect l="l" t="t" r="r" b="b"/>
            <a:pathLst>
              <a:path w="6588759" h="408940">
                <a:moveTo>
                  <a:pt x="6588759" y="0"/>
                </a:moveTo>
                <a:lnTo>
                  <a:pt x="0" y="0"/>
                </a:lnTo>
                <a:lnTo>
                  <a:pt x="0" y="408939"/>
                </a:lnTo>
                <a:lnTo>
                  <a:pt x="6588759" y="408939"/>
                </a:lnTo>
                <a:lnTo>
                  <a:pt x="6588759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852" y="525081"/>
            <a:ext cx="39808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rebuchet MS"/>
                <a:cs typeface="Trebuchet MS"/>
              </a:rPr>
              <a:t>Proteção </a:t>
            </a:r>
            <a:r>
              <a:rPr sz="2200" b="1" dirty="0">
                <a:latin typeface="Trebuchet MS"/>
                <a:cs typeface="Trebuchet MS"/>
              </a:rPr>
              <a:t>à</a:t>
            </a:r>
            <a:r>
              <a:rPr sz="2200" b="1" spc="-5" dirty="0">
                <a:latin typeface="Trebuchet MS"/>
                <a:cs typeface="Trebuchet MS"/>
              </a:rPr>
              <a:t> Saúde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e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Vigilâncias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07534" y="480694"/>
            <a:ext cx="3689350" cy="491490"/>
            <a:chOff x="4407534" y="480694"/>
            <a:chExt cx="3689350" cy="491490"/>
          </a:xfrm>
        </p:grpSpPr>
        <p:sp>
          <p:nvSpPr>
            <p:cNvPr id="7" name="object 7"/>
            <p:cNvSpPr/>
            <p:nvPr/>
          </p:nvSpPr>
          <p:spPr>
            <a:xfrm>
              <a:off x="4417059" y="490219"/>
              <a:ext cx="3670300" cy="472440"/>
            </a:xfrm>
            <a:custGeom>
              <a:avLst/>
              <a:gdLst/>
              <a:ahLst/>
              <a:cxnLst/>
              <a:rect l="l" t="t" r="r" b="b"/>
              <a:pathLst>
                <a:path w="3670300" h="472440">
                  <a:moveTo>
                    <a:pt x="3591560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95" y="424326"/>
                  </a:lnTo>
                  <a:lnTo>
                    <a:pt x="23082" y="449357"/>
                  </a:lnTo>
                  <a:lnTo>
                    <a:pt x="48113" y="466244"/>
                  </a:lnTo>
                  <a:lnTo>
                    <a:pt x="78739" y="472439"/>
                  </a:lnTo>
                  <a:lnTo>
                    <a:pt x="3591560" y="472439"/>
                  </a:lnTo>
                  <a:lnTo>
                    <a:pt x="3622186" y="466244"/>
                  </a:lnTo>
                  <a:lnTo>
                    <a:pt x="3647217" y="449357"/>
                  </a:lnTo>
                  <a:lnTo>
                    <a:pt x="3664104" y="424326"/>
                  </a:lnTo>
                  <a:lnTo>
                    <a:pt x="3670299" y="393700"/>
                  </a:lnTo>
                  <a:lnTo>
                    <a:pt x="3670299" y="78739"/>
                  </a:lnTo>
                  <a:lnTo>
                    <a:pt x="3664104" y="48113"/>
                  </a:lnTo>
                  <a:lnTo>
                    <a:pt x="3647217" y="23082"/>
                  </a:lnTo>
                  <a:lnTo>
                    <a:pt x="3622186" y="6195"/>
                  </a:lnTo>
                  <a:lnTo>
                    <a:pt x="359156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7059" y="490219"/>
              <a:ext cx="3670300" cy="472440"/>
            </a:xfrm>
            <a:custGeom>
              <a:avLst/>
              <a:gdLst/>
              <a:ahLst/>
              <a:cxnLst/>
              <a:rect l="l" t="t" r="r" b="b"/>
              <a:pathLst>
                <a:path w="3670300" h="472440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3591560" y="0"/>
                  </a:lnTo>
                  <a:lnTo>
                    <a:pt x="3622186" y="6195"/>
                  </a:lnTo>
                  <a:lnTo>
                    <a:pt x="3647217" y="23082"/>
                  </a:lnTo>
                  <a:lnTo>
                    <a:pt x="3664104" y="48113"/>
                  </a:lnTo>
                  <a:lnTo>
                    <a:pt x="3670299" y="78739"/>
                  </a:lnTo>
                  <a:lnTo>
                    <a:pt x="3670299" y="393700"/>
                  </a:lnTo>
                  <a:lnTo>
                    <a:pt x="3664104" y="424326"/>
                  </a:lnTo>
                  <a:lnTo>
                    <a:pt x="3647217" y="449357"/>
                  </a:lnTo>
                  <a:lnTo>
                    <a:pt x="3622186" y="466244"/>
                  </a:lnTo>
                  <a:lnTo>
                    <a:pt x="3591560" y="472439"/>
                  </a:lnTo>
                  <a:lnTo>
                    <a:pt x="78739" y="472439"/>
                  </a:lnTo>
                  <a:lnTo>
                    <a:pt x="48113" y="466244"/>
                  </a:lnTo>
                  <a:lnTo>
                    <a:pt x="23082" y="449357"/>
                  </a:lnTo>
                  <a:lnTo>
                    <a:pt x="6195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43171" y="580009"/>
            <a:ext cx="3417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latin typeface="Calibri"/>
                <a:cs typeface="Calibri"/>
              </a:rPr>
              <a:t>COVID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19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 </a:t>
            </a:r>
            <a:r>
              <a:rPr sz="1600" b="1" spc="-20" dirty="0">
                <a:latin typeface="Calibri"/>
                <a:cs typeface="Calibri"/>
              </a:rPr>
              <a:t>SITUAÇÃO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EPIDEMIOLÓGICA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2720" y="3906533"/>
            <a:ext cx="8687435" cy="2733040"/>
            <a:chOff x="172720" y="3906533"/>
            <a:chExt cx="8687435" cy="27330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720" y="3906533"/>
              <a:ext cx="8686976" cy="27329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280" y="4428446"/>
              <a:ext cx="8192208" cy="192634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4736" y="5132308"/>
            <a:ext cx="199390" cy="12623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64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45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4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45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545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4736" y="4307592"/>
            <a:ext cx="196850" cy="8502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450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350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200" y="6374986"/>
            <a:ext cx="41655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900" b="1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900" b="1" spc="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900" b="1" spc="-1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3675" y="6374986"/>
            <a:ext cx="38989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alibri"/>
                <a:cs typeface="Calibri"/>
              </a:rPr>
              <a:t>ABR/20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0437" y="6374986"/>
            <a:ext cx="3790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900" b="1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900" b="1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900" b="1" spc="-1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7263" y="6374986"/>
            <a:ext cx="3784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sz="900" b="1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900" b="1" spc="-1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2992" y="6374986"/>
            <a:ext cx="3498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sz="900" b="1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900" b="1" spc="-1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3378" y="6374986"/>
            <a:ext cx="227584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0"/>
              </a:spcBef>
              <a:tabLst>
                <a:tab pos="765810" algn="l"/>
                <a:tab pos="1313180" algn="l"/>
                <a:tab pos="1880235" algn="l"/>
              </a:tabLst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AGO/20	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SET/20	</a:t>
            </a:r>
            <a:r>
              <a:rPr sz="900" b="1" spc="-5" dirty="0">
                <a:solidFill>
                  <a:srgbClr val="404040"/>
                </a:solidFill>
                <a:latin typeface="Calibri"/>
                <a:cs typeface="Calibri"/>
              </a:rPr>
              <a:t>OUT/20	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NOV/20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0" spc="-10" dirty="0">
                <a:latin typeface="Calibri Light"/>
                <a:cs typeface="Calibri Light"/>
              </a:rPr>
              <a:t>F</a:t>
            </a:r>
            <a:r>
              <a:rPr sz="800" b="0" dirty="0">
                <a:latin typeface="Calibri Light"/>
                <a:cs typeface="Calibri Light"/>
              </a:rPr>
              <a:t>on</a:t>
            </a:r>
            <a:r>
              <a:rPr sz="800" b="0" spc="-5" dirty="0">
                <a:latin typeface="Calibri Light"/>
                <a:cs typeface="Calibri Light"/>
              </a:rPr>
              <a:t>t</a:t>
            </a:r>
            <a:r>
              <a:rPr sz="800" b="0" dirty="0">
                <a:latin typeface="Calibri Light"/>
                <a:cs typeface="Calibri Light"/>
              </a:rPr>
              <a:t>e:</a:t>
            </a:r>
            <a:r>
              <a:rPr sz="800" b="0" spc="-15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SIM</a:t>
            </a:r>
            <a:r>
              <a:rPr sz="800" b="0" spc="5" dirty="0">
                <a:latin typeface="Calibri Light"/>
                <a:cs typeface="Calibri Light"/>
              </a:rPr>
              <a:t>/</a:t>
            </a:r>
            <a:r>
              <a:rPr sz="800" b="0" dirty="0">
                <a:latin typeface="Calibri Light"/>
                <a:cs typeface="Calibri Light"/>
              </a:rPr>
              <a:t>S</a:t>
            </a:r>
            <a:r>
              <a:rPr sz="800" b="0" spc="-15" dirty="0">
                <a:latin typeface="Calibri Light"/>
                <a:cs typeface="Calibri Light"/>
              </a:rPr>
              <a:t>B</a:t>
            </a:r>
            <a:r>
              <a:rPr sz="800" b="0" spc="-10" dirty="0">
                <a:latin typeface="Calibri Light"/>
                <a:cs typeface="Calibri Light"/>
              </a:rPr>
              <a:t>C</a:t>
            </a:r>
            <a:r>
              <a:rPr sz="800" b="0" dirty="0">
                <a:latin typeface="Calibri Light"/>
                <a:cs typeface="Calibri Light"/>
              </a:rPr>
              <a:t>, *dados</a:t>
            </a:r>
            <a:r>
              <a:rPr sz="800" b="0" spc="-35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preli</a:t>
            </a:r>
            <a:r>
              <a:rPr sz="800" b="0" spc="5" dirty="0">
                <a:latin typeface="Calibri Light"/>
                <a:cs typeface="Calibri Light"/>
              </a:rPr>
              <a:t>m</a:t>
            </a:r>
            <a:r>
              <a:rPr sz="800" b="0" dirty="0">
                <a:latin typeface="Calibri Light"/>
                <a:cs typeface="Calibri Light"/>
              </a:rPr>
              <a:t>inares</a:t>
            </a:r>
            <a:r>
              <a:rPr sz="800" b="0" spc="-55" dirty="0">
                <a:latin typeface="Calibri Light"/>
                <a:cs typeface="Calibri Light"/>
              </a:rPr>
              <a:t> </a:t>
            </a:r>
            <a:r>
              <a:rPr sz="800" b="0" dirty="0">
                <a:latin typeface="Calibri Light"/>
                <a:cs typeface="Calibri Light"/>
              </a:rPr>
              <a:t>a</a:t>
            </a:r>
            <a:r>
              <a:rPr sz="800" b="0" spc="-5" dirty="0">
                <a:latin typeface="Calibri Light"/>
                <a:cs typeface="Calibri Light"/>
              </a:rPr>
              <a:t>t</a:t>
            </a:r>
            <a:r>
              <a:rPr sz="800" b="0" dirty="0">
                <a:latin typeface="Calibri Light"/>
                <a:cs typeface="Calibri Light"/>
              </a:rPr>
              <a:t>é</a:t>
            </a:r>
            <a:r>
              <a:rPr sz="800" b="0" spc="-20" dirty="0">
                <a:latin typeface="Calibri Light"/>
                <a:cs typeface="Calibri Light"/>
              </a:rPr>
              <a:t> </a:t>
            </a:r>
            <a:r>
              <a:rPr sz="800" b="0" spc="-10" dirty="0">
                <a:latin typeface="Calibri Light"/>
                <a:cs typeface="Calibri Light"/>
              </a:rPr>
              <a:t>30</a:t>
            </a:r>
            <a:r>
              <a:rPr sz="800" b="0" spc="5" dirty="0">
                <a:latin typeface="Calibri Light"/>
                <a:cs typeface="Calibri Light"/>
              </a:rPr>
              <a:t>/</a:t>
            </a:r>
            <a:r>
              <a:rPr sz="800" b="0" spc="-10" dirty="0">
                <a:latin typeface="Calibri Light"/>
                <a:cs typeface="Calibri Light"/>
              </a:rPr>
              <a:t>04</a:t>
            </a:r>
            <a:r>
              <a:rPr sz="800" b="0" spc="5" dirty="0">
                <a:latin typeface="Calibri Light"/>
                <a:cs typeface="Calibri Light"/>
              </a:rPr>
              <a:t>/</a:t>
            </a:r>
            <a:r>
              <a:rPr sz="800" b="0" spc="-10" dirty="0">
                <a:latin typeface="Calibri Light"/>
                <a:cs typeface="Calibri Light"/>
              </a:rPr>
              <a:t>202</a:t>
            </a:r>
            <a:r>
              <a:rPr sz="800" b="0" dirty="0">
                <a:latin typeface="Calibri Light"/>
                <a:cs typeface="Calibri Light"/>
              </a:rPr>
              <a:t>0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7458" y="6374986"/>
            <a:ext cx="3784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900" b="1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900" b="1" spc="1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900" b="1" spc="-1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3799" y="6374986"/>
            <a:ext cx="3689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sz="900" b="1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900" b="1" spc="-1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00498" y="6374986"/>
            <a:ext cx="3689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900" b="1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900" b="1" spc="-15" dirty="0">
                <a:solidFill>
                  <a:srgbClr val="404040"/>
                </a:solidFill>
                <a:latin typeface="Calibri"/>
                <a:cs typeface="Calibri"/>
              </a:rPr>
              <a:t>V/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8780" y="6374986"/>
            <a:ext cx="41655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900" b="1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900" b="1" spc="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900" b="1" spc="-1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24255" y="6374986"/>
            <a:ext cx="38989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alibri"/>
                <a:cs typeface="Calibri"/>
              </a:rPr>
              <a:t>ABR/21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5730" y="600584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4367" y="5745208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77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62559" y="5242866"/>
            <a:ext cx="198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alibri"/>
                <a:cs typeface="Calibri"/>
              </a:rPr>
              <a:t>208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9677" y="5173909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226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6795" y="5292248"/>
            <a:ext cx="1968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195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43913" y="5476658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147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9575" y="5718321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84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6439" y="5787277"/>
            <a:ext cx="14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alibri"/>
                <a:cs typeface="Calibri"/>
              </a:rPr>
              <a:t>66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3556" y="5695231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90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2130" y="5411498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164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79248" y="5315655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189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05985" y="5438385"/>
            <a:ext cx="198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alibri"/>
                <a:cs typeface="Calibri"/>
              </a:rPr>
              <a:t>157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33102" y="4464483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411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60220" y="5158473"/>
            <a:ext cx="19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Calibri"/>
                <a:cs typeface="Calibri"/>
              </a:rPr>
              <a:t>230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67380" y="3979260"/>
            <a:ext cx="5511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b="1" spc="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2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800" b="1" spc="-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800" b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b="1" spc="-9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800" b="1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-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00" b="1" spc="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8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202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2715" y="998916"/>
            <a:ext cx="8687435" cy="5640705"/>
            <a:chOff x="172715" y="998916"/>
            <a:chExt cx="8687435" cy="5640705"/>
          </a:xfrm>
        </p:grpSpPr>
        <p:sp>
          <p:nvSpPr>
            <p:cNvPr id="42" name="object 42"/>
            <p:cNvSpPr/>
            <p:nvPr/>
          </p:nvSpPr>
          <p:spPr>
            <a:xfrm>
              <a:off x="177477" y="3911278"/>
              <a:ext cx="8677910" cy="2723515"/>
            </a:xfrm>
            <a:custGeom>
              <a:avLst/>
              <a:gdLst/>
              <a:ahLst/>
              <a:cxnLst/>
              <a:rect l="l" t="t" r="r" b="b"/>
              <a:pathLst>
                <a:path w="8677910" h="2723515">
                  <a:moveTo>
                    <a:pt x="0" y="2723451"/>
                  </a:moveTo>
                  <a:lnTo>
                    <a:pt x="8677461" y="2723451"/>
                  </a:lnTo>
                  <a:lnTo>
                    <a:pt x="8677461" y="0"/>
                  </a:lnTo>
                  <a:lnTo>
                    <a:pt x="0" y="0"/>
                  </a:lnTo>
                  <a:lnTo>
                    <a:pt x="0" y="2723451"/>
                  </a:lnTo>
                  <a:close/>
                </a:path>
              </a:pathLst>
            </a:custGeom>
            <a:ln w="950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29349" y="4293870"/>
              <a:ext cx="0" cy="2247900"/>
            </a:xfrm>
            <a:custGeom>
              <a:avLst/>
              <a:gdLst/>
              <a:ahLst/>
              <a:cxnLst/>
              <a:rect l="l" t="t" r="r" b="b"/>
              <a:pathLst>
                <a:path h="2247900">
                  <a:moveTo>
                    <a:pt x="0" y="0"/>
                  </a:moveTo>
                  <a:lnTo>
                    <a:pt x="0" y="2247899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20" y="998916"/>
              <a:ext cx="8686456" cy="287709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356" y="1460253"/>
              <a:ext cx="8096396" cy="216411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78543" y="3508492"/>
            <a:ext cx="8445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0893" y="3276144"/>
            <a:ext cx="28765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0893" y="3044075"/>
            <a:ext cx="28765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0893" y="2812006"/>
            <a:ext cx="28765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0893" y="1419347"/>
            <a:ext cx="287655" cy="1307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800" b="1" spc="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2628" y="3635152"/>
            <a:ext cx="42481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6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800" b="1" spc="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800" b="1" spc="3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02692" y="3635152"/>
            <a:ext cx="39433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800" b="1" spc="80" dirty="0">
                <a:solidFill>
                  <a:srgbClr val="404040"/>
                </a:solidFill>
                <a:latin typeface="Calibri"/>
                <a:cs typeface="Calibri"/>
              </a:rPr>
              <a:t>BR</a:t>
            </a:r>
            <a:r>
              <a:rPr sz="800" b="1" spc="3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800" b="1" spc="4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800" b="1" spc="5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10564" y="3195618"/>
            <a:ext cx="25907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75" dirty="0">
                <a:solidFill>
                  <a:srgbClr val="404040"/>
                </a:solidFill>
                <a:latin typeface="Calibri"/>
                <a:cs typeface="Calibri"/>
              </a:rPr>
              <a:t>467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82612" y="2873239"/>
            <a:ext cx="3752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7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050" b="1" spc="2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050" b="1" spc="75" dirty="0">
                <a:solidFill>
                  <a:srgbClr val="404040"/>
                </a:solidFill>
                <a:latin typeface="Calibri"/>
                <a:cs typeface="Calibri"/>
              </a:rPr>
              <a:t>93</a:t>
            </a:r>
            <a:r>
              <a:rPr sz="1050" b="1" spc="85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77557" y="994722"/>
            <a:ext cx="8677275" cy="2877185"/>
          </a:xfrm>
          <a:custGeom>
            <a:avLst/>
            <a:gdLst/>
            <a:ahLst/>
            <a:cxnLst/>
            <a:rect l="l" t="t" r="r" b="b"/>
            <a:pathLst>
              <a:path w="8677275" h="2877185">
                <a:moveTo>
                  <a:pt x="0" y="2877094"/>
                </a:moveTo>
                <a:lnTo>
                  <a:pt x="8676783" y="2877094"/>
                </a:lnTo>
                <a:lnTo>
                  <a:pt x="8676783" y="0"/>
                </a:lnTo>
                <a:lnTo>
                  <a:pt x="0" y="0"/>
                </a:lnTo>
                <a:lnTo>
                  <a:pt x="0" y="2877094"/>
                </a:lnTo>
                <a:close/>
              </a:path>
            </a:pathLst>
          </a:custGeom>
          <a:ln w="8523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944038" y="1413510"/>
          <a:ext cx="6596380" cy="2477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/>
                <a:gridCol w="570229"/>
                <a:gridCol w="541655"/>
                <a:gridCol w="584835"/>
                <a:gridCol w="551180"/>
                <a:gridCol w="556259"/>
                <a:gridCol w="570864"/>
                <a:gridCol w="496570"/>
                <a:gridCol w="621664"/>
                <a:gridCol w="547370"/>
                <a:gridCol w="581025"/>
                <a:gridCol w="492759"/>
              </a:tblGrid>
              <a:tr h="1321435">
                <a:tc gridSpan="8">
                  <a:txBody>
                    <a:bodyPr/>
                    <a:lstStyle/>
                    <a:p>
                      <a:pPr marL="1240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spc="6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8.497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  <a:spcBef>
                          <a:spcPts val="735"/>
                        </a:spcBef>
                        <a:tabLst>
                          <a:tab pos="2712085" algn="l"/>
                        </a:tabLst>
                      </a:pPr>
                      <a:r>
                        <a:rPr sz="1050" b="1" spc="6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6.676	</a:t>
                      </a:r>
                      <a:r>
                        <a:rPr sz="1575" b="1" spc="97" baseline="-18518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6.465</a:t>
                      </a:r>
                      <a:endParaRPr sz="1575" baseline="-18518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  <a:tabLst>
                          <a:tab pos="1651635" algn="l"/>
                          <a:tab pos="3771265" algn="l"/>
                        </a:tabLst>
                      </a:pPr>
                      <a:r>
                        <a:rPr sz="1575" b="1" spc="97" baseline="-47619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4.304	</a:t>
                      </a:r>
                      <a:r>
                        <a:rPr sz="1575" b="1" spc="97" baseline="-13227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4.682	</a:t>
                      </a:r>
                      <a:r>
                        <a:rPr sz="1050" b="1" spc="6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4.837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5496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b="1" spc="6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8.522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591185" algn="l"/>
                        </a:tabLst>
                      </a:pPr>
                      <a:r>
                        <a:rPr sz="1050" b="1" spc="6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6.114	</a:t>
                      </a:r>
                      <a:r>
                        <a:rPr sz="1575" b="1" spc="97" baseline="-10582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6.012</a:t>
                      </a:r>
                      <a:endParaRPr sz="1575" baseline="-10582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7965" algn="r">
                        <a:lnSpc>
                          <a:spcPts val="1155"/>
                        </a:lnSpc>
                        <a:spcBef>
                          <a:spcPts val="755"/>
                        </a:spcBef>
                      </a:pPr>
                      <a:r>
                        <a:rPr sz="1050" b="1" spc="6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3.354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38100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56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MAI/20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800" b="1" spc="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JUN/20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800" b="1" spc="5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JUL/20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800" b="1" spc="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AGO/20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005"/>
                        </a:lnSpc>
                      </a:pPr>
                      <a:r>
                        <a:rPr sz="1050" b="1" spc="6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2.777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800" b="1" spc="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SET/20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90"/>
                        </a:lnSpc>
                      </a:pPr>
                      <a:r>
                        <a:rPr sz="1050" b="1" spc="6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2.729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b="1" spc="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OUT/20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 b="1" spc="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NOV/20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 b="1" spc="6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DEZ/20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800" b="1" spc="4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JAN/21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800" b="1" spc="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FEV/21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 b="1" spc="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MAR/21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 b="1" spc="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ABR/21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1789230" y="1061960"/>
            <a:ext cx="5465445" cy="267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50" b="1" spc="16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550" b="1" spc="14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550" b="1" spc="1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550" b="1" spc="13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55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50" b="1" spc="135" dirty="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sz="1550" b="1" spc="114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550" b="1" spc="6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550" b="1" spc="195" dirty="0">
                <a:solidFill>
                  <a:srgbClr val="404040"/>
                </a:solidFill>
                <a:latin typeface="Calibri"/>
                <a:cs typeface="Calibri"/>
              </a:rPr>
              <a:t>rm</a:t>
            </a:r>
            <a:r>
              <a:rPr sz="1550" b="1" spc="14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550" b="1" spc="13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550" b="1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50" b="1" spc="14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55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50" b="1" spc="16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550" b="1" spc="15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50" b="1" spc="10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550" b="1" spc="95" dirty="0">
                <a:solidFill>
                  <a:srgbClr val="404040"/>
                </a:solidFill>
                <a:latin typeface="Calibri"/>
                <a:cs typeface="Calibri"/>
              </a:rPr>
              <a:t>id,</a:t>
            </a:r>
            <a:r>
              <a:rPr sz="155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50" b="1" spc="130" dirty="0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sz="1550" b="1" spc="1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550" b="1" spc="110" dirty="0">
                <a:solidFill>
                  <a:srgbClr val="404040"/>
                </a:solidFill>
                <a:latin typeface="Calibri"/>
                <a:cs typeface="Calibri"/>
              </a:rPr>
              <a:t>id</a:t>
            </a:r>
            <a:r>
              <a:rPr sz="1550" b="1" spc="1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550" b="1" spc="1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50" b="1" spc="6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50" b="1" spc="1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550" b="1" spc="1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55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50" b="1" spc="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550" b="1" spc="114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550" b="1" spc="16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550" b="1" spc="7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550" b="1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50" b="1" spc="125" dirty="0">
                <a:solidFill>
                  <a:srgbClr val="404040"/>
                </a:solidFill>
                <a:latin typeface="Calibri"/>
                <a:cs typeface="Calibri"/>
              </a:rPr>
              <a:t>202</a:t>
            </a:r>
            <a:r>
              <a:rPr sz="1550" b="1" spc="20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550" b="1" spc="5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550" b="1" spc="125" dirty="0">
                <a:solidFill>
                  <a:srgbClr val="404040"/>
                </a:solidFill>
                <a:latin typeface="Calibri"/>
                <a:cs typeface="Calibri"/>
              </a:rPr>
              <a:t>2021*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4159" y="985519"/>
            <a:ext cx="2273300" cy="358140"/>
          </a:xfrm>
          <a:custGeom>
            <a:avLst/>
            <a:gdLst/>
            <a:ahLst/>
            <a:cxnLst/>
            <a:rect l="l" t="t" r="r" b="b"/>
            <a:pathLst>
              <a:path w="2273300" h="358140">
                <a:moveTo>
                  <a:pt x="2213610" y="0"/>
                </a:moveTo>
                <a:lnTo>
                  <a:pt x="59689" y="0"/>
                </a:lnTo>
                <a:lnTo>
                  <a:pt x="36433" y="4683"/>
                </a:lnTo>
                <a:lnTo>
                  <a:pt x="17462" y="17462"/>
                </a:lnTo>
                <a:lnTo>
                  <a:pt x="4683" y="36433"/>
                </a:lnTo>
                <a:lnTo>
                  <a:pt x="0" y="59689"/>
                </a:lnTo>
                <a:lnTo>
                  <a:pt x="0" y="298450"/>
                </a:lnTo>
                <a:lnTo>
                  <a:pt x="4683" y="321706"/>
                </a:lnTo>
                <a:lnTo>
                  <a:pt x="17462" y="340677"/>
                </a:lnTo>
                <a:lnTo>
                  <a:pt x="36433" y="353456"/>
                </a:lnTo>
                <a:lnTo>
                  <a:pt x="59689" y="358139"/>
                </a:lnTo>
                <a:lnTo>
                  <a:pt x="2213610" y="358139"/>
                </a:lnTo>
                <a:lnTo>
                  <a:pt x="2236866" y="353456"/>
                </a:lnTo>
                <a:lnTo>
                  <a:pt x="2255837" y="340677"/>
                </a:lnTo>
                <a:lnTo>
                  <a:pt x="2268616" y="321706"/>
                </a:lnTo>
                <a:lnTo>
                  <a:pt x="2273299" y="298450"/>
                </a:lnTo>
                <a:lnTo>
                  <a:pt x="2273299" y="59689"/>
                </a:lnTo>
                <a:lnTo>
                  <a:pt x="2268616" y="36433"/>
                </a:lnTo>
                <a:lnTo>
                  <a:pt x="2255837" y="17462"/>
                </a:lnTo>
                <a:lnTo>
                  <a:pt x="2236866" y="4683"/>
                </a:lnTo>
                <a:lnTo>
                  <a:pt x="221361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1270"/>
            <a:ext cx="5293360" cy="370840"/>
          </a:xfrm>
          <a:custGeom>
            <a:avLst/>
            <a:gdLst/>
            <a:ahLst/>
            <a:cxnLst/>
            <a:rect l="l" t="t" r="r" b="b"/>
            <a:pathLst>
              <a:path w="5293360" h="370840">
                <a:moveTo>
                  <a:pt x="0" y="370839"/>
                </a:moveTo>
                <a:lnTo>
                  <a:pt x="5293360" y="370839"/>
                </a:lnTo>
                <a:lnTo>
                  <a:pt x="529336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ln w="6350">
            <a:solidFill>
              <a:srgbClr val="F8A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39" y="87391"/>
            <a:ext cx="46393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5" dirty="0">
                <a:latin typeface="Calibri"/>
                <a:cs typeface="Calibri"/>
              </a:rPr>
              <a:t>Prestação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Contas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CMS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Quadrimestre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480" y="998219"/>
            <a:ext cx="2377440" cy="358140"/>
          </a:xfrm>
          <a:custGeom>
            <a:avLst/>
            <a:gdLst/>
            <a:ahLst/>
            <a:cxnLst/>
            <a:rect l="l" t="t" r="r" b="b"/>
            <a:pathLst>
              <a:path w="2377440" h="358140">
                <a:moveTo>
                  <a:pt x="2317750" y="0"/>
                </a:moveTo>
                <a:lnTo>
                  <a:pt x="59689" y="0"/>
                </a:lnTo>
                <a:lnTo>
                  <a:pt x="36454" y="4683"/>
                </a:lnTo>
                <a:lnTo>
                  <a:pt x="17481" y="17462"/>
                </a:lnTo>
                <a:lnTo>
                  <a:pt x="4690" y="36433"/>
                </a:lnTo>
                <a:lnTo>
                  <a:pt x="0" y="59689"/>
                </a:lnTo>
                <a:lnTo>
                  <a:pt x="0" y="298450"/>
                </a:lnTo>
                <a:lnTo>
                  <a:pt x="4690" y="321706"/>
                </a:lnTo>
                <a:lnTo>
                  <a:pt x="17481" y="340677"/>
                </a:lnTo>
                <a:lnTo>
                  <a:pt x="36454" y="353456"/>
                </a:lnTo>
                <a:lnTo>
                  <a:pt x="59689" y="358139"/>
                </a:lnTo>
                <a:lnTo>
                  <a:pt x="2317750" y="358139"/>
                </a:lnTo>
                <a:lnTo>
                  <a:pt x="2341006" y="353456"/>
                </a:lnTo>
                <a:lnTo>
                  <a:pt x="2359977" y="340677"/>
                </a:lnTo>
                <a:lnTo>
                  <a:pt x="2372756" y="321706"/>
                </a:lnTo>
                <a:lnTo>
                  <a:pt x="2377440" y="298450"/>
                </a:lnTo>
                <a:lnTo>
                  <a:pt x="2377440" y="59689"/>
                </a:lnTo>
                <a:lnTo>
                  <a:pt x="2372756" y="36433"/>
                </a:lnTo>
                <a:lnTo>
                  <a:pt x="2359977" y="17462"/>
                </a:lnTo>
                <a:lnTo>
                  <a:pt x="2341006" y="4683"/>
                </a:lnTo>
                <a:lnTo>
                  <a:pt x="2317750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54074" y="1012571"/>
            <a:ext cx="1251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ENÍA</a:t>
            </a:r>
            <a:r>
              <a:rPr sz="1800" b="1" spc="10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93359" y="3647440"/>
            <a:ext cx="2374900" cy="345440"/>
          </a:xfrm>
          <a:custGeom>
            <a:avLst/>
            <a:gdLst/>
            <a:ahLst/>
            <a:cxnLst/>
            <a:rect l="l" t="t" r="r" b="b"/>
            <a:pathLst>
              <a:path w="2374900" h="345439">
                <a:moveTo>
                  <a:pt x="2317368" y="0"/>
                </a:moveTo>
                <a:lnTo>
                  <a:pt x="57530" y="0"/>
                </a:lnTo>
                <a:lnTo>
                  <a:pt x="35147" y="4524"/>
                </a:lnTo>
                <a:lnTo>
                  <a:pt x="16859" y="16859"/>
                </a:lnTo>
                <a:lnTo>
                  <a:pt x="4524" y="35147"/>
                </a:lnTo>
                <a:lnTo>
                  <a:pt x="0" y="57531"/>
                </a:lnTo>
                <a:lnTo>
                  <a:pt x="0" y="287909"/>
                </a:lnTo>
                <a:lnTo>
                  <a:pt x="4524" y="310292"/>
                </a:lnTo>
                <a:lnTo>
                  <a:pt x="16859" y="328580"/>
                </a:lnTo>
                <a:lnTo>
                  <a:pt x="35147" y="340915"/>
                </a:lnTo>
                <a:lnTo>
                  <a:pt x="57530" y="345440"/>
                </a:lnTo>
                <a:lnTo>
                  <a:pt x="2317368" y="345440"/>
                </a:lnTo>
                <a:lnTo>
                  <a:pt x="2339752" y="340915"/>
                </a:lnTo>
                <a:lnTo>
                  <a:pt x="2358040" y="328580"/>
                </a:lnTo>
                <a:lnTo>
                  <a:pt x="2370375" y="310292"/>
                </a:lnTo>
                <a:lnTo>
                  <a:pt x="2374899" y="287909"/>
                </a:lnTo>
                <a:lnTo>
                  <a:pt x="2374899" y="57531"/>
                </a:lnTo>
                <a:lnTo>
                  <a:pt x="2370375" y="35147"/>
                </a:lnTo>
                <a:lnTo>
                  <a:pt x="2358040" y="16859"/>
                </a:lnTo>
                <a:lnTo>
                  <a:pt x="2339752" y="4524"/>
                </a:lnTo>
                <a:lnTo>
                  <a:pt x="2317368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33134" y="3655948"/>
            <a:ext cx="89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HI</a:t>
            </a:r>
            <a:r>
              <a:rPr sz="1800" b="1" spc="-85" dirty="0">
                <a:latin typeface="Calibri"/>
                <a:cs typeface="Calibri"/>
              </a:rPr>
              <a:t>V</a:t>
            </a:r>
            <a:r>
              <a:rPr sz="1800" b="1" spc="-75" dirty="0">
                <a:latin typeface="Calibri"/>
                <a:cs typeface="Calibri"/>
              </a:rPr>
              <a:t>/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IDS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4" y="4444"/>
            <a:ext cx="7397115" cy="521334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159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7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10" name="object 10"/>
          <p:cNvSpPr/>
          <p:nvPr/>
        </p:nvSpPr>
        <p:spPr>
          <a:xfrm>
            <a:off x="777240" y="3360420"/>
            <a:ext cx="2377440" cy="307340"/>
          </a:xfrm>
          <a:custGeom>
            <a:avLst/>
            <a:gdLst/>
            <a:ahLst/>
            <a:cxnLst/>
            <a:rect l="l" t="t" r="r" b="b"/>
            <a:pathLst>
              <a:path w="2377440" h="307339">
                <a:moveTo>
                  <a:pt x="2326259" y="0"/>
                </a:moveTo>
                <a:lnTo>
                  <a:pt x="51219" y="0"/>
                </a:lnTo>
                <a:lnTo>
                  <a:pt x="31284" y="4032"/>
                </a:lnTo>
                <a:lnTo>
                  <a:pt x="15003" y="15017"/>
                </a:lnTo>
                <a:lnTo>
                  <a:pt x="4025" y="31289"/>
                </a:lnTo>
                <a:lnTo>
                  <a:pt x="0" y="51180"/>
                </a:lnTo>
                <a:lnTo>
                  <a:pt x="0" y="256158"/>
                </a:lnTo>
                <a:lnTo>
                  <a:pt x="4025" y="276050"/>
                </a:lnTo>
                <a:lnTo>
                  <a:pt x="15003" y="292322"/>
                </a:lnTo>
                <a:lnTo>
                  <a:pt x="31284" y="303307"/>
                </a:lnTo>
                <a:lnTo>
                  <a:pt x="51219" y="307339"/>
                </a:lnTo>
                <a:lnTo>
                  <a:pt x="2326259" y="307339"/>
                </a:lnTo>
                <a:lnTo>
                  <a:pt x="2346150" y="303307"/>
                </a:lnTo>
                <a:lnTo>
                  <a:pt x="2362422" y="292322"/>
                </a:lnTo>
                <a:lnTo>
                  <a:pt x="2373407" y="276050"/>
                </a:lnTo>
                <a:lnTo>
                  <a:pt x="2377440" y="256158"/>
                </a:lnTo>
                <a:lnTo>
                  <a:pt x="2377440" y="51180"/>
                </a:lnTo>
                <a:lnTo>
                  <a:pt x="2373407" y="31289"/>
                </a:lnTo>
                <a:lnTo>
                  <a:pt x="2362422" y="15017"/>
                </a:lnTo>
                <a:lnTo>
                  <a:pt x="2346150" y="4032"/>
                </a:lnTo>
                <a:lnTo>
                  <a:pt x="2326259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52651" y="3349053"/>
            <a:ext cx="627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Í</a:t>
            </a: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ILIS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82562" y="1460500"/>
          <a:ext cx="3597910" cy="170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5090"/>
                <a:gridCol w="972819"/>
              </a:tblGrid>
              <a:tr h="256540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CASOS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2021*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Novos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COMUNICANTES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Identificados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8763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Examinados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ts val="151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6695">
                <a:tc>
                  <a:txBody>
                    <a:bodyPr/>
                    <a:lstStyle/>
                    <a:p>
                      <a:pPr marL="8763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Casos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Novos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comunicantes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ts val="157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415">
                <a:tc gridSpan="2">
                  <a:txBody>
                    <a:bodyPr/>
                    <a:lstStyle/>
                    <a:p>
                      <a:pPr marL="9525">
                        <a:lnSpc>
                          <a:spcPts val="1025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Fonte: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Fonte: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SINAN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NET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DVE/PMCH/SBC,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dados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parciais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05/05/2021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670425" y="1452625"/>
          <a:ext cx="3674110" cy="2003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790"/>
                <a:gridCol w="1544319"/>
              </a:tblGrid>
              <a:tr h="326390">
                <a:tc>
                  <a:txBody>
                    <a:bodyPr/>
                    <a:lstStyle/>
                    <a:p>
                      <a:pPr marL="10071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42354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Novos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89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BUSCA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ATIVA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Esperado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anual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083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8.000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0504">
                <a:tc>
                  <a:txBody>
                    <a:bodyPr/>
                    <a:lstStyle/>
                    <a:p>
                      <a:pPr marL="10795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Realizado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78155" algn="r">
                        <a:lnSpc>
                          <a:spcPts val="152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10795">
                        <a:lnSpc>
                          <a:spcPts val="150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1505"/>
                        </a:lnSpc>
                      </a:pPr>
                      <a:r>
                        <a:rPr sz="1400" b="1" i="1" spc="-10" dirty="0">
                          <a:latin typeface="Calibri"/>
                          <a:cs typeface="Calibri"/>
                        </a:rPr>
                        <a:t>3,20%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880">
                <a:tc gridSpan="2">
                  <a:txBody>
                    <a:bodyPr/>
                    <a:lstStyle/>
                    <a:p>
                      <a:pPr marL="10795" marR="3378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Fonte: Programa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Municipal Tuberculose,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* 2021 dados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preliminares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até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29/04/2021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68275" y="3814826"/>
          <a:ext cx="3943350" cy="1273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5445"/>
                <a:gridCol w="1017269"/>
              </a:tblGrid>
              <a:tr h="364490">
                <a:tc>
                  <a:txBody>
                    <a:bodyPr/>
                    <a:lstStyle/>
                    <a:p>
                      <a:pPr marL="94551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CASOS</a:t>
                      </a:r>
                      <a:r>
                        <a:rPr sz="1300" b="1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NOVOS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2021*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Sífilis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Gestante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49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Sífilis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Congênita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menores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717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Fonte: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SINANET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DVE/SBC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dados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parciais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até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04/05/2021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670425" y="4119626"/>
          <a:ext cx="3673475" cy="1593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8460"/>
                <a:gridCol w="754379"/>
              </a:tblGrid>
              <a:tr h="255270">
                <a:tc>
                  <a:txBody>
                    <a:bodyPr/>
                    <a:lstStyle/>
                    <a:p>
                      <a:pPr marL="92519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CASOS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NOVOS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2021*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HIV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0795">
                        <a:lnSpc>
                          <a:spcPts val="15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HIV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gestante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1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0795">
                        <a:lnSpc>
                          <a:spcPts val="15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AIDS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10795">
                        <a:lnSpc>
                          <a:spcPts val="147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AIDS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Menores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7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0795">
                        <a:lnSpc>
                          <a:spcPts val="1645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Casos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Acompanhamento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45"/>
                        </a:lnSpc>
                        <a:spcBef>
                          <a:spcPts val="1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2.971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24790">
                <a:tc gridSpan="2">
                  <a:txBody>
                    <a:bodyPr/>
                    <a:lstStyle/>
                    <a:p>
                      <a:pPr marL="10795">
                        <a:lnSpc>
                          <a:spcPts val="1025"/>
                        </a:lnSpc>
                        <a:spcBef>
                          <a:spcPts val="64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Fonte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Programa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DST/AIDS/SINAN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NET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dados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preliminares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até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29/04/2021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0160" y="525780"/>
            <a:ext cx="6588759" cy="408940"/>
          </a:xfrm>
          <a:custGeom>
            <a:avLst/>
            <a:gdLst/>
            <a:ahLst/>
            <a:cxnLst/>
            <a:rect l="l" t="t" r="r" b="b"/>
            <a:pathLst>
              <a:path w="6588759" h="408940">
                <a:moveTo>
                  <a:pt x="6588759" y="0"/>
                </a:moveTo>
                <a:lnTo>
                  <a:pt x="0" y="0"/>
                </a:lnTo>
                <a:lnTo>
                  <a:pt x="0" y="408939"/>
                </a:lnTo>
                <a:lnTo>
                  <a:pt x="6588759" y="408939"/>
                </a:lnTo>
                <a:lnTo>
                  <a:pt x="6588759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552" y="516254"/>
            <a:ext cx="414210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Trebuchet MS"/>
                <a:cs typeface="Trebuchet MS"/>
              </a:rPr>
              <a:t>Proteção</a:t>
            </a:r>
            <a:r>
              <a:rPr sz="2300" b="1" spc="-25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à</a:t>
            </a:r>
            <a:r>
              <a:rPr sz="2300" b="1" spc="-15" dirty="0">
                <a:latin typeface="Trebuchet MS"/>
                <a:cs typeface="Trebuchet MS"/>
              </a:rPr>
              <a:t> </a:t>
            </a:r>
            <a:r>
              <a:rPr sz="2300" b="1" spc="-5" dirty="0">
                <a:latin typeface="Trebuchet MS"/>
                <a:cs typeface="Trebuchet MS"/>
              </a:rPr>
              <a:t>Saúde</a:t>
            </a:r>
            <a:r>
              <a:rPr sz="2300" b="1" spc="-35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e</a:t>
            </a:r>
            <a:r>
              <a:rPr sz="2300" b="1" spc="-20" dirty="0">
                <a:latin typeface="Trebuchet MS"/>
                <a:cs typeface="Trebuchet MS"/>
              </a:rPr>
              <a:t> </a:t>
            </a:r>
            <a:r>
              <a:rPr sz="2300" b="1" spc="-10" dirty="0">
                <a:latin typeface="Trebuchet MS"/>
                <a:cs typeface="Trebuchet MS"/>
              </a:rPr>
              <a:t>Vigilâncias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53279" y="535940"/>
            <a:ext cx="3373120" cy="358140"/>
          </a:xfrm>
          <a:custGeom>
            <a:avLst/>
            <a:gdLst/>
            <a:ahLst/>
            <a:cxnLst/>
            <a:rect l="l" t="t" r="r" b="b"/>
            <a:pathLst>
              <a:path w="3373120" h="358140">
                <a:moveTo>
                  <a:pt x="3313429" y="0"/>
                </a:moveTo>
                <a:lnTo>
                  <a:pt x="59690" y="0"/>
                </a:lnTo>
                <a:lnTo>
                  <a:pt x="36433" y="4683"/>
                </a:lnTo>
                <a:lnTo>
                  <a:pt x="17462" y="17462"/>
                </a:lnTo>
                <a:lnTo>
                  <a:pt x="4683" y="36433"/>
                </a:lnTo>
                <a:lnTo>
                  <a:pt x="0" y="59689"/>
                </a:lnTo>
                <a:lnTo>
                  <a:pt x="0" y="298450"/>
                </a:lnTo>
                <a:lnTo>
                  <a:pt x="4683" y="321706"/>
                </a:lnTo>
                <a:lnTo>
                  <a:pt x="17462" y="340677"/>
                </a:lnTo>
                <a:lnTo>
                  <a:pt x="36433" y="353456"/>
                </a:lnTo>
                <a:lnTo>
                  <a:pt x="59690" y="358139"/>
                </a:lnTo>
                <a:lnTo>
                  <a:pt x="3313429" y="358139"/>
                </a:lnTo>
                <a:lnTo>
                  <a:pt x="3336686" y="353456"/>
                </a:lnTo>
                <a:lnTo>
                  <a:pt x="3355657" y="340677"/>
                </a:lnTo>
                <a:lnTo>
                  <a:pt x="3368436" y="321706"/>
                </a:lnTo>
                <a:lnTo>
                  <a:pt x="3373120" y="298450"/>
                </a:lnTo>
                <a:lnTo>
                  <a:pt x="3373120" y="59689"/>
                </a:lnTo>
                <a:lnTo>
                  <a:pt x="3368436" y="36433"/>
                </a:lnTo>
                <a:lnTo>
                  <a:pt x="3355657" y="17462"/>
                </a:lnTo>
                <a:lnTo>
                  <a:pt x="3336686" y="4683"/>
                </a:lnTo>
                <a:lnTo>
                  <a:pt x="3313429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21250" y="549528"/>
            <a:ext cx="285242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VIGILÂNCIA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EPIDEMIOLÓGICA</a:t>
            </a:r>
            <a:endParaRPr sz="1800">
              <a:latin typeface="Calibri"/>
              <a:cs typeface="Calibri"/>
            </a:endParaRPr>
          </a:p>
          <a:p>
            <a:pPr marL="876300">
              <a:lnSpc>
                <a:spcPct val="100000"/>
              </a:lnSpc>
              <a:spcBef>
                <a:spcPts val="1390"/>
              </a:spcBef>
            </a:pPr>
            <a:r>
              <a:rPr sz="1800" b="1" spc="-5" dirty="0">
                <a:latin typeface="Calibri"/>
                <a:cs typeface="Calibri"/>
              </a:rPr>
              <a:t>TUBERCULOSE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9220" y="5242559"/>
            <a:ext cx="4363720" cy="1498600"/>
          </a:xfrm>
          <a:custGeom>
            <a:avLst/>
            <a:gdLst/>
            <a:ahLst/>
            <a:cxnLst/>
            <a:rect l="l" t="t" r="r" b="b"/>
            <a:pathLst>
              <a:path w="4363720" h="1498600">
                <a:moveTo>
                  <a:pt x="0" y="249808"/>
                </a:moveTo>
                <a:lnTo>
                  <a:pt x="4024" y="204917"/>
                </a:lnTo>
                <a:lnTo>
                  <a:pt x="15625" y="162660"/>
                </a:lnTo>
                <a:lnTo>
                  <a:pt x="34100" y="123745"/>
                </a:lnTo>
                <a:lnTo>
                  <a:pt x="58742" y="88878"/>
                </a:lnTo>
                <a:lnTo>
                  <a:pt x="88845" y="58766"/>
                </a:lnTo>
                <a:lnTo>
                  <a:pt x="123705" y="34115"/>
                </a:lnTo>
                <a:lnTo>
                  <a:pt x="162616" y="15633"/>
                </a:lnTo>
                <a:lnTo>
                  <a:pt x="204873" y="4026"/>
                </a:lnTo>
                <a:lnTo>
                  <a:pt x="249770" y="0"/>
                </a:lnTo>
                <a:lnTo>
                  <a:pt x="4113910" y="0"/>
                </a:lnTo>
                <a:lnTo>
                  <a:pt x="4158802" y="4026"/>
                </a:lnTo>
                <a:lnTo>
                  <a:pt x="4201059" y="15633"/>
                </a:lnTo>
                <a:lnTo>
                  <a:pt x="4239974" y="34115"/>
                </a:lnTo>
                <a:lnTo>
                  <a:pt x="4274841" y="58766"/>
                </a:lnTo>
                <a:lnTo>
                  <a:pt x="4304953" y="88878"/>
                </a:lnTo>
                <a:lnTo>
                  <a:pt x="4329604" y="123745"/>
                </a:lnTo>
                <a:lnTo>
                  <a:pt x="4348086" y="162660"/>
                </a:lnTo>
                <a:lnTo>
                  <a:pt x="4359693" y="204917"/>
                </a:lnTo>
                <a:lnTo>
                  <a:pt x="4363720" y="249808"/>
                </a:lnTo>
                <a:lnTo>
                  <a:pt x="4363720" y="1248829"/>
                </a:lnTo>
                <a:lnTo>
                  <a:pt x="4359693" y="1293726"/>
                </a:lnTo>
                <a:lnTo>
                  <a:pt x="4348086" y="1335983"/>
                </a:lnTo>
                <a:lnTo>
                  <a:pt x="4329604" y="1374894"/>
                </a:lnTo>
                <a:lnTo>
                  <a:pt x="4304953" y="1409754"/>
                </a:lnTo>
                <a:lnTo>
                  <a:pt x="4274841" y="1439857"/>
                </a:lnTo>
                <a:lnTo>
                  <a:pt x="4239974" y="1464499"/>
                </a:lnTo>
                <a:lnTo>
                  <a:pt x="4201059" y="1482974"/>
                </a:lnTo>
                <a:lnTo>
                  <a:pt x="4158802" y="1494575"/>
                </a:lnTo>
                <a:lnTo>
                  <a:pt x="4113910" y="1498599"/>
                </a:lnTo>
                <a:lnTo>
                  <a:pt x="249770" y="1498599"/>
                </a:lnTo>
                <a:lnTo>
                  <a:pt x="204873" y="1494575"/>
                </a:lnTo>
                <a:lnTo>
                  <a:pt x="162616" y="1482974"/>
                </a:lnTo>
                <a:lnTo>
                  <a:pt x="123705" y="1464499"/>
                </a:lnTo>
                <a:lnTo>
                  <a:pt x="88845" y="1439857"/>
                </a:lnTo>
                <a:lnTo>
                  <a:pt x="58742" y="1409754"/>
                </a:lnTo>
                <a:lnTo>
                  <a:pt x="34100" y="1374894"/>
                </a:lnTo>
                <a:lnTo>
                  <a:pt x="15625" y="1335983"/>
                </a:lnTo>
                <a:lnTo>
                  <a:pt x="4024" y="1293726"/>
                </a:lnTo>
                <a:lnTo>
                  <a:pt x="0" y="1248829"/>
                </a:lnTo>
                <a:lnTo>
                  <a:pt x="0" y="249808"/>
                </a:lnTo>
                <a:close/>
              </a:path>
            </a:pathLst>
          </a:custGeom>
          <a:ln w="1905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0032" y="5316854"/>
            <a:ext cx="4060190" cy="13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Janeiro</a:t>
            </a:r>
            <a:r>
              <a:rPr sz="14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6F2F9F"/>
                </a:solidFill>
                <a:latin typeface="Calibri"/>
                <a:cs typeface="Calibri"/>
              </a:rPr>
              <a:t>Roxo</a:t>
            </a:r>
            <a:endParaRPr sz="1400">
              <a:latin typeface="Calibri"/>
              <a:cs typeface="Calibri"/>
            </a:endParaRPr>
          </a:p>
          <a:p>
            <a:pPr marL="185420" marR="5080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5" dirty="0">
                <a:latin typeface="Calibri"/>
                <a:cs typeface="Calibri"/>
              </a:rPr>
              <a:t>Divulgação</a:t>
            </a:r>
            <a:r>
              <a:rPr sz="1200" b="1" dirty="0">
                <a:latin typeface="Calibri"/>
                <a:cs typeface="Calibri"/>
              </a:rPr>
              <a:t> nas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áreas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trabalho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computadores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no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Jornal</a:t>
            </a:r>
            <a:r>
              <a:rPr sz="1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eletrônico</a:t>
            </a:r>
            <a:r>
              <a:rPr sz="1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Notícias</a:t>
            </a: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Munícipio</a:t>
            </a:r>
            <a:r>
              <a:rPr sz="1200" b="1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5" dirty="0">
                <a:latin typeface="Calibri"/>
                <a:cs typeface="Calibri"/>
              </a:rPr>
              <a:t>Distribuição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cartazes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nos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serviços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saúde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municipal;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0" dirty="0">
                <a:latin typeface="Calibri"/>
                <a:cs typeface="Calibri"/>
              </a:rPr>
              <a:t>Palestra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pacientes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 </a:t>
            </a:r>
            <a:r>
              <a:rPr sz="1200" b="1" spc="-5" dirty="0">
                <a:latin typeface="Calibri"/>
                <a:cs typeface="Calibri"/>
              </a:rPr>
              <a:t>funcionários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Nutrarte;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5" dirty="0">
                <a:latin typeface="Calibri"/>
                <a:cs typeface="Calibri"/>
              </a:rPr>
              <a:t>Ação</a:t>
            </a:r>
            <a:r>
              <a:rPr sz="1200" b="1" spc="-10" dirty="0">
                <a:latin typeface="Calibri"/>
                <a:cs typeface="Calibri"/>
              </a:rPr>
              <a:t> Educativa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na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Policlínica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Centro;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0" dirty="0">
                <a:latin typeface="Calibri"/>
                <a:cs typeface="Calibri"/>
              </a:rPr>
              <a:t>Infográfico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Informe</a:t>
            </a:r>
            <a:r>
              <a:rPr sz="1200" b="1" spc="-5" dirty="0">
                <a:latin typeface="Calibri"/>
                <a:cs typeface="Calibri"/>
              </a:rPr>
              <a:t> Epidemiológico.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" y="525780"/>
            <a:ext cx="6588759" cy="408940"/>
          </a:xfrm>
          <a:custGeom>
            <a:avLst/>
            <a:gdLst/>
            <a:ahLst/>
            <a:cxnLst/>
            <a:rect l="l" t="t" r="r" b="b"/>
            <a:pathLst>
              <a:path w="6588759" h="408940">
                <a:moveTo>
                  <a:pt x="6588759" y="0"/>
                </a:moveTo>
                <a:lnTo>
                  <a:pt x="0" y="0"/>
                </a:lnTo>
                <a:lnTo>
                  <a:pt x="0" y="408939"/>
                </a:lnTo>
                <a:lnTo>
                  <a:pt x="6588759" y="408939"/>
                </a:lnTo>
                <a:lnTo>
                  <a:pt x="6588759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852" y="525081"/>
            <a:ext cx="39808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rebuchet MS"/>
                <a:cs typeface="Trebuchet MS"/>
              </a:rPr>
              <a:t>Proteção </a:t>
            </a:r>
            <a:r>
              <a:rPr sz="2200" b="1" dirty="0">
                <a:latin typeface="Trebuchet MS"/>
                <a:cs typeface="Trebuchet MS"/>
              </a:rPr>
              <a:t>à</a:t>
            </a:r>
            <a:r>
              <a:rPr sz="2200" b="1" spc="-5" dirty="0">
                <a:latin typeface="Trebuchet MS"/>
                <a:cs typeface="Trebuchet MS"/>
              </a:rPr>
              <a:t> Saúde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e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Vigilâncias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0" y="1270"/>
            <a:ext cx="5293360" cy="370840"/>
          </a:xfrm>
          <a:custGeom>
            <a:avLst/>
            <a:gdLst/>
            <a:ahLst/>
            <a:cxnLst/>
            <a:rect l="l" t="t" r="r" b="b"/>
            <a:pathLst>
              <a:path w="5293360" h="370840">
                <a:moveTo>
                  <a:pt x="0" y="370839"/>
                </a:moveTo>
                <a:lnTo>
                  <a:pt x="5293360" y="370839"/>
                </a:lnTo>
                <a:lnTo>
                  <a:pt x="529336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ln w="6350">
            <a:solidFill>
              <a:srgbClr val="F8A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39" y="87391"/>
            <a:ext cx="46393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5" dirty="0">
                <a:latin typeface="Calibri"/>
                <a:cs typeface="Calibri"/>
              </a:rPr>
              <a:t>Prestação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Contas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CMS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Quadrimestre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24020" y="1069339"/>
            <a:ext cx="4752340" cy="330200"/>
          </a:xfrm>
          <a:custGeom>
            <a:avLst/>
            <a:gdLst/>
            <a:ahLst/>
            <a:cxnLst/>
            <a:rect l="l" t="t" r="r" b="b"/>
            <a:pathLst>
              <a:path w="4752340" h="330200">
                <a:moveTo>
                  <a:pt x="4697349" y="0"/>
                </a:moveTo>
                <a:lnTo>
                  <a:pt x="54990" y="0"/>
                </a:lnTo>
                <a:lnTo>
                  <a:pt x="33593" y="4323"/>
                </a:lnTo>
                <a:lnTo>
                  <a:pt x="16113" y="16113"/>
                </a:lnTo>
                <a:lnTo>
                  <a:pt x="4323" y="33593"/>
                </a:lnTo>
                <a:lnTo>
                  <a:pt x="0" y="54990"/>
                </a:lnTo>
                <a:lnTo>
                  <a:pt x="0" y="275209"/>
                </a:lnTo>
                <a:lnTo>
                  <a:pt x="4323" y="296606"/>
                </a:lnTo>
                <a:lnTo>
                  <a:pt x="16113" y="314086"/>
                </a:lnTo>
                <a:lnTo>
                  <a:pt x="33593" y="325876"/>
                </a:lnTo>
                <a:lnTo>
                  <a:pt x="54990" y="330200"/>
                </a:lnTo>
                <a:lnTo>
                  <a:pt x="4697349" y="330200"/>
                </a:lnTo>
                <a:lnTo>
                  <a:pt x="4718746" y="325876"/>
                </a:lnTo>
                <a:lnTo>
                  <a:pt x="4736226" y="314086"/>
                </a:lnTo>
                <a:lnTo>
                  <a:pt x="4748016" y="296606"/>
                </a:lnTo>
                <a:lnTo>
                  <a:pt x="4752339" y="275209"/>
                </a:lnTo>
                <a:lnTo>
                  <a:pt x="4752339" y="54990"/>
                </a:lnTo>
                <a:lnTo>
                  <a:pt x="4748016" y="33593"/>
                </a:lnTo>
                <a:lnTo>
                  <a:pt x="4736226" y="16113"/>
                </a:lnTo>
                <a:lnTo>
                  <a:pt x="4718746" y="4323"/>
                </a:lnTo>
                <a:lnTo>
                  <a:pt x="4697349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58690" y="1094359"/>
            <a:ext cx="36798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latin typeface="Calibri"/>
                <a:cs typeface="Calibri"/>
              </a:rPr>
              <a:t>LABORATÓRIO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MUNICIPAL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DE </a:t>
            </a:r>
            <a:r>
              <a:rPr sz="1500" b="1" spc="-15" dirty="0">
                <a:latin typeface="Calibri"/>
                <a:cs typeface="Calibri"/>
              </a:rPr>
              <a:t>SAÚDE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PÚBLICA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540"/>
            <a:ext cx="7401559" cy="523240"/>
          </a:xfrm>
          <a:custGeom>
            <a:avLst/>
            <a:gdLst/>
            <a:ahLst/>
            <a:cxnLst/>
            <a:rect l="l" t="t" r="r" b="b"/>
            <a:pathLst>
              <a:path w="7401559" h="523240">
                <a:moveTo>
                  <a:pt x="7401559" y="0"/>
                </a:moveTo>
                <a:lnTo>
                  <a:pt x="0" y="0"/>
                </a:lnTo>
                <a:lnTo>
                  <a:pt x="0" y="523240"/>
                </a:lnTo>
                <a:lnTo>
                  <a:pt x="7401559" y="523240"/>
                </a:lnTo>
                <a:lnTo>
                  <a:pt x="74015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4" y="13017"/>
            <a:ext cx="73971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10" name="object 10"/>
          <p:cNvSpPr/>
          <p:nvPr/>
        </p:nvSpPr>
        <p:spPr>
          <a:xfrm>
            <a:off x="4728209" y="3646170"/>
            <a:ext cx="3743960" cy="607060"/>
          </a:xfrm>
          <a:custGeom>
            <a:avLst/>
            <a:gdLst/>
            <a:ahLst/>
            <a:cxnLst/>
            <a:rect l="l" t="t" r="r" b="b"/>
            <a:pathLst>
              <a:path w="3743959" h="607060">
                <a:moveTo>
                  <a:pt x="0" y="101218"/>
                </a:moveTo>
                <a:lnTo>
                  <a:pt x="7957" y="61829"/>
                </a:lnTo>
                <a:lnTo>
                  <a:pt x="29654" y="29654"/>
                </a:lnTo>
                <a:lnTo>
                  <a:pt x="61829" y="7957"/>
                </a:lnTo>
                <a:lnTo>
                  <a:pt x="101218" y="0"/>
                </a:lnTo>
                <a:lnTo>
                  <a:pt x="3642741" y="0"/>
                </a:lnTo>
                <a:lnTo>
                  <a:pt x="3682130" y="7957"/>
                </a:lnTo>
                <a:lnTo>
                  <a:pt x="3714305" y="29654"/>
                </a:lnTo>
                <a:lnTo>
                  <a:pt x="3736002" y="61829"/>
                </a:lnTo>
                <a:lnTo>
                  <a:pt x="3743960" y="101218"/>
                </a:lnTo>
                <a:lnTo>
                  <a:pt x="3743960" y="505840"/>
                </a:lnTo>
                <a:lnTo>
                  <a:pt x="3736002" y="545230"/>
                </a:lnTo>
                <a:lnTo>
                  <a:pt x="3714305" y="577405"/>
                </a:lnTo>
                <a:lnTo>
                  <a:pt x="3682130" y="599102"/>
                </a:lnTo>
                <a:lnTo>
                  <a:pt x="3642741" y="607059"/>
                </a:lnTo>
                <a:lnTo>
                  <a:pt x="101218" y="607059"/>
                </a:lnTo>
                <a:lnTo>
                  <a:pt x="61829" y="599102"/>
                </a:lnTo>
                <a:lnTo>
                  <a:pt x="29654" y="577405"/>
                </a:lnTo>
                <a:lnTo>
                  <a:pt x="7957" y="545230"/>
                </a:lnTo>
                <a:lnTo>
                  <a:pt x="0" y="505840"/>
                </a:lnTo>
                <a:lnTo>
                  <a:pt x="0" y="101218"/>
                </a:lnTo>
                <a:close/>
              </a:path>
            </a:pathLst>
          </a:custGeom>
          <a:ln w="381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2829" y="3827779"/>
            <a:ext cx="3471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2.130</a:t>
            </a:r>
            <a:r>
              <a:rPr sz="1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análises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realizadas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amostras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água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220" y="1054100"/>
            <a:ext cx="3815079" cy="358140"/>
          </a:xfrm>
          <a:custGeom>
            <a:avLst/>
            <a:gdLst/>
            <a:ahLst/>
            <a:cxnLst/>
            <a:rect l="l" t="t" r="r" b="b"/>
            <a:pathLst>
              <a:path w="3815079" h="358140">
                <a:moveTo>
                  <a:pt x="3755390" y="0"/>
                </a:moveTo>
                <a:lnTo>
                  <a:pt x="59690" y="0"/>
                </a:lnTo>
                <a:lnTo>
                  <a:pt x="36454" y="4683"/>
                </a:lnTo>
                <a:lnTo>
                  <a:pt x="17481" y="17462"/>
                </a:lnTo>
                <a:lnTo>
                  <a:pt x="4690" y="36433"/>
                </a:lnTo>
                <a:lnTo>
                  <a:pt x="0" y="59689"/>
                </a:lnTo>
                <a:lnTo>
                  <a:pt x="0" y="298450"/>
                </a:lnTo>
                <a:lnTo>
                  <a:pt x="4690" y="321706"/>
                </a:lnTo>
                <a:lnTo>
                  <a:pt x="17481" y="340677"/>
                </a:lnTo>
                <a:lnTo>
                  <a:pt x="36454" y="353456"/>
                </a:lnTo>
                <a:lnTo>
                  <a:pt x="59690" y="358139"/>
                </a:lnTo>
                <a:lnTo>
                  <a:pt x="3755390" y="358139"/>
                </a:lnTo>
                <a:lnTo>
                  <a:pt x="3778646" y="353456"/>
                </a:lnTo>
                <a:lnTo>
                  <a:pt x="3797617" y="340677"/>
                </a:lnTo>
                <a:lnTo>
                  <a:pt x="3810396" y="321706"/>
                </a:lnTo>
                <a:lnTo>
                  <a:pt x="3815079" y="298450"/>
                </a:lnTo>
                <a:lnTo>
                  <a:pt x="3815079" y="59689"/>
                </a:lnTo>
                <a:lnTo>
                  <a:pt x="3810396" y="36433"/>
                </a:lnTo>
                <a:lnTo>
                  <a:pt x="3797617" y="17462"/>
                </a:lnTo>
                <a:lnTo>
                  <a:pt x="3778646" y="4683"/>
                </a:lnTo>
                <a:lnTo>
                  <a:pt x="3755390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50745" y="1094359"/>
            <a:ext cx="730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latin typeface="Calibri"/>
                <a:cs typeface="Calibri"/>
              </a:rPr>
              <a:t>SV</a:t>
            </a:r>
            <a:r>
              <a:rPr sz="1500" b="1" dirty="0">
                <a:latin typeface="Calibri"/>
                <a:cs typeface="Calibri"/>
              </a:rPr>
              <a:t>O</a:t>
            </a:r>
            <a:r>
              <a:rPr sz="1500" b="1" spc="-5" dirty="0">
                <a:latin typeface="Calibri"/>
                <a:cs typeface="Calibri"/>
              </a:rPr>
              <a:t>/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5" dirty="0">
                <a:latin typeface="Calibri"/>
                <a:cs typeface="Calibri"/>
              </a:rPr>
              <a:t>M</a:t>
            </a:r>
            <a:r>
              <a:rPr sz="1500" b="1" dirty="0">
                <a:latin typeface="Calibri"/>
                <a:cs typeface="Calibri"/>
              </a:rPr>
              <a:t>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5532" y="6054407"/>
            <a:ext cx="2127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Calibri"/>
                <a:cs typeface="Calibri"/>
              </a:rPr>
              <a:t>Fonte: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DVE/SVO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*dados preliminares  </a:t>
            </a:r>
            <a:r>
              <a:rPr sz="800" b="1" spc="-10" dirty="0">
                <a:latin typeface="Calibri"/>
                <a:cs typeface="Calibri"/>
              </a:rPr>
              <a:t>04/05/2021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5839" y="4221479"/>
            <a:ext cx="2413000" cy="1729739"/>
          </a:xfrm>
          <a:custGeom>
            <a:avLst/>
            <a:gdLst/>
            <a:ahLst/>
            <a:cxnLst/>
            <a:rect l="l" t="t" r="r" b="b"/>
            <a:pathLst>
              <a:path w="2413000" h="1729739">
                <a:moveTo>
                  <a:pt x="0" y="288290"/>
                </a:moveTo>
                <a:lnTo>
                  <a:pt x="3773" y="241518"/>
                </a:lnTo>
                <a:lnTo>
                  <a:pt x="14697" y="197152"/>
                </a:lnTo>
                <a:lnTo>
                  <a:pt x="32178" y="155786"/>
                </a:lnTo>
                <a:lnTo>
                  <a:pt x="55622" y="118012"/>
                </a:lnTo>
                <a:lnTo>
                  <a:pt x="84437" y="84423"/>
                </a:lnTo>
                <a:lnTo>
                  <a:pt x="118028" y="55611"/>
                </a:lnTo>
                <a:lnTo>
                  <a:pt x="155803" y="32170"/>
                </a:lnTo>
                <a:lnTo>
                  <a:pt x="197167" y="14693"/>
                </a:lnTo>
                <a:lnTo>
                  <a:pt x="241527" y="3772"/>
                </a:lnTo>
                <a:lnTo>
                  <a:pt x="288290" y="0"/>
                </a:lnTo>
                <a:lnTo>
                  <a:pt x="2124710" y="0"/>
                </a:lnTo>
                <a:lnTo>
                  <a:pt x="2171481" y="3772"/>
                </a:lnTo>
                <a:lnTo>
                  <a:pt x="2215847" y="14693"/>
                </a:lnTo>
                <a:lnTo>
                  <a:pt x="2257213" y="32170"/>
                </a:lnTo>
                <a:lnTo>
                  <a:pt x="2294987" y="55611"/>
                </a:lnTo>
                <a:lnTo>
                  <a:pt x="2328576" y="84423"/>
                </a:lnTo>
                <a:lnTo>
                  <a:pt x="2357388" y="118012"/>
                </a:lnTo>
                <a:lnTo>
                  <a:pt x="2380829" y="155786"/>
                </a:lnTo>
                <a:lnTo>
                  <a:pt x="2398306" y="197152"/>
                </a:lnTo>
                <a:lnTo>
                  <a:pt x="2409227" y="241518"/>
                </a:lnTo>
                <a:lnTo>
                  <a:pt x="2413000" y="288290"/>
                </a:lnTo>
                <a:lnTo>
                  <a:pt x="2413000" y="1441450"/>
                </a:lnTo>
                <a:lnTo>
                  <a:pt x="2409227" y="1488212"/>
                </a:lnTo>
                <a:lnTo>
                  <a:pt x="2398306" y="1532572"/>
                </a:lnTo>
                <a:lnTo>
                  <a:pt x="2380829" y="1573936"/>
                </a:lnTo>
                <a:lnTo>
                  <a:pt x="2357388" y="1611711"/>
                </a:lnTo>
                <a:lnTo>
                  <a:pt x="2328576" y="1645302"/>
                </a:lnTo>
                <a:lnTo>
                  <a:pt x="2294987" y="1674117"/>
                </a:lnTo>
                <a:lnTo>
                  <a:pt x="2257213" y="1697561"/>
                </a:lnTo>
                <a:lnTo>
                  <a:pt x="2215847" y="1715042"/>
                </a:lnTo>
                <a:lnTo>
                  <a:pt x="2171481" y="1725966"/>
                </a:lnTo>
                <a:lnTo>
                  <a:pt x="2124710" y="1729740"/>
                </a:lnTo>
                <a:lnTo>
                  <a:pt x="288290" y="1729740"/>
                </a:lnTo>
                <a:lnTo>
                  <a:pt x="241527" y="1725966"/>
                </a:lnTo>
                <a:lnTo>
                  <a:pt x="197167" y="1715042"/>
                </a:lnTo>
                <a:lnTo>
                  <a:pt x="155803" y="1697561"/>
                </a:lnTo>
                <a:lnTo>
                  <a:pt x="118028" y="1674117"/>
                </a:lnTo>
                <a:lnTo>
                  <a:pt x="84437" y="1645302"/>
                </a:lnTo>
                <a:lnTo>
                  <a:pt x="55622" y="1611711"/>
                </a:lnTo>
                <a:lnTo>
                  <a:pt x="32178" y="1573936"/>
                </a:lnTo>
                <a:lnTo>
                  <a:pt x="14697" y="1532572"/>
                </a:lnTo>
                <a:lnTo>
                  <a:pt x="3773" y="1488212"/>
                </a:lnTo>
                <a:lnTo>
                  <a:pt x="0" y="1441450"/>
                </a:lnTo>
                <a:lnTo>
                  <a:pt x="0" y="288290"/>
                </a:lnTo>
                <a:close/>
              </a:path>
            </a:pathLst>
          </a:custGeom>
          <a:ln w="254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98905" y="4447285"/>
            <a:ext cx="1626235" cy="5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1º</a:t>
            </a:r>
            <a:r>
              <a:rPr sz="1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quadrimestre</a:t>
            </a:r>
            <a:r>
              <a:rPr sz="14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000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259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necrópsias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2405" y="5128259"/>
            <a:ext cx="1500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118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mortes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naturais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29385" y="5468302"/>
            <a:ext cx="1565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141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mortes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violentas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572000" y="1581150"/>
          <a:ext cx="4123054" cy="1595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630"/>
                <a:gridCol w="1368424"/>
              </a:tblGrid>
              <a:tr h="457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EXAMES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1º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QUADRIMESTRE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Realizados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7.075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1270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Processados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encaminhados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139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45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7.214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10820">
                <a:tc gridSpan="2">
                  <a:txBody>
                    <a:bodyPr/>
                    <a:lstStyle/>
                    <a:p>
                      <a:pPr marL="1270">
                        <a:lnSpc>
                          <a:spcPts val="1025"/>
                        </a:lnSpc>
                        <a:spcBef>
                          <a:spcPts val="53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Fonte: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DVE/LMSP,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*dados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preliminares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11/05/2021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1610360"/>
            <a:ext cx="3016506" cy="244348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077459" y="4467859"/>
            <a:ext cx="3540760" cy="2179320"/>
          </a:xfrm>
          <a:custGeom>
            <a:avLst/>
            <a:gdLst/>
            <a:ahLst/>
            <a:cxnLst/>
            <a:rect l="l" t="t" r="r" b="b"/>
            <a:pathLst>
              <a:path w="3540759" h="2179320">
                <a:moveTo>
                  <a:pt x="0" y="1089659"/>
                </a:moveTo>
                <a:lnTo>
                  <a:pt x="3920" y="1016559"/>
                </a:lnTo>
                <a:lnTo>
                  <a:pt x="15515" y="944750"/>
                </a:lnTo>
                <a:lnTo>
                  <a:pt x="34537" y="874387"/>
                </a:lnTo>
                <a:lnTo>
                  <a:pt x="60738" y="805621"/>
                </a:lnTo>
                <a:lnTo>
                  <a:pt x="93871" y="738605"/>
                </a:lnTo>
                <a:lnTo>
                  <a:pt x="133687" y="673491"/>
                </a:lnTo>
                <a:lnTo>
                  <a:pt x="156025" y="641696"/>
                </a:lnTo>
                <a:lnTo>
                  <a:pt x="179940" y="610433"/>
                </a:lnTo>
                <a:lnTo>
                  <a:pt x="205402" y="579722"/>
                </a:lnTo>
                <a:lnTo>
                  <a:pt x="232380" y="549581"/>
                </a:lnTo>
                <a:lnTo>
                  <a:pt x="260843" y="520031"/>
                </a:lnTo>
                <a:lnTo>
                  <a:pt x="290760" y="491090"/>
                </a:lnTo>
                <a:lnTo>
                  <a:pt x="322100" y="462777"/>
                </a:lnTo>
                <a:lnTo>
                  <a:pt x="354833" y="435111"/>
                </a:lnTo>
                <a:lnTo>
                  <a:pt x="388926" y="408112"/>
                </a:lnTo>
                <a:lnTo>
                  <a:pt x="424350" y="381797"/>
                </a:lnTo>
                <a:lnTo>
                  <a:pt x="461072" y="356187"/>
                </a:lnTo>
                <a:lnTo>
                  <a:pt x="499063" y="331301"/>
                </a:lnTo>
                <a:lnTo>
                  <a:pt x="538291" y="307157"/>
                </a:lnTo>
                <a:lnTo>
                  <a:pt x="578726" y="283774"/>
                </a:lnTo>
                <a:lnTo>
                  <a:pt x="620335" y="261172"/>
                </a:lnTo>
                <a:lnTo>
                  <a:pt x="663089" y="239370"/>
                </a:lnTo>
                <a:lnTo>
                  <a:pt x="706956" y="218386"/>
                </a:lnTo>
                <a:lnTo>
                  <a:pt x="751906" y="198240"/>
                </a:lnTo>
                <a:lnTo>
                  <a:pt x="797906" y="178951"/>
                </a:lnTo>
                <a:lnTo>
                  <a:pt x="844927" y="160538"/>
                </a:lnTo>
                <a:lnTo>
                  <a:pt x="892938" y="143020"/>
                </a:lnTo>
                <a:lnTo>
                  <a:pt x="941907" y="126416"/>
                </a:lnTo>
                <a:lnTo>
                  <a:pt x="991803" y="110745"/>
                </a:lnTo>
                <a:lnTo>
                  <a:pt x="1042596" y="96026"/>
                </a:lnTo>
                <a:lnTo>
                  <a:pt x="1094254" y="82278"/>
                </a:lnTo>
                <a:lnTo>
                  <a:pt x="1146746" y="69521"/>
                </a:lnTo>
                <a:lnTo>
                  <a:pt x="1200042" y="57773"/>
                </a:lnTo>
                <a:lnTo>
                  <a:pt x="1254111" y="47053"/>
                </a:lnTo>
                <a:lnTo>
                  <a:pt x="1308921" y="37381"/>
                </a:lnTo>
                <a:lnTo>
                  <a:pt x="1364442" y="28776"/>
                </a:lnTo>
                <a:lnTo>
                  <a:pt x="1420642" y="21255"/>
                </a:lnTo>
                <a:lnTo>
                  <a:pt x="1477491" y="14840"/>
                </a:lnTo>
                <a:lnTo>
                  <a:pt x="1534957" y="9548"/>
                </a:lnTo>
                <a:lnTo>
                  <a:pt x="1593010" y="5399"/>
                </a:lnTo>
                <a:lnTo>
                  <a:pt x="1651619" y="2412"/>
                </a:lnTo>
                <a:lnTo>
                  <a:pt x="1710752" y="606"/>
                </a:lnTo>
                <a:lnTo>
                  <a:pt x="1770380" y="0"/>
                </a:lnTo>
                <a:lnTo>
                  <a:pt x="1830007" y="606"/>
                </a:lnTo>
                <a:lnTo>
                  <a:pt x="1889140" y="2412"/>
                </a:lnTo>
                <a:lnTo>
                  <a:pt x="1947749" y="5399"/>
                </a:lnTo>
                <a:lnTo>
                  <a:pt x="2005802" y="9548"/>
                </a:lnTo>
                <a:lnTo>
                  <a:pt x="2063268" y="14840"/>
                </a:lnTo>
                <a:lnTo>
                  <a:pt x="2120117" y="21255"/>
                </a:lnTo>
                <a:lnTo>
                  <a:pt x="2176317" y="28776"/>
                </a:lnTo>
                <a:lnTo>
                  <a:pt x="2231838" y="37381"/>
                </a:lnTo>
                <a:lnTo>
                  <a:pt x="2286648" y="47053"/>
                </a:lnTo>
                <a:lnTo>
                  <a:pt x="2340717" y="57773"/>
                </a:lnTo>
                <a:lnTo>
                  <a:pt x="2394013" y="69521"/>
                </a:lnTo>
                <a:lnTo>
                  <a:pt x="2446505" y="82278"/>
                </a:lnTo>
                <a:lnTo>
                  <a:pt x="2498163" y="96026"/>
                </a:lnTo>
                <a:lnTo>
                  <a:pt x="2548956" y="110745"/>
                </a:lnTo>
                <a:lnTo>
                  <a:pt x="2598852" y="126416"/>
                </a:lnTo>
                <a:lnTo>
                  <a:pt x="2647821" y="143020"/>
                </a:lnTo>
                <a:lnTo>
                  <a:pt x="2695832" y="160538"/>
                </a:lnTo>
                <a:lnTo>
                  <a:pt x="2742853" y="178951"/>
                </a:lnTo>
                <a:lnTo>
                  <a:pt x="2788853" y="198240"/>
                </a:lnTo>
                <a:lnTo>
                  <a:pt x="2833803" y="218386"/>
                </a:lnTo>
                <a:lnTo>
                  <a:pt x="2877670" y="239370"/>
                </a:lnTo>
                <a:lnTo>
                  <a:pt x="2920424" y="261172"/>
                </a:lnTo>
                <a:lnTo>
                  <a:pt x="2962033" y="283774"/>
                </a:lnTo>
                <a:lnTo>
                  <a:pt x="3002468" y="307157"/>
                </a:lnTo>
                <a:lnTo>
                  <a:pt x="3041696" y="331301"/>
                </a:lnTo>
                <a:lnTo>
                  <a:pt x="3079687" y="356187"/>
                </a:lnTo>
                <a:lnTo>
                  <a:pt x="3116409" y="381797"/>
                </a:lnTo>
                <a:lnTo>
                  <a:pt x="3151833" y="408112"/>
                </a:lnTo>
                <a:lnTo>
                  <a:pt x="3185926" y="435111"/>
                </a:lnTo>
                <a:lnTo>
                  <a:pt x="3218659" y="462777"/>
                </a:lnTo>
                <a:lnTo>
                  <a:pt x="3249999" y="491090"/>
                </a:lnTo>
                <a:lnTo>
                  <a:pt x="3279916" y="520031"/>
                </a:lnTo>
                <a:lnTo>
                  <a:pt x="3308379" y="549581"/>
                </a:lnTo>
                <a:lnTo>
                  <a:pt x="3335357" y="579722"/>
                </a:lnTo>
                <a:lnTo>
                  <a:pt x="3360819" y="610433"/>
                </a:lnTo>
                <a:lnTo>
                  <a:pt x="3384734" y="641696"/>
                </a:lnTo>
                <a:lnTo>
                  <a:pt x="3407072" y="673491"/>
                </a:lnTo>
                <a:lnTo>
                  <a:pt x="3427800" y="705801"/>
                </a:lnTo>
                <a:lnTo>
                  <a:pt x="3464305" y="771885"/>
                </a:lnTo>
                <a:lnTo>
                  <a:pt x="3494004" y="839795"/>
                </a:lnTo>
                <a:lnTo>
                  <a:pt x="3516646" y="909378"/>
                </a:lnTo>
                <a:lnTo>
                  <a:pt x="3531986" y="980483"/>
                </a:lnTo>
                <a:lnTo>
                  <a:pt x="3539774" y="1052957"/>
                </a:lnTo>
                <a:lnTo>
                  <a:pt x="3540760" y="1089659"/>
                </a:lnTo>
                <a:lnTo>
                  <a:pt x="3539774" y="1126359"/>
                </a:lnTo>
                <a:lnTo>
                  <a:pt x="3531986" y="1198827"/>
                </a:lnTo>
                <a:lnTo>
                  <a:pt x="3516646" y="1269928"/>
                </a:lnTo>
                <a:lnTo>
                  <a:pt x="3494004" y="1339508"/>
                </a:lnTo>
                <a:lnTo>
                  <a:pt x="3464305" y="1407416"/>
                </a:lnTo>
                <a:lnTo>
                  <a:pt x="3427800" y="1473498"/>
                </a:lnTo>
                <a:lnTo>
                  <a:pt x="3407072" y="1505806"/>
                </a:lnTo>
                <a:lnTo>
                  <a:pt x="3384734" y="1537602"/>
                </a:lnTo>
                <a:lnTo>
                  <a:pt x="3360819" y="1568864"/>
                </a:lnTo>
                <a:lnTo>
                  <a:pt x="3335357" y="1599575"/>
                </a:lnTo>
                <a:lnTo>
                  <a:pt x="3308379" y="1629715"/>
                </a:lnTo>
                <a:lnTo>
                  <a:pt x="3279916" y="1659265"/>
                </a:lnTo>
                <a:lnTo>
                  <a:pt x="3249999" y="1688206"/>
                </a:lnTo>
                <a:lnTo>
                  <a:pt x="3218659" y="1716520"/>
                </a:lnTo>
                <a:lnTo>
                  <a:pt x="3185926" y="1744186"/>
                </a:lnTo>
                <a:lnTo>
                  <a:pt x="3151833" y="1771186"/>
                </a:lnTo>
                <a:lnTo>
                  <a:pt x="3116409" y="1797501"/>
                </a:lnTo>
                <a:lnTo>
                  <a:pt x="3079687" y="1823112"/>
                </a:lnTo>
                <a:lnTo>
                  <a:pt x="3041696" y="1847999"/>
                </a:lnTo>
                <a:lnTo>
                  <a:pt x="3002468" y="1872144"/>
                </a:lnTo>
                <a:lnTo>
                  <a:pt x="2962033" y="1895527"/>
                </a:lnTo>
                <a:lnTo>
                  <a:pt x="2920424" y="1918130"/>
                </a:lnTo>
                <a:lnTo>
                  <a:pt x="2877670" y="1939933"/>
                </a:lnTo>
                <a:lnTo>
                  <a:pt x="2833803" y="1960918"/>
                </a:lnTo>
                <a:lnTo>
                  <a:pt x="2788853" y="1981065"/>
                </a:lnTo>
                <a:lnTo>
                  <a:pt x="2742853" y="2000355"/>
                </a:lnTo>
                <a:lnTo>
                  <a:pt x="2695832" y="2018769"/>
                </a:lnTo>
                <a:lnTo>
                  <a:pt x="2647821" y="2036288"/>
                </a:lnTo>
                <a:lnTo>
                  <a:pt x="2598852" y="2052893"/>
                </a:lnTo>
                <a:lnTo>
                  <a:pt x="2548956" y="2068565"/>
                </a:lnTo>
                <a:lnTo>
                  <a:pt x="2498163" y="2083285"/>
                </a:lnTo>
                <a:lnTo>
                  <a:pt x="2446505" y="2097034"/>
                </a:lnTo>
                <a:lnTo>
                  <a:pt x="2394013" y="2109792"/>
                </a:lnTo>
                <a:lnTo>
                  <a:pt x="2340717" y="2121541"/>
                </a:lnTo>
                <a:lnTo>
                  <a:pt x="2286648" y="2132261"/>
                </a:lnTo>
                <a:lnTo>
                  <a:pt x="2231838" y="2141934"/>
                </a:lnTo>
                <a:lnTo>
                  <a:pt x="2176317" y="2150541"/>
                </a:lnTo>
                <a:lnTo>
                  <a:pt x="2120117" y="2158062"/>
                </a:lnTo>
                <a:lnTo>
                  <a:pt x="2063268" y="2164478"/>
                </a:lnTo>
                <a:lnTo>
                  <a:pt x="2005802" y="2169770"/>
                </a:lnTo>
                <a:lnTo>
                  <a:pt x="1947749" y="2173919"/>
                </a:lnTo>
                <a:lnTo>
                  <a:pt x="1889140" y="2176907"/>
                </a:lnTo>
                <a:lnTo>
                  <a:pt x="1830007" y="2178713"/>
                </a:lnTo>
                <a:lnTo>
                  <a:pt x="1770380" y="2179320"/>
                </a:lnTo>
                <a:lnTo>
                  <a:pt x="1710752" y="2178713"/>
                </a:lnTo>
                <a:lnTo>
                  <a:pt x="1651619" y="2176907"/>
                </a:lnTo>
                <a:lnTo>
                  <a:pt x="1593010" y="2173919"/>
                </a:lnTo>
                <a:lnTo>
                  <a:pt x="1534957" y="2169770"/>
                </a:lnTo>
                <a:lnTo>
                  <a:pt x="1477491" y="2164478"/>
                </a:lnTo>
                <a:lnTo>
                  <a:pt x="1420642" y="2158062"/>
                </a:lnTo>
                <a:lnTo>
                  <a:pt x="1364442" y="2150541"/>
                </a:lnTo>
                <a:lnTo>
                  <a:pt x="1308921" y="2141934"/>
                </a:lnTo>
                <a:lnTo>
                  <a:pt x="1254111" y="2132261"/>
                </a:lnTo>
                <a:lnTo>
                  <a:pt x="1200042" y="2121541"/>
                </a:lnTo>
                <a:lnTo>
                  <a:pt x="1146746" y="2109792"/>
                </a:lnTo>
                <a:lnTo>
                  <a:pt x="1094254" y="2097034"/>
                </a:lnTo>
                <a:lnTo>
                  <a:pt x="1042596" y="2083285"/>
                </a:lnTo>
                <a:lnTo>
                  <a:pt x="991803" y="2068565"/>
                </a:lnTo>
                <a:lnTo>
                  <a:pt x="941907" y="2052893"/>
                </a:lnTo>
                <a:lnTo>
                  <a:pt x="892938" y="2036288"/>
                </a:lnTo>
                <a:lnTo>
                  <a:pt x="844927" y="2018769"/>
                </a:lnTo>
                <a:lnTo>
                  <a:pt x="797906" y="2000355"/>
                </a:lnTo>
                <a:lnTo>
                  <a:pt x="751906" y="1981065"/>
                </a:lnTo>
                <a:lnTo>
                  <a:pt x="706956" y="1960918"/>
                </a:lnTo>
                <a:lnTo>
                  <a:pt x="663089" y="1939933"/>
                </a:lnTo>
                <a:lnTo>
                  <a:pt x="620335" y="1918130"/>
                </a:lnTo>
                <a:lnTo>
                  <a:pt x="578726" y="1895527"/>
                </a:lnTo>
                <a:lnTo>
                  <a:pt x="538291" y="1872144"/>
                </a:lnTo>
                <a:lnTo>
                  <a:pt x="499063" y="1847999"/>
                </a:lnTo>
                <a:lnTo>
                  <a:pt x="461072" y="1823112"/>
                </a:lnTo>
                <a:lnTo>
                  <a:pt x="424350" y="1797501"/>
                </a:lnTo>
                <a:lnTo>
                  <a:pt x="388926" y="1771186"/>
                </a:lnTo>
                <a:lnTo>
                  <a:pt x="354833" y="1744186"/>
                </a:lnTo>
                <a:lnTo>
                  <a:pt x="322100" y="1716520"/>
                </a:lnTo>
                <a:lnTo>
                  <a:pt x="290760" y="1688206"/>
                </a:lnTo>
                <a:lnTo>
                  <a:pt x="260843" y="1659265"/>
                </a:lnTo>
                <a:lnTo>
                  <a:pt x="232380" y="1629715"/>
                </a:lnTo>
                <a:lnTo>
                  <a:pt x="205402" y="1599575"/>
                </a:lnTo>
                <a:lnTo>
                  <a:pt x="179940" y="1568864"/>
                </a:lnTo>
                <a:lnTo>
                  <a:pt x="156025" y="1537602"/>
                </a:lnTo>
                <a:lnTo>
                  <a:pt x="133687" y="1505806"/>
                </a:lnTo>
                <a:lnTo>
                  <a:pt x="112959" y="1473498"/>
                </a:lnTo>
                <a:lnTo>
                  <a:pt x="76454" y="1407416"/>
                </a:lnTo>
                <a:lnTo>
                  <a:pt x="46755" y="1339508"/>
                </a:lnTo>
                <a:lnTo>
                  <a:pt x="24113" y="1269928"/>
                </a:lnTo>
                <a:lnTo>
                  <a:pt x="8773" y="1198827"/>
                </a:lnTo>
                <a:lnTo>
                  <a:pt x="985" y="1126359"/>
                </a:lnTo>
                <a:lnTo>
                  <a:pt x="0" y="108965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19445" y="5216144"/>
            <a:ext cx="229806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25654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Núcleo em Vigilância em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Saúde: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NEVS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serviço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implantado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UBSs</a:t>
            </a:r>
            <a:r>
              <a:rPr sz="1400" b="1" spc="-5" dirty="0">
                <a:latin typeface="Calibri"/>
                <a:cs typeface="Calibri"/>
              </a:rPr>
              <a:t>: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Rudge Ramos, </a:t>
            </a:r>
            <a:r>
              <a:rPr sz="1400" b="1" spc="-15" dirty="0">
                <a:latin typeface="Calibri"/>
                <a:cs typeface="Calibri"/>
              </a:rPr>
              <a:t>Pq </a:t>
            </a:r>
            <a:r>
              <a:rPr sz="1400" b="1" dirty="0">
                <a:latin typeface="Calibri"/>
                <a:cs typeface="Calibri"/>
              </a:rPr>
              <a:t>São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Bernardo, </a:t>
            </a:r>
            <a:r>
              <a:rPr sz="1400" b="1" dirty="0">
                <a:latin typeface="Calibri"/>
                <a:cs typeface="Calibri"/>
              </a:rPr>
              <a:t>Leblon, </a:t>
            </a:r>
            <a:r>
              <a:rPr sz="1400" b="1" spc="-5" dirty="0">
                <a:latin typeface="Calibri"/>
                <a:cs typeface="Calibri"/>
              </a:rPr>
              <a:t>Riacho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Grande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Baeta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Neves.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4480" y="4582159"/>
            <a:ext cx="431800" cy="5664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3240"/>
            <a:ext cx="6517640" cy="426720"/>
          </a:xfrm>
          <a:custGeom>
            <a:avLst/>
            <a:gdLst/>
            <a:ahLst/>
            <a:cxnLst/>
            <a:rect l="l" t="t" r="r" b="b"/>
            <a:pathLst>
              <a:path w="6517640" h="426719">
                <a:moveTo>
                  <a:pt x="6517640" y="0"/>
                </a:moveTo>
                <a:lnTo>
                  <a:pt x="0" y="0"/>
                </a:lnTo>
                <a:lnTo>
                  <a:pt x="0" y="426720"/>
                </a:lnTo>
                <a:lnTo>
                  <a:pt x="6517640" y="426720"/>
                </a:lnTo>
                <a:lnTo>
                  <a:pt x="651764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514096"/>
            <a:ext cx="378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rebuchet MS"/>
                <a:cs typeface="Trebuchet MS"/>
              </a:rPr>
              <a:t>Estabelecimentos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Públicos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7840" y="0"/>
            <a:ext cx="990600" cy="109473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6728459" cy="523240"/>
          </a:xfrm>
          <a:custGeom>
            <a:avLst/>
            <a:gdLst/>
            <a:ahLst/>
            <a:cxnLst/>
            <a:rect l="l" t="t" r="r" b="b"/>
            <a:pathLst>
              <a:path w="6728459" h="523240">
                <a:moveTo>
                  <a:pt x="6728460" y="0"/>
                </a:moveTo>
                <a:lnTo>
                  <a:pt x="0" y="0"/>
                </a:lnTo>
                <a:lnTo>
                  <a:pt x="0" y="523239"/>
                </a:lnTo>
                <a:lnTo>
                  <a:pt x="6728460" y="523239"/>
                </a:lnTo>
                <a:lnTo>
                  <a:pt x="672846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977" y="9842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10" dirty="0"/>
              <a:t> </a:t>
            </a:r>
            <a:r>
              <a:rPr dirty="0"/>
              <a:t>- 1º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99160" y="1341647"/>
          <a:ext cx="6961505" cy="5046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2240"/>
                <a:gridCol w="577214"/>
                <a:gridCol w="577214"/>
                <a:gridCol w="685164"/>
                <a:gridCol w="621664"/>
                <a:gridCol w="531494"/>
              </a:tblGrid>
              <a:tr h="1803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Descrição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050" b="1" spc="-15" dirty="0">
                          <a:latin typeface="Calibri"/>
                          <a:cs typeface="Calibri"/>
                        </a:rPr>
                        <a:t>Total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Tipo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Gestão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03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Público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b="1" spc="-10" dirty="0">
                          <a:latin typeface="Calibri"/>
                          <a:cs typeface="Calibri"/>
                        </a:rPr>
                        <a:t>Contratado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Municipal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b="1" spc="-10" dirty="0">
                          <a:latin typeface="Calibri"/>
                          <a:cs typeface="Calibri"/>
                        </a:rPr>
                        <a:t>Estadual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spc="-40" dirty="0">
                          <a:latin typeface="Calibri"/>
                          <a:cs typeface="Calibri"/>
                        </a:rPr>
                        <a:t>34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40" dirty="0">
                          <a:latin typeface="Calibri"/>
                          <a:cs typeface="Calibri"/>
                        </a:rPr>
                        <a:t>34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40" dirty="0">
                          <a:latin typeface="Calibri"/>
                          <a:cs typeface="Calibri"/>
                        </a:rPr>
                        <a:t>34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POLICLÍNICA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3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spc="-40" dirty="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40" dirty="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CONSULTÓRIO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ISOLADO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DIAGNOSE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TERAPIA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(SADT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ISOLADO)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MÓVEL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NÍVEL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PRÉ-HOSPITALAR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ÁREA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URGÊNCIA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spc="-40" dirty="0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40" dirty="0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40" dirty="0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Â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FARMACIA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6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HOSPITAL/DIA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ISOLADO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E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Ú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PRONTO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ATENDIMENTO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spc="-40" dirty="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40" dirty="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40" dirty="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POLO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ACADEMIA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SAUDE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TELESSAÚDE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CENTRAL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REGULAÇÃO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MÉDICA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URGÊNCIAS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CENTRO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ATENÇÃO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HEMOTERÁPICA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0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HEMATOLÓGICA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40" dirty="0">
                          <a:latin typeface="Calibri"/>
                          <a:cs typeface="Calibri"/>
                        </a:rPr>
                        <a:t>116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40" dirty="0">
                          <a:latin typeface="Calibri"/>
                          <a:cs typeface="Calibri"/>
                        </a:rPr>
                        <a:t>103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40" dirty="0">
                          <a:latin typeface="Calibri"/>
                          <a:cs typeface="Calibri"/>
                        </a:rPr>
                        <a:t>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40" dirty="0">
                          <a:latin typeface="Calibri"/>
                          <a:cs typeface="Calibri"/>
                        </a:rPr>
                        <a:t>114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13494" y="6446549"/>
            <a:ext cx="4511040" cy="166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dirty="0">
                <a:latin typeface="Calibri"/>
                <a:cs typeface="Calibri"/>
              </a:rPr>
              <a:t>Fonte: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CNES</a:t>
            </a:r>
            <a:r>
              <a:rPr sz="900" spc="5" dirty="0">
                <a:latin typeface="Calibri"/>
                <a:cs typeface="Calibri"/>
              </a:rPr>
              <a:t> - </a:t>
            </a:r>
            <a:r>
              <a:rPr sz="900" spc="25" dirty="0">
                <a:latin typeface="Calibri"/>
                <a:cs typeface="Calibri"/>
              </a:rPr>
              <a:t>Relatórios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- </a:t>
            </a:r>
            <a:r>
              <a:rPr sz="900" spc="20" dirty="0">
                <a:latin typeface="Calibri"/>
                <a:cs typeface="Calibri"/>
              </a:rPr>
              <a:t>Tipos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de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Estabelecimentos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- </a:t>
            </a:r>
            <a:r>
              <a:rPr sz="900" spc="25" dirty="0">
                <a:latin typeface="Calibri"/>
                <a:cs typeface="Calibri"/>
              </a:rPr>
              <a:t>Relatório</a:t>
            </a:r>
            <a:r>
              <a:rPr sz="900" spc="15" dirty="0">
                <a:latin typeface="Calibri"/>
                <a:cs typeface="Calibri"/>
              </a:rPr>
              <a:t> da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10" dirty="0">
                <a:latin typeface="Calibri"/>
                <a:cs typeface="Calibri"/>
              </a:rPr>
              <a:t>competêcia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Março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7141" y="976902"/>
            <a:ext cx="4046220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15" dirty="0">
                <a:latin typeface="Calibri"/>
                <a:cs typeface="Calibri"/>
              </a:rPr>
              <a:t>RELATÓRIO</a:t>
            </a:r>
            <a:r>
              <a:rPr sz="1050" b="1" spc="-3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TIPO</a:t>
            </a:r>
            <a:r>
              <a:rPr sz="1050" b="1" spc="-35" dirty="0">
                <a:latin typeface="Calibri"/>
                <a:cs typeface="Calibri"/>
              </a:rPr>
              <a:t> </a:t>
            </a:r>
            <a:r>
              <a:rPr sz="1050" b="1" spc="-10" dirty="0">
                <a:latin typeface="Calibri"/>
                <a:cs typeface="Calibri"/>
              </a:rPr>
              <a:t>DE</a:t>
            </a:r>
            <a:r>
              <a:rPr sz="1050" b="1" spc="-45" dirty="0">
                <a:latin typeface="Calibri"/>
                <a:cs typeface="Calibri"/>
              </a:rPr>
              <a:t> </a:t>
            </a:r>
            <a:r>
              <a:rPr sz="1050" b="1" spc="-10" dirty="0">
                <a:latin typeface="Calibri"/>
                <a:cs typeface="Calibri"/>
              </a:rPr>
              <a:t>ESTABELECIMENTO</a:t>
            </a:r>
            <a:r>
              <a:rPr sz="1050" b="1" spc="-35" dirty="0">
                <a:latin typeface="Calibri"/>
                <a:cs typeface="Calibri"/>
              </a:rPr>
              <a:t> </a:t>
            </a:r>
            <a:r>
              <a:rPr sz="1050" b="1" spc="5" dirty="0">
                <a:latin typeface="Calibri"/>
                <a:cs typeface="Calibri"/>
              </a:rPr>
              <a:t>-</a:t>
            </a:r>
            <a:r>
              <a:rPr sz="1050" b="1" spc="1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PÚBLICOS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spc="5" dirty="0">
                <a:latin typeface="Calibri"/>
                <a:cs typeface="Calibri"/>
              </a:rPr>
              <a:t>E</a:t>
            </a:r>
            <a:r>
              <a:rPr sz="1050" b="1" spc="-45" dirty="0">
                <a:latin typeface="Calibri"/>
                <a:cs typeface="Calibri"/>
              </a:rPr>
              <a:t> </a:t>
            </a:r>
            <a:r>
              <a:rPr sz="1050" b="1" spc="-10" dirty="0">
                <a:latin typeface="Calibri"/>
                <a:cs typeface="Calibri"/>
              </a:rPr>
              <a:t>CONTRATADOS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spc="5" dirty="0">
                <a:latin typeface="Calibri"/>
                <a:cs typeface="Calibri"/>
              </a:rPr>
              <a:t>SUS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160" y="662175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11" y="0"/>
                </a:moveTo>
                <a:lnTo>
                  <a:pt x="0" y="0"/>
                </a:lnTo>
                <a:lnTo>
                  <a:pt x="90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1375" y="662175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11" y="0"/>
                </a:moveTo>
                <a:lnTo>
                  <a:pt x="0" y="0"/>
                </a:lnTo>
                <a:lnTo>
                  <a:pt x="90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8713" y="662175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11" y="0"/>
                </a:moveTo>
                <a:lnTo>
                  <a:pt x="0" y="0"/>
                </a:lnTo>
                <a:lnTo>
                  <a:pt x="90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6292" y="662175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11" y="0"/>
                </a:moveTo>
                <a:lnTo>
                  <a:pt x="0" y="0"/>
                </a:lnTo>
                <a:lnTo>
                  <a:pt x="90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2130" y="662175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11" y="0"/>
                </a:moveTo>
                <a:lnTo>
                  <a:pt x="0" y="0"/>
                </a:lnTo>
                <a:lnTo>
                  <a:pt x="90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4406" y="662175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11" y="0"/>
                </a:moveTo>
                <a:lnTo>
                  <a:pt x="0" y="0"/>
                </a:lnTo>
                <a:lnTo>
                  <a:pt x="90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55814" y="6612750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241" y="0"/>
                </a:moveTo>
                <a:lnTo>
                  <a:pt x="0" y="0"/>
                </a:lnTo>
                <a:lnTo>
                  <a:pt x="0" y="9017"/>
                </a:lnTo>
                <a:lnTo>
                  <a:pt x="241" y="9017"/>
                </a:lnTo>
                <a:lnTo>
                  <a:pt x="24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5818" y="980651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9011"/>
                </a:moveTo>
                <a:lnTo>
                  <a:pt x="239" y="9011"/>
                </a:lnTo>
                <a:lnTo>
                  <a:pt x="239" y="0"/>
                </a:lnTo>
                <a:lnTo>
                  <a:pt x="0" y="0"/>
                </a:lnTo>
                <a:lnTo>
                  <a:pt x="0" y="9011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55818" y="1161119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9011"/>
                </a:moveTo>
                <a:lnTo>
                  <a:pt x="239" y="9011"/>
                </a:lnTo>
                <a:lnTo>
                  <a:pt x="239" y="0"/>
                </a:lnTo>
                <a:lnTo>
                  <a:pt x="0" y="0"/>
                </a:lnTo>
                <a:lnTo>
                  <a:pt x="0" y="9011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5780"/>
            <a:ext cx="6588759" cy="383540"/>
          </a:xfrm>
          <a:custGeom>
            <a:avLst/>
            <a:gdLst/>
            <a:ahLst/>
            <a:cxnLst/>
            <a:rect l="l" t="t" r="r" b="b"/>
            <a:pathLst>
              <a:path w="6588759" h="383540">
                <a:moveTo>
                  <a:pt x="0" y="383540"/>
                </a:moveTo>
                <a:lnTo>
                  <a:pt x="6588759" y="383540"/>
                </a:lnTo>
                <a:lnTo>
                  <a:pt x="6588759" y="0"/>
                </a:lnTo>
                <a:lnTo>
                  <a:pt x="0" y="0"/>
                </a:lnTo>
                <a:lnTo>
                  <a:pt x="0" y="38354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499681"/>
            <a:ext cx="39808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rebuchet MS"/>
                <a:cs typeface="Trebuchet MS"/>
              </a:rPr>
              <a:t>Proteção </a:t>
            </a:r>
            <a:r>
              <a:rPr sz="2200" b="1" dirty="0">
                <a:latin typeface="Trebuchet MS"/>
                <a:cs typeface="Trebuchet MS"/>
              </a:rPr>
              <a:t>à</a:t>
            </a:r>
            <a:r>
              <a:rPr sz="2200" b="1" spc="-5" dirty="0">
                <a:latin typeface="Trebuchet MS"/>
                <a:cs typeface="Trebuchet MS"/>
              </a:rPr>
              <a:t> Saúde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e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Vigilâncias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40"/>
            <a:ext cx="7401559" cy="523240"/>
          </a:xfrm>
          <a:custGeom>
            <a:avLst/>
            <a:gdLst/>
            <a:ahLst/>
            <a:cxnLst/>
            <a:rect l="l" t="t" r="r" b="b"/>
            <a:pathLst>
              <a:path w="7401559" h="523240">
                <a:moveTo>
                  <a:pt x="7401559" y="0"/>
                </a:moveTo>
                <a:lnTo>
                  <a:pt x="0" y="0"/>
                </a:lnTo>
                <a:lnTo>
                  <a:pt x="0" y="523240"/>
                </a:lnTo>
                <a:lnTo>
                  <a:pt x="7401559" y="523240"/>
                </a:lnTo>
                <a:lnTo>
                  <a:pt x="74015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3017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lang="pt-BR" spc="5" dirty="0" smtClean="0"/>
              <a:t>2</a:t>
            </a:r>
            <a:r>
              <a:rPr dirty="0" smtClean="0"/>
              <a:t>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5330" y="942403"/>
            <a:ext cx="2917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Chikungunya,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Zika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vírus, </a:t>
            </a:r>
            <a:r>
              <a:rPr sz="1400" b="1" spc="-10" dirty="0">
                <a:latin typeface="Calibri"/>
                <a:cs typeface="Calibri"/>
              </a:rPr>
              <a:t>Febre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Amarela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5750" y="1172210"/>
          <a:ext cx="4636769" cy="1863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220"/>
                <a:gridCol w="1017905"/>
                <a:gridCol w="720089"/>
                <a:gridCol w="791845"/>
                <a:gridCol w="854710"/>
              </a:tblGrid>
              <a:tr h="191770">
                <a:tc rowSpan="2">
                  <a:txBody>
                    <a:bodyPr/>
                    <a:lstStyle/>
                    <a:p>
                      <a:pPr marL="261620" marR="254000" indent="406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SITUAÇÃO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543560">
                        <a:lnSpc>
                          <a:spcPts val="141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200" b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quadrimestre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5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8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CHIKUNGUNYA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156210" indent="4826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ZIKA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IRUS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71120" indent="1187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FEBRE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AMA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DENGUE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Notificados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895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66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Descartados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FFD966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marL="9525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Importados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D966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9525">
                        <a:lnSpc>
                          <a:spcPts val="131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Autóctones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29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ts val="129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D966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952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Investigação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Outros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Municípios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1178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82575" y="3034284"/>
            <a:ext cx="207263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Fonte: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DVE/SBC,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*dados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preliminares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04/05/2021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7984" y="1032192"/>
            <a:ext cx="3484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Imóveis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trabalhados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para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prevenção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1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Dengue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95634"/>
              </p:ext>
            </p:extLst>
          </p:nvPr>
        </p:nvGraphicFramePr>
        <p:xfrm>
          <a:off x="5194046" y="1298194"/>
          <a:ext cx="3773170" cy="2803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1487170"/>
              </a:tblGrid>
              <a:tr h="196850">
                <a:tc rowSpan="2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Ações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Realizadas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Básica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CCZ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2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tabLst>
                          <a:tab pos="1487170" algn="l"/>
                        </a:tabLst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b="1" u="sng" spc="10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200" b="1" u="sng" spc="10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200" b="1" u="sng" spc="105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2</a:t>
                      </a:r>
                      <a:r>
                        <a:rPr sz="1200" b="1" u="sng" spc="-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°</a:t>
                      </a:r>
                      <a:r>
                        <a:rPr sz="1200" b="1" u="sng" spc="-1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QUADRIMESTRE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AE2D4"/>
                    </a:solidFill>
                  </a:tcPr>
                </a:tc>
              </a:tr>
              <a:tr h="260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2D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2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2D4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1143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Casa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Casa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405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81.788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AE2D4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Bloqueios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casos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suspeitos*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32.201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2D4"/>
                    </a:solidFill>
                  </a:tcPr>
                </a:tc>
              </a:tr>
              <a:tr h="229870">
                <a:tc gridSpan="2">
                  <a:txBody>
                    <a:bodyPr/>
                    <a:lstStyle/>
                    <a:p>
                      <a:pPr marL="11430">
                        <a:lnSpc>
                          <a:spcPts val="1415"/>
                        </a:lnSpc>
                        <a:spcBef>
                          <a:spcPts val="300"/>
                        </a:spcBef>
                        <a:tabLst>
                          <a:tab pos="3773170" algn="l"/>
                        </a:tabLst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Ações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Realizadas</a:t>
                      </a:r>
                      <a:r>
                        <a:rPr sz="12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CCZ	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AE2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88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Imóveis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Especiais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228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solidFill>
                      <a:srgbClr val="FAE2D4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11430">
                        <a:lnSpc>
                          <a:spcPts val="124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Pontos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Estratégicos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4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297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E2D4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11430">
                        <a:lnSpc>
                          <a:spcPts val="119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Focos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9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AE2D4"/>
                    </a:solidFill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1430">
                        <a:lnSpc>
                          <a:spcPts val="11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Larvas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Aedes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aegypti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90"/>
                        </a:lnSpc>
                      </a:pPr>
                      <a:r>
                        <a:rPr lang="pt-BR" sz="1200" smtClean="0">
                          <a:latin typeface="Calibri"/>
                          <a:cs typeface="Calibri"/>
                        </a:rPr>
                        <a:t>1.710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2D4"/>
                    </a:solidFill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09696" y="3368407"/>
            <a:ext cx="2611120" cy="523875"/>
            <a:chOff x="109696" y="3368407"/>
            <a:chExt cx="2611120" cy="5238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696" y="3368407"/>
              <a:ext cx="2610675" cy="4899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780" y="3390836"/>
              <a:ext cx="2029968" cy="5009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6529" y="3415030"/>
              <a:ext cx="2481580" cy="360680"/>
            </a:xfrm>
            <a:custGeom>
              <a:avLst/>
              <a:gdLst/>
              <a:ahLst/>
              <a:cxnLst/>
              <a:rect l="l" t="t" r="r" b="b"/>
              <a:pathLst>
                <a:path w="2481580" h="360679">
                  <a:moveTo>
                    <a:pt x="2421509" y="0"/>
                  </a:moveTo>
                  <a:lnTo>
                    <a:pt x="60109" y="0"/>
                  </a:lnTo>
                  <a:lnTo>
                    <a:pt x="36711" y="4724"/>
                  </a:lnTo>
                  <a:lnTo>
                    <a:pt x="17605" y="17605"/>
                  </a:lnTo>
                  <a:lnTo>
                    <a:pt x="4723" y="36701"/>
                  </a:lnTo>
                  <a:lnTo>
                    <a:pt x="0" y="60071"/>
                  </a:lnTo>
                  <a:lnTo>
                    <a:pt x="0" y="300609"/>
                  </a:lnTo>
                  <a:lnTo>
                    <a:pt x="4723" y="323978"/>
                  </a:lnTo>
                  <a:lnTo>
                    <a:pt x="17605" y="343074"/>
                  </a:lnTo>
                  <a:lnTo>
                    <a:pt x="36711" y="355955"/>
                  </a:lnTo>
                  <a:lnTo>
                    <a:pt x="60109" y="360680"/>
                  </a:lnTo>
                  <a:lnTo>
                    <a:pt x="2421509" y="360680"/>
                  </a:lnTo>
                  <a:lnTo>
                    <a:pt x="2444878" y="355955"/>
                  </a:lnTo>
                  <a:lnTo>
                    <a:pt x="2463974" y="343074"/>
                  </a:lnTo>
                  <a:lnTo>
                    <a:pt x="2476855" y="323978"/>
                  </a:lnTo>
                  <a:lnTo>
                    <a:pt x="2481580" y="300609"/>
                  </a:lnTo>
                  <a:lnTo>
                    <a:pt x="2481580" y="60071"/>
                  </a:lnTo>
                  <a:lnTo>
                    <a:pt x="2476855" y="36701"/>
                  </a:lnTo>
                  <a:lnTo>
                    <a:pt x="2463974" y="17605"/>
                  </a:lnTo>
                  <a:lnTo>
                    <a:pt x="2444878" y="4724"/>
                  </a:lnTo>
                  <a:lnTo>
                    <a:pt x="242150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529" y="3415030"/>
              <a:ext cx="2481580" cy="360680"/>
            </a:xfrm>
            <a:custGeom>
              <a:avLst/>
              <a:gdLst/>
              <a:ahLst/>
              <a:cxnLst/>
              <a:rect l="l" t="t" r="r" b="b"/>
              <a:pathLst>
                <a:path w="2481580" h="360679">
                  <a:moveTo>
                    <a:pt x="0" y="60071"/>
                  </a:moveTo>
                  <a:lnTo>
                    <a:pt x="4723" y="36701"/>
                  </a:lnTo>
                  <a:lnTo>
                    <a:pt x="17605" y="17605"/>
                  </a:lnTo>
                  <a:lnTo>
                    <a:pt x="36711" y="4724"/>
                  </a:lnTo>
                  <a:lnTo>
                    <a:pt x="60109" y="0"/>
                  </a:lnTo>
                  <a:lnTo>
                    <a:pt x="2421509" y="0"/>
                  </a:lnTo>
                  <a:lnTo>
                    <a:pt x="2444878" y="4724"/>
                  </a:lnTo>
                  <a:lnTo>
                    <a:pt x="2463974" y="17605"/>
                  </a:lnTo>
                  <a:lnTo>
                    <a:pt x="2476855" y="36701"/>
                  </a:lnTo>
                  <a:lnTo>
                    <a:pt x="2481580" y="60071"/>
                  </a:lnTo>
                  <a:lnTo>
                    <a:pt x="2481580" y="300609"/>
                  </a:lnTo>
                  <a:lnTo>
                    <a:pt x="2476855" y="323978"/>
                  </a:lnTo>
                  <a:lnTo>
                    <a:pt x="2463974" y="343074"/>
                  </a:lnTo>
                  <a:lnTo>
                    <a:pt x="2444878" y="355955"/>
                  </a:lnTo>
                  <a:lnTo>
                    <a:pt x="2421509" y="360680"/>
                  </a:lnTo>
                  <a:lnTo>
                    <a:pt x="60109" y="360680"/>
                  </a:lnTo>
                  <a:lnTo>
                    <a:pt x="36711" y="355955"/>
                  </a:lnTo>
                  <a:lnTo>
                    <a:pt x="17605" y="343074"/>
                  </a:lnTo>
                  <a:lnTo>
                    <a:pt x="4723" y="323978"/>
                  </a:lnTo>
                  <a:lnTo>
                    <a:pt x="0" y="300609"/>
                  </a:lnTo>
                  <a:lnTo>
                    <a:pt x="0" y="6007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8800" y="3465195"/>
            <a:ext cx="17151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VIGILÂNCIA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SANITÁRIA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36537" y="3930650"/>
          <a:ext cx="5805170" cy="23907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2110"/>
                <a:gridCol w="904875"/>
                <a:gridCol w="718185"/>
              </a:tblGrid>
              <a:tr h="332105">
                <a:tc>
                  <a:txBody>
                    <a:bodyPr/>
                    <a:lstStyle/>
                    <a:p>
                      <a:pPr marL="9525">
                        <a:lnSpc>
                          <a:spcPts val="143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Ações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Desenvolvidas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Quadrimestre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ts val="10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ts val="10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Inspeções sanitárias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846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6985">
                        <a:lnSpc>
                          <a:spcPts val="132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Ações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legais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controle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risco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saúde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AIF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98755">
                <a:tc>
                  <a:txBody>
                    <a:bodyPr/>
                    <a:lstStyle/>
                    <a:p>
                      <a:pPr marL="6985">
                        <a:lnSpc>
                          <a:spcPts val="13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Licenças</a:t>
                      </a:r>
                      <a:r>
                        <a:rPr sz="12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Sanitárias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1930">
                <a:tc>
                  <a:txBody>
                    <a:bodyPr/>
                    <a:lstStyle/>
                    <a:p>
                      <a:pPr marL="6985">
                        <a:lnSpc>
                          <a:spcPts val="13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Laudo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técnico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avaliação 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(LTA)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análise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aprovação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6055">
                <a:tc>
                  <a:txBody>
                    <a:bodyPr/>
                    <a:lstStyle/>
                    <a:p>
                      <a:pPr marL="6985">
                        <a:lnSpc>
                          <a:spcPts val="134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Nº de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participantes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atividades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educativas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(setor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produtivo)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135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35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Inspeções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em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estabelecimentos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livres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tabaco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1.296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4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Inspeções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Projeto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COVID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1.543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Fonte: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DPSV/VISA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9525" marR="6921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Obs.: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Todos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treinamentos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cancelados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partir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09/03/2020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devido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pandemia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Covid-19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acordo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Decreto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nº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21114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22/03/2020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Obs: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as ações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relacionadas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aos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estabelecimentos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“livres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tabaco”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estavam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suspensas até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set/2020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457572" y="4223384"/>
            <a:ext cx="1584960" cy="0"/>
          </a:xfrm>
          <a:custGeom>
            <a:avLst/>
            <a:gdLst/>
            <a:ahLst/>
            <a:cxnLst/>
            <a:rect l="l" t="t" r="r" b="b"/>
            <a:pathLst>
              <a:path w="1584960">
                <a:moveTo>
                  <a:pt x="0" y="0"/>
                </a:moveTo>
                <a:lnTo>
                  <a:pt x="15844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488179" y="500380"/>
            <a:ext cx="2398395" cy="607695"/>
            <a:chOff x="4488179" y="500380"/>
            <a:chExt cx="2398395" cy="6076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8179" y="510540"/>
              <a:ext cx="2398268" cy="5262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8219" y="500380"/>
              <a:ext cx="1753107" cy="6075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73269" y="575310"/>
              <a:ext cx="2232660" cy="360680"/>
            </a:xfrm>
            <a:custGeom>
              <a:avLst/>
              <a:gdLst/>
              <a:ahLst/>
              <a:cxnLst/>
              <a:rect l="l" t="t" r="r" b="b"/>
              <a:pathLst>
                <a:path w="2232659" h="360680">
                  <a:moveTo>
                    <a:pt x="2172588" y="0"/>
                  </a:moveTo>
                  <a:lnTo>
                    <a:pt x="60070" y="0"/>
                  </a:lnTo>
                  <a:lnTo>
                    <a:pt x="36701" y="4724"/>
                  </a:lnTo>
                  <a:lnTo>
                    <a:pt x="17605" y="17605"/>
                  </a:lnTo>
                  <a:lnTo>
                    <a:pt x="4724" y="36701"/>
                  </a:lnTo>
                  <a:lnTo>
                    <a:pt x="0" y="60070"/>
                  </a:lnTo>
                  <a:lnTo>
                    <a:pt x="0" y="300609"/>
                  </a:lnTo>
                  <a:lnTo>
                    <a:pt x="4724" y="323978"/>
                  </a:lnTo>
                  <a:lnTo>
                    <a:pt x="17605" y="343074"/>
                  </a:lnTo>
                  <a:lnTo>
                    <a:pt x="36701" y="355955"/>
                  </a:lnTo>
                  <a:lnTo>
                    <a:pt x="60070" y="360679"/>
                  </a:lnTo>
                  <a:lnTo>
                    <a:pt x="2172588" y="360679"/>
                  </a:lnTo>
                  <a:lnTo>
                    <a:pt x="2195958" y="355955"/>
                  </a:lnTo>
                  <a:lnTo>
                    <a:pt x="2215054" y="343074"/>
                  </a:lnTo>
                  <a:lnTo>
                    <a:pt x="2227935" y="323978"/>
                  </a:lnTo>
                  <a:lnTo>
                    <a:pt x="2232659" y="300609"/>
                  </a:lnTo>
                  <a:lnTo>
                    <a:pt x="2232659" y="60070"/>
                  </a:lnTo>
                  <a:lnTo>
                    <a:pt x="2227935" y="36701"/>
                  </a:lnTo>
                  <a:lnTo>
                    <a:pt x="2215054" y="17605"/>
                  </a:lnTo>
                  <a:lnTo>
                    <a:pt x="2195958" y="4724"/>
                  </a:lnTo>
                  <a:lnTo>
                    <a:pt x="2172588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3269" y="575310"/>
              <a:ext cx="2232660" cy="360680"/>
            </a:xfrm>
            <a:custGeom>
              <a:avLst/>
              <a:gdLst/>
              <a:ahLst/>
              <a:cxnLst/>
              <a:rect l="l" t="t" r="r" b="b"/>
              <a:pathLst>
                <a:path w="2232659" h="360680">
                  <a:moveTo>
                    <a:pt x="0" y="60070"/>
                  </a:moveTo>
                  <a:lnTo>
                    <a:pt x="4724" y="36701"/>
                  </a:lnTo>
                  <a:lnTo>
                    <a:pt x="17605" y="17605"/>
                  </a:lnTo>
                  <a:lnTo>
                    <a:pt x="36701" y="4724"/>
                  </a:lnTo>
                  <a:lnTo>
                    <a:pt x="60070" y="0"/>
                  </a:lnTo>
                  <a:lnTo>
                    <a:pt x="2172588" y="0"/>
                  </a:lnTo>
                  <a:lnTo>
                    <a:pt x="2195958" y="4724"/>
                  </a:lnTo>
                  <a:lnTo>
                    <a:pt x="2215054" y="17605"/>
                  </a:lnTo>
                  <a:lnTo>
                    <a:pt x="2227935" y="36701"/>
                  </a:lnTo>
                  <a:lnTo>
                    <a:pt x="2232659" y="60070"/>
                  </a:lnTo>
                  <a:lnTo>
                    <a:pt x="2232659" y="300609"/>
                  </a:lnTo>
                  <a:lnTo>
                    <a:pt x="2227935" y="323978"/>
                  </a:lnTo>
                  <a:lnTo>
                    <a:pt x="2215054" y="343074"/>
                  </a:lnTo>
                  <a:lnTo>
                    <a:pt x="2195958" y="355955"/>
                  </a:lnTo>
                  <a:lnTo>
                    <a:pt x="2172588" y="360679"/>
                  </a:lnTo>
                  <a:lnTo>
                    <a:pt x="60070" y="360679"/>
                  </a:lnTo>
                  <a:lnTo>
                    <a:pt x="36701" y="355955"/>
                  </a:lnTo>
                  <a:lnTo>
                    <a:pt x="17605" y="343074"/>
                  </a:lnTo>
                  <a:lnTo>
                    <a:pt x="4724" y="323978"/>
                  </a:lnTo>
                  <a:lnTo>
                    <a:pt x="0" y="300609"/>
                  </a:lnTo>
                  <a:lnTo>
                    <a:pt x="0" y="6007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00625" y="588645"/>
            <a:ext cx="137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ARBOVIROSES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4593" y="4136679"/>
            <a:ext cx="1851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Fonte: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DPSV/CCZ</a:t>
            </a:r>
            <a:r>
              <a:rPr sz="800" spc="409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*Dados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preliminares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23793" y="4337176"/>
            <a:ext cx="2880360" cy="2379980"/>
          </a:xfrm>
          <a:custGeom>
            <a:avLst/>
            <a:gdLst/>
            <a:ahLst/>
            <a:cxnLst/>
            <a:rect l="l" t="t" r="r" b="b"/>
            <a:pathLst>
              <a:path w="2880359" h="2379979">
                <a:moveTo>
                  <a:pt x="0" y="396621"/>
                </a:moveTo>
                <a:lnTo>
                  <a:pt x="2667" y="350361"/>
                </a:lnTo>
                <a:lnTo>
                  <a:pt x="10473" y="305670"/>
                </a:lnTo>
                <a:lnTo>
                  <a:pt x="23119" y="262846"/>
                </a:lnTo>
                <a:lnTo>
                  <a:pt x="40308" y="222185"/>
                </a:lnTo>
                <a:lnTo>
                  <a:pt x="61742" y="183985"/>
                </a:lnTo>
                <a:lnTo>
                  <a:pt x="87124" y="148543"/>
                </a:lnTo>
                <a:lnTo>
                  <a:pt x="116157" y="116157"/>
                </a:lnTo>
                <a:lnTo>
                  <a:pt x="148543" y="87124"/>
                </a:lnTo>
                <a:lnTo>
                  <a:pt x="183985" y="61742"/>
                </a:lnTo>
                <a:lnTo>
                  <a:pt x="222185" y="40308"/>
                </a:lnTo>
                <a:lnTo>
                  <a:pt x="262846" y="23119"/>
                </a:lnTo>
                <a:lnTo>
                  <a:pt x="305670" y="10473"/>
                </a:lnTo>
                <a:lnTo>
                  <a:pt x="350361" y="2667"/>
                </a:lnTo>
                <a:lnTo>
                  <a:pt x="396620" y="0"/>
                </a:lnTo>
                <a:lnTo>
                  <a:pt x="2483739" y="0"/>
                </a:lnTo>
                <a:lnTo>
                  <a:pt x="2529998" y="2667"/>
                </a:lnTo>
                <a:lnTo>
                  <a:pt x="2574689" y="10473"/>
                </a:lnTo>
                <a:lnTo>
                  <a:pt x="2617513" y="23119"/>
                </a:lnTo>
                <a:lnTo>
                  <a:pt x="2658174" y="40308"/>
                </a:lnTo>
                <a:lnTo>
                  <a:pt x="2696374" y="61742"/>
                </a:lnTo>
                <a:lnTo>
                  <a:pt x="2731816" y="87124"/>
                </a:lnTo>
                <a:lnTo>
                  <a:pt x="2764202" y="116157"/>
                </a:lnTo>
                <a:lnTo>
                  <a:pt x="2793235" y="148543"/>
                </a:lnTo>
                <a:lnTo>
                  <a:pt x="2818617" y="183985"/>
                </a:lnTo>
                <a:lnTo>
                  <a:pt x="2840051" y="222185"/>
                </a:lnTo>
                <a:lnTo>
                  <a:pt x="2857240" y="262846"/>
                </a:lnTo>
                <a:lnTo>
                  <a:pt x="2869886" y="305670"/>
                </a:lnTo>
                <a:lnTo>
                  <a:pt x="2877692" y="350361"/>
                </a:lnTo>
                <a:lnTo>
                  <a:pt x="2880360" y="396621"/>
                </a:lnTo>
                <a:lnTo>
                  <a:pt x="2880360" y="1983308"/>
                </a:lnTo>
                <a:lnTo>
                  <a:pt x="2877692" y="2029568"/>
                </a:lnTo>
                <a:lnTo>
                  <a:pt x="2869886" y="2074261"/>
                </a:lnTo>
                <a:lnTo>
                  <a:pt x="2857240" y="2117088"/>
                </a:lnTo>
                <a:lnTo>
                  <a:pt x="2840051" y="2157754"/>
                </a:lnTo>
                <a:lnTo>
                  <a:pt x="2818617" y="2195958"/>
                </a:lnTo>
                <a:lnTo>
                  <a:pt x="2793235" y="2231405"/>
                </a:lnTo>
                <a:lnTo>
                  <a:pt x="2764202" y="2263797"/>
                </a:lnTo>
                <a:lnTo>
                  <a:pt x="2731816" y="2292835"/>
                </a:lnTo>
                <a:lnTo>
                  <a:pt x="2696374" y="2318222"/>
                </a:lnTo>
                <a:lnTo>
                  <a:pt x="2658174" y="2339661"/>
                </a:lnTo>
                <a:lnTo>
                  <a:pt x="2617513" y="2356854"/>
                </a:lnTo>
                <a:lnTo>
                  <a:pt x="2574689" y="2369503"/>
                </a:lnTo>
                <a:lnTo>
                  <a:pt x="2529998" y="2377311"/>
                </a:lnTo>
                <a:lnTo>
                  <a:pt x="2483739" y="2379980"/>
                </a:lnTo>
                <a:lnTo>
                  <a:pt x="396620" y="2379980"/>
                </a:lnTo>
                <a:lnTo>
                  <a:pt x="350361" y="2377311"/>
                </a:lnTo>
                <a:lnTo>
                  <a:pt x="305670" y="2369503"/>
                </a:lnTo>
                <a:lnTo>
                  <a:pt x="262846" y="2356854"/>
                </a:lnTo>
                <a:lnTo>
                  <a:pt x="222185" y="2339661"/>
                </a:lnTo>
                <a:lnTo>
                  <a:pt x="183985" y="2318222"/>
                </a:lnTo>
                <a:lnTo>
                  <a:pt x="148543" y="2292835"/>
                </a:lnTo>
                <a:lnTo>
                  <a:pt x="116157" y="2263797"/>
                </a:lnTo>
                <a:lnTo>
                  <a:pt x="87124" y="2231405"/>
                </a:lnTo>
                <a:lnTo>
                  <a:pt x="61742" y="2195958"/>
                </a:lnTo>
                <a:lnTo>
                  <a:pt x="40308" y="2157754"/>
                </a:lnTo>
                <a:lnTo>
                  <a:pt x="23119" y="2117088"/>
                </a:lnTo>
                <a:lnTo>
                  <a:pt x="10473" y="2074261"/>
                </a:lnTo>
                <a:lnTo>
                  <a:pt x="2667" y="2029568"/>
                </a:lnTo>
                <a:lnTo>
                  <a:pt x="0" y="1983308"/>
                </a:lnTo>
                <a:lnTo>
                  <a:pt x="0" y="396621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17468" y="4511635"/>
            <a:ext cx="249301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AÇÕES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85420" marR="6350" indent="-172720" algn="just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400" b="1" spc="-10" dirty="0">
                <a:latin typeface="Calibri"/>
                <a:cs typeface="Calibri"/>
              </a:rPr>
              <a:t>Atualização do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Plano 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Ação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Municipal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Controle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Dengue;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1350" dirty="0">
              <a:latin typeface="Calibri"/>
              <a:cs typeface="Calibri"/>
            </a:endParaRPr>
          </a:p>
          <a:p>
            <a:pPr marL="185420" marR="5080" indent="-172720" algn="just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400" b="1" spc="-5" dirty="0">
                <a:latin typeface="Calibri"/>
                <a:cs typeface="Calibri"/>
              </a:rPr>
              <a:t>Criação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Plano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Ação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Municipal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Manejo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e </a:t>
            </a:r>
            <a:r>
              <a:rPr sz="1400" b="1" spc="-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Controle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Escorpião.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5780"/>
            <a:ext cx="6588759" cy="383540"/>
          </a:xfrm>
          <a:custGeom>
            <a:avLst/>
            <a:gdLst/>
            <a:ahLst/>
            <a:cxnLst/>
            <a:rect l="l" t="t" r="r" b="b"/>
            <a:pathLst>
              <a:path w="6588759" h="383540">
                <a:moveTo>
                  <a:pt x="0" y="383540"/>
                </a:moveTo>
                <a:lnTo>
                  <a:pt x="6588759" y="383540"/>
                </a:lnTo>
                <a:lnTo>
                  <a:pt x="6588759" y="0"/>
                </a:lnTo>
                <a:lnTo>
                  <a:pt x="0" y="0"/>
                </a:lnTo>
                <a:lnTo>
                  <a:pt x="0" y="38354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499681"/>
            <a:ext cx="39808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rebuchet MS"/>
                <a:cs typeface="Trebuchet MS"/>
              </a:rPr>
              <a:t>Proteção </a:t>
            </a:r>
            <a:r>
              <a:rPr sz="2200" b="1" dirty="0">
                <a:latin typeface="Trebuchet MS"/>
                <a:cs typeface="Trebuchet MS"/>
              </a:rPr>
              <a:t>à</a:t>
            </a:r>
            <a:r>
              <a:rPr sz="2200" b="1" spc="-5" dirty="0">
                <a:latin typeface="Trebuchet MS"/>
                <a:cs typeface="Trebuchet MS"/>
              </a:rPr>
              <a:t> Saúde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e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Vigilâncias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97"/>
            <a:ext cx="7401559" cy="523240"/>
          </a:xfrm>
          <a:custGeom>
            <a:avLst/>
            <a:gdLst/>
            <a:ahLst/>
            <a:cxnLst/>
            <a:rect l="l" t="t" r="r" b="b"/>
            <a:pathLst>
              <a:path w="7401559" h="523240">
                <a:moveTo>
                  <a:pt x="7401559" y="0"/>
                </a:moveTo>
                <a:lnTo>
                  <a:pt x="0" y="0"/>
                </a:lnTo>
                <a:lnTo>
                  <a:pt x="0" y="523240"/>
                </a:lnTo>
                <a:lnTo>
                  <a:pt x="7401559" y="523240"/>
                </a:lnTo>
                <a:lnTo>
                  <a:pt x="74015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3017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8800" y="830580"/>
            <a:ext cx="2108835" cy="607695"/>
            <a:chOff x="558800" y="830580"/>
            <a:chExt cx="2108835" cy="6076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800" y="858507"/>
              <a:ext cx="2108708" cy="488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459" y="830580"/>
              <a:ext cx="1450848" cy="6075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3889" y="923290"/>
              <a:ext cx="1943100" cy="322580"/>
            </a:xfrm>
            <a:custGeom>
              <a:avLst/>
              <a:gdLst/>
              <a:ahLst/>
              <a:cxnLst/>
              <a:rect l="l" t="t" r="r" b="b"/>
              <a:pathLst>
                <a:path w="1943100" h="322580">
                  <a:moveTo>
                    <a:pt x="1889378" y="0"/>
                  </a:moveTo>
                  <a:lnTo>
                    <a:pt x="53759" y="0"/>
                  </a:lnTo>
                  <a:lnTo>
                    <a:pt x="32832" y="4232"/>
                  </a:lnTo>
                  <a:lnTo>
                    <a:pt x="15744" y="15763"/>
                  </a:lnTo>
                  <a:lnTo>
                    <a:pt x="4224" y="32843"/>
                  </a:lnTo>
                  <a:lnTo>
                    <a:pt x="0" y="53721"/>
                  </a:lnTo>
                  <a:lnTo>
                    <a:pt x="0" y="268859"/>
                  </a:lnTo>
                  <a:lnTo>
                    <a:pt x="4224" y="289736"/>
                  </a:lnTo>
                  <a:lnTo>
                    <a:pt x="15744" y="306816"/>
                  </a:lnTo>
                  <a:lnTo>
                    <a:pt x="32832" y="318347"/>
                  </a:lnTo>
                  <a:lnTo>
                    <a:pt x="53759" y="322580"/>
                  </a:lnTo>
                  <a:lnTo>
                    <a:pt x="1889378" y="322580"/>
                  </a:lnTo>
                  <a:lnTo>
                    <a:pt x="1910256" y="318347"/>
                  </a:lnTo>
                  <a:lnTo>
                    <a:pt x="1927336" y="306816"/>
                  </a:lnTo>
                  <a:lnTo>
                    <a:pt x="1938867" y="289736"/>
                  </a:lnTo>
                  <a:lnTo>
                    <a:pt x="1943100" y="268859"/>
                  </a:lnTo>
                  <a:lnTo>
                    <a:pt x="1943100" y="53721"/>
                  </a:lnTo>
                  <a:lnTo>
                    <a:pt x="1938867" y="32843"/>
                  </a:lnTo>
                  <a:lnTo>
                    <a:pt x="1927336" y="15763"/>
                  </a:lnTo>
                  <a:lnTo>
                    <a:pt x="1910256" y="4232"/>
                  </a:lnTo>
                  <a:lnTo>
                    <a:pt x="1889378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3889" y="923290"/>
              <a:ext cx="1943100" cy="322580"/>
            </a:xfrm>
            <a:custGeom>
              <a:avLst/>
              <a:gdLst/>
              <a:ahLst/>
              <a:cxnLst/>
              <a:rect l="l" t="t" r="r" b="b"/>
              <a:pathLst>
                <a:path w="1943100" h="322580">
                  <a:moveTo>
                    <a:pt x="0" y="53721"/>
                  </a:moveTo>
                  <a:lnTo>
                    <a:pt x="4224" y="32843"/>
                  </a:lnTo>
                  <a:lnTo>
                    <a:pt x="15744" y="15763"/>
                  </a:lnTo>
                  <a:lnTo>
                    <a:pt x="32832" y="4232"/>
                  </a:lnTo>
                  <a:lnTo>
                    <a:pt x="53759" y="0"/>
                  </a:lnTo>
                  <a:lnTo>
                    <a:pt x="1889378" y="0"/>
                  </a:lnTo>
                  <a:lnTo>
                    <a:pt x="1910256" y="4232"/>
                  </a:lnTo>
                  <a:lnTo>
                    <a:pt x="1927336" y="15763"/>
                  </a:lnTo>
                  <a:lnTo>
                    <a:pt x="1938867" y="32843"/>
                  </a:lnTo>
                  <a:lnTo>
                    <a:pt x="1943100" y="53721"/>
                  </a:lnTo>
                  <a:lnTo>
                    <a:pt x="1943100" y="268859"/>
                  </a:lnTo>
                  <a:lnTo>
                    <a:pt x="1938867" y="289736"/>
                  </a:lnTo>
                  <a:lnTo>
                    <a:pt x="1927336" y="306816"/>
                  </a:lnTo>
                  <a:lnTo>
                    <a:pt x="1910256" y="318347"/>
                  </a:lnTo>
                  <a:lnTo>
                    <a:pt x="1889378" y="322580"/>
                  </a:lnTo>
                  <a:lnTo>
                    <a:pt x="53759" y="322580"/>
                  </a:lnTo>
                  <a:lnTo>
                    <a:pt x="32832" y="318347"/>
                  </a:lnTo>
                  <a:lnTo>
                    <a:pt x="15744" y="306816"/>
                  </a:lnTo>
                  <a:lnTo>
                    <a:pt x="4224" y="289736"/>
                  </a:lnTo>
                  <a:lnTo>
                    <a:pt x="0" y="268859"/>
                  </a:lnTo>
                  <a:lnTo>
                    <a:pt x="0" y="5372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77277" y="917511"/>
            <a:ext cx="1073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ZOONOSES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61680" y="957580"/>
            <a:ext cx="3693160" cy="607695"/>
            <a:chOff x="4361680" y="957580"/>
            <a:chExt cx="3693160" cy="60769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0" y="1001285"/>
              <a:ext cx="3692666" cy="4566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1980" y="957580"/>
              <a:ext cx="3589528" cy="6075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428490" y="1047750"/>
              <a:ext cx="3563620" cy="327660"/>
            </a:xfrm>
            <a:custGeom>
              <a:avLst/>
              <a:gdLst/>
              <a:ahLst/>
              <a:cxnLst/>
              <a:rect l="l" t="t" r="r" b="b"/>
              <a:pathLst>
                <a:path w="3563620" h="327659">
                  <a:moveTo>
                    <a:pt x="3509010" y="0"/>
                  </a:moveTo>
                  <a:lnTo>
                    <a:pt x="54610" y="0"/>
                  </a:lnTo>
                  <a:lnTo>
                    <a:pt x="33379" y="4300"/>
                  </a:lnTo>
                  <a:lnTo>
                    <a:pt x="16017" y="16017"/>
                  </a:lnTo>
                  <a:lnTo>
                    <a:pt x="4300" y="33379"/>
                  </a:lnTo>
                  <a:lnTo>
                    <a:pt x="0" y="54610"/>
                  </a:lnTo>
                  <a:lnTo>
                    <a:pt x="0" y="273050"/>
                  </a:lnTo>
                  <a:lnTo>
                    <a:pt x="4300" y="294280"/>
                  </a:lnTo>
                  <a:lnTo>
                    <a:pt x="16017" y="311642"/>
                  </a:lnTo>
                  <a:lnTo>
                    <a:pt x="33379" y="323359"/>
                  </a:lnTo>
                  <a:lnTo>
                    <a:pt x="54610" y="327660"/>
                  </a:lnTo>
                  <a:lnTo>
                    <a:pt x="3509010" y="327660"/>
                  </a:lnTo>
                  <a:lnTo>
                    <a:pt x="3530240" y="323359"/>
                  </a:lnTo>
                  <a:lnTo>
                    <a:pt x="3547602" y="311642"/>
                  </a:lnTo>
                  <a:lnTo>
                    <a:pt x="3559319" y="294280"/>
                  </a:lnTo>
                  <a:lnTo>
                    <a:pt x="3563619" y="273050"/>
                  </a:lnTo>
                  <a:lnTo>
                    <a:pt x="3563619" y="54610"/>
                  </a:lnTo>
                  <a:lnTo>
                    <a:pt x="3559319" y="33379"/>
                  </a:lnTo>
                  <a:lnTo>
                    <a:pt x="3547602" y="16017"/>
                  </a:lnTo>
                  <a:lnTo>
                    <a:pt x="3530240" y="4300"/>
                  </a:lnTo>
                  <a:lnTo>
                    <a:pt x="350901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8490" y="1047750"/>
              <a:ext cx="3563620" cy="327660"/>
            </a:xfrm>
            <a:custGeom>
              <a:avLst/>
              <a:gdLst/>
              <a:ahLst/>
              <a:cxnLst/>
              <a:rect l="l" t="t" r="r" b="b"/>
              <a:pathLst>
                <a:path w="3563620" h="327659">
                  <a:moveTo>
                    <a:pt x="0" y="54610"/>
                  </a:moveTo>
                  <a:lnTo>
                    <a:pt x="4300" y="33379"/>
                  </a:lnTo>
                  <a:lnTo>
                    <a:pt x="16017" y="16017"/>
                  </a:lnTo>
                  <a:lnTo>
                    <a:pt x="33379" y="4300"/>
                  </a:lnTo>
                  <a:lnTo>
                    <a:pt x="54610" y="0"/>
                  </a:lnTo>
                  <a:lnTo>
                    <a:pt x="3509010" y="0"/>
                  </a:lnTo>
                  <a:lnTo>
                    <a:pt x="3530240" y="4300"/>
                  </a:lnTo>
                  <a:lnTo>
                    <a:pt x="3547602" y="16017"/>
                  </a:lnTo>
                  <a:lnTo>
                    <a:pt x="3559319" y="33379"/>
                  </a:lnTo>
                  <a:lnTo>
                    <a:pt x="3563619" y="54610"/>
                  </a:lnTo>
                  <a:lnTo>
                    <a:pt x="3563619" y="273050"/>
                  </a:lnTo>
                  <a:lnTo>
                    <a:pt x="3559319" y="294280"/>
                  </a:lnTo>
                  <a:lnTo>
                    <a:pt x="3547602" y="311642"/>
                  </a:lnTo>
                  <a:lnTo>
                    <a:pt x="3530240" y="323359"/>
                  </a:lnTo>
                  <a:lnTo>
                    <a:pt x="3509010" y="327660"/>
                  </a:lnTo>
                  <a:lnTo>
                    <a:pt x="54610" y="327660"/>
                  </a:lnTo>
                  <a:lnTo>
                    <a:pt x="33379" y="323359"/>
                  </a:lnTo>
                  <a:lnTo>
                    <a:pt x="16017" y="311642"/>
                  </a:lnTo>
                  <a:lnTo>
                    <a:pt x="4300" y="294280"/>
                  </a:lnTo>
                  <a:lnTo>
                    <a:pt x="0" y="273050"/>
                  </a:lnTo>
                  <a:lnTo>
                    <a:pt x="0" y="5461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02734" y="1045209"/>
            <a:ext cx="321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CEREST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VIGILÂNCIA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AMBIENTAL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5934" y="1321435"/>
            <a:ext cx="2602230" cy="615950"/>
            <a:chOff x="495934" y="1321435"/>
            <a:chExt cx="2602230" cy="615950"/>
          </a:xfrm>
        </p:grpSpPr>
        <p:sp>
          <p:nvSpPr>
            <p:cNvPr id="19" name="object 19"/>
            <p:cNvSpPr/>
            <p:nvPr/>
          </p:nvSpPr>
          <p:spPr>
            <a:xfrm>
              <a:off x="505459" y="1330960"/>
              <a:ext cx="2583180" cy="596900"/>
            </a:xfrm>
            <a:custGeom>
              <a:avLst/>
              <a:gdLst/>
              <a:ahLst/>
              <a:cxnLst/>
              <a:rect l="l" t="t" r="r" b="b"/>
              <a:pathLst>
                <a:path w="2583180" h="596900">
                  <a:moveTo>
                    <a:pt x="2483739" y="0"/>
                  </a:moveTo>
                  <a:lnTo>
                    <a:pt x="99479" y="0"/>
                  </a:lnTo>
                  <a:lnTo>
                    <a:pt x="60757" y="7822"/>
                  </a:lnTo>
                  <a:lnTo>
                    <a:pt x="29136" y="29146"/>
                  </a:lnTo>
                  <a:lnTo>
                    <a:pt x="7817" y="60757"/>
                  </a:lnTo>
                  <a:lnTo>
                    <a:pt x="0" y="99440"/>
                  </a:lnTo>
                  <a:lnTo>
                    <a:pt x="0" y="497459"/>
                  </a:lnTo>
                  <a:lnTo>
                    <a:pt x="7817" y="536142"/>
                  </a:lnTo>
                  <a:lnTo>
                    <a:pt x="29136" y="567753"/>
                  </a:lnTo>
                  <a:lnTo>
                    <a:pt x="60757" y="589077"/>
                  </a:lnTo>
                  <a:lnTo>
                    <a:pt x="99479" y="596900"/>
                  </a:lnTo>
                  <a:lnTo>
                    <a:pt x="2483739" y="596900"/>
                  </a:lnTo>
                  <a:lnTo>
                    <a:pt x="2522422" y="589077"/>
                  </a:lnTo>
                  <a:lnTo>
                    <a:pt x="2554033" y="567753"/>
                  </a:lnTo>
                  <a:lnTo>
                    <a:pt x="2575357" y="536142"/>
                  </a:lnTo>
                  <a:lnTo>
                    <a:pt x="2583179" y="497459"/>
                  </a:lnTo>
                  <a:lnTo>
                    <a:pt x="2583179" y="99440"/>
                  </a:lnTo>
                  <a:lnTo>
                    <a:pt x="2575357" y="60757"/>
                  </a:lnTo>
                  <a:lnTo>
                    <a:pt x="2554033" y="29146"/>
                  </a:lnTo>
                  <a:lnTo>
                    <a:pt x="2522422" y="7822"/>
                  </a:lnTo>
                  <a:lnTo>
                    <a:pt x="2483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459" y="1330960"/>
              <a:ext cx="2583180" cy="596900"/>
            </a:xfrm>
            <a:custGeom>
              <a:avLst/>
              <a:gdLst/>
              <a:ahLst/>
              <a:cxnLst/>
              <a:rect l="l" t="t" r="r" b="b"/>
              <a:pathLst>
                <a:path w="2583180" h="596900">
                  <a:moveTo>
                    <a:pt x="0" y="99440"/>
                  </a:moveTo>
                  <a:lnTo>
                    <a:pt x="7817" y="60757"/>
                  </a:lnTo>
                  <a:lnTo>
                    <a:pt x="29136" y="29146"/>
                  </a:lnTo>
                  <a:lnTo>
                    <a:pt x="60757" y="7822"/>
                  </a:lnTo>
                  <a:lnTo>
                    <a:pt x="99479" y="0"/>
                  </a:lnTo>
                  <a:lnTo>
                    <a:pt x="2483739" y="0"/>
                  </a:lnTo>
                  <a:lnTo>
                    <a:pt x="2522422" y="7822"/>
                  </a:lnTo>
                  <a:lnTo>
                    <a:pt x="2554033" y="29146"/>
                  </a:lnTo>
                  <a:lnTo>
                    <a:pt x="2575357" y="60757"/>
                  </a:lnTo>
                  <a:lnTo>
                    <a:pt x="2583179" y="99440"/>
                  </a:lnTo>
                  <a:lnTo>
                    <a:pt x="2583179" y="497459"/>
                  </a:lnTo>
                  <a:lnTo>
                    <a:pt x="2575357" y="536142"/>
                  </a:lnTo>
                  <a:lnTo>
                    <a:pt x="2554033" y="567753"/>
                  </a:lnTo>
                  <a:lnTo>
                    <a:pt x="2522422" y="589077"/>
                  </a:lnTo>
                  <a:lnTo>
                    <a:pt x="2483739" y="596900"/>
                  </a:lnTo>
                  <a:lnTo>
                    <a:pt x="99479" y="596900"/>
                  </a:lnTo>
                  <a:lnTo>
                    <a:pt x="60757" y="589077"/>
                  </a:lnTo>
                  <a:lnTo>
                    <a:pt x="29136" y="567753"/>
                  </a:lnTo>
                  <a:lnTo>
                    <a:pt x="7817" y="536142"/>
                  </a:lnTo>
                  <a:lnTo>
                    <a:pt x="0" y="497459"/>
                  </a:lnTo>
                  <a:lnTo>
                    <a:pt x="0" y="99440"/>
                  </a:lnTo>
                  <a:close/>
                </a:path>
              </a:pathLst>
            </a:custGeom>
            <a:ln w="19050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81392" y="1393507"/>
            <a:ext cx="16332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ADOÇÃO</a:t>
            </a:r>
            <a:r>
              <a:rPr sz="1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ANIMAIS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34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animais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643376" y="1539875"/>
          <a:ext cx="5333999" cy="4178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9235"/>
                <a:gridCol w="719454"/>
                <a:gridCol w="575310"/>
              </a:tblGrid>
              <a:tr h="2794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Ações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Desenvolvidas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Quadrimestre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8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2020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2021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7620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Inspeções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 ambiente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trabalho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230504">
                <a:tc>
                  <a:txBody>
                    <a:bodyPr/>
                    <a:lstStyle/>
                    <a:p>
                      <a:pPr marL="7620"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Inspeções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sanitárias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Vigilância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Saúde Ambiental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solidFill>
                      <a:srgbClr val="FFF1CC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7620">
                        <a:lnSpc>
                          <a:spcPts val="1300"/>
                        </a:lnSpc>
                      </a:pP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ç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õe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ndi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ip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º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21114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“Covid-19”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solidFill>
                      <a:srgbClr val="FFF1CC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marL="7620">
                        <a:lnSpc>
                          <a:spcPts val="118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Licenças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Sanitárias em Vigilância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Saúde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Ambiental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9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7620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Saúde do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Trabalhador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(médico,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psicológico,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enfermagem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assistência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social)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solidFill>
                      <a:srgbClr val="FFF1CC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marL="7620">
                        <a:lnSpc>
                          <a:spcPts val="126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Notificação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investigação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acidentes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fatais*(</a:t>
                      </a:r>
                      <a:r>
                        <a:rPr sz="1125" spc="-7" baseline="33333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7620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participantes em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atividades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educativas da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Vigilância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Saúde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Ambiental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solidFill>
                      <a:srgbClr val="FFF1CC"/>
                    </a:solidFill>
                  </a:tcPr>
                </a:tc>
              </a:tr>
              <a:tr h="230504">
                <a:tc>
                  <a:txBody>
                    <a:bodyPr/>
                    <a:lstStyle/>
                    <a:p>
                      <a:pPr marL="7620">
                        <a:lnSpc>
                          <a:spcPts val="127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Notificação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investigação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acidentes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menores(</a:t>
                      </a:r>
                      <a:r>
                        <a:rPr sz="1125" baseline="33333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solidFill>
                      <a:srgbClr val="FFF1CC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7620" marR="95885">
                        <a:lnSpc>
                          <a:spcPts val="132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Digitação de notificação de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acidentes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doenças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(CAT, RAAT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 SINAM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SENTINELA)**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1.419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1.682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FFF1CC"/>
                    </a:solidFill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Notificação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investigação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agravos em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trabalhadores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***(</a:t>
                      </a:r>
                      <a:r>
                        <a:rPr sz="1125" baseline="33333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230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689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solidFill>
                      <a:srgbClr val="FFF1CC"/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7620">
                        <a:lnSpc>
                          <a:spcPts val="126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Análises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água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758190">
                <a:tc gridSpan="3"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Fonte: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Divisão de Saúde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do Trabalhador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Meio Ambiente.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8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Todos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são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investigados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**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Todos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são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digitados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EpiInfo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0160" marR="3200400" indent="2286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***São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os dados atualizados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até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dia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03/05/2021.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Ocupação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preenchida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é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100%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ts val="90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e: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INAN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236220" y="2288539"/>
            <a:ext cx="3096260" cy="1277620"/>
          </a:xfrm>
          <a:custGeom>
            <a:avLst/>
            <a:gdLst/>
            <a:ahLst/>
            <a:cxnLst/>
            <a:rect l="l" t="t" r="r" b="b"/>
            <a:pathLst>
              <a:path w="3096260" h="1277620">
                <a:moveTo>
                  <a:pt x="0" y="212979"/>
                </a:moveTo>
                <a:lnTo>
                  <a:pt x="5624" y="164152"/>
                </a:lnTo>
                <a:lnTo>
                  <a:pt x="21643" y="119326"/>
                </a:lnTo>
                <a:lnTo>
                  <a:pt x="46781" y="79781"/>
                </a:lnTo>
                <a:lnTo>
                  <a:pt x="79758" y="46796"/>
                </a:lnTo>
                <a:lnTo>
                  <a:pt x="119295" y="21651"/>
                </a:lnTo>
                <a:lnTo>
                  <a:pt x="164116" y="5626"/>
                </a:lnTo>
                <a:lnTo>
                  <a:pt x="212940" y="0"/>
                </a:lnTo>
                <a:lnTo>
                  <a:pt x="2883281" y="0"/>
                </a:lnTo>
                <a:lnTo>
                  <a:pt x="2932107" y="5626"/>
                </a:lnTo>
                <a:lnTo>
                  <a:pt x="2976933" y="21651"/>
                </a:lnTo>
                <a:lnTo>
                  <a:pt x="3016478" y="46796"/>
                </a:lnTo>
                <a:lnTo>
                  <a:pt x="3049463" y="79781"/>
                </a:lnTo>
                <a:lnTo>
                  <a:pt x="3074608" y="119326"/>
                </a:lnTo>
                <a:lnTo>
                  <a:pt x="3090633" y="164152"/>
                </a:lnTo>
                <a:lnTo>
                  <a:pt x="3096260" y="212979"/>
                </a:lnTo>
                <a:lnTo>
                  <a:pt x="3096260" y="1064640"/>
                </a:lnTo>
                <a:lnTo>
                  <a:pt x="3090633" y="1113467"/>
                </a:lnTo>
                <a:lnTo>
                  <a:pt x="3074608" y="1158293"/>
                </a:lnTo>
                <a:lnTo>
                  <a:pt x="3049463" y="1197838"/>
                </a:lnTo>
                <a:lnTo>
                  <a:pt x="3016478" y="1230823"/>
                </a:lnTo>
                <a:lnTo>
                  <a:pt x="2976933" y="1255968"/>
                </a:lnTo>
                <a:lnTo>
                  <a:pt x="2932107" y="1271993"/>
                </a:lnTo>
                <a:lnTo>
                  <a:pt x="2883281" y="1277620"/>
                </a:lnTo>
                <a:lnTo>
                  <a:pt x="212940" y="1277620"/>
                </a:lnTo>
                <a:lnTo>
                  <a:pt x="164116" y="1271993"/>
                </a:lnTo>
                <a:lnTo>
                  <a:pt x="119295" y="1255968"/>
                </a:lnTo>
                <a:lnTo>
                  <a:pt x="79758" y="1230823"/>
                </a:lnTo>
                <a:lnTo>
                  <a:pt x="46781" y="1197838"/>
                </a:lnTo>
                <a:lnTo>
                  <a:pt x="21643" y="1158293"/>
                </a:lnTo>
                <a:lnTo>
                  <a:pt x="5624" y="1113467"/>
                </a:lnTo>
                <a:lnTo>
                  <a:pt x="0" y="1064640"/>
                </a:lnTo>
                <a:lnTo>
                  <a:pt x="0" y="212979"/>
                </a:lnTo>
                <a:close/>
              </a:path>
            </a:pathLst>
          </a:custGeom>
          <a:ln w="1904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7825" y="2478023"/>
            <a:ext cx="215011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AÇÕES EDUCATIVAS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39 </a:t>
            </a:r>
            <a:r>
              <a:rPr sz="1400" spc="-10" dirty="0">
                <a:latin typeface="Calibri"/>
                <a:cs typeface="Calibri"/>
              </a:rPr>
              <a:t>vistorias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orientações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04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palestra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Calibri"/>
                <a:cs typeface="Calibri"/>
              </a:rPr>
              <a:t>752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pessoas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orientadas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3840" y="3845559"/>
            <a:ext cx="3096260" cy="1097280"/>
          </a:xfrm>
          <a:custGeom>
            <a:avLst/>
            <a:gdLst/>
            <a:ahLst/>
            <a:cxnLst/>
            <a:rect l="l" t="t" r="r" b="b"/>
            <a:pathLst>
              <a:path w="3096260" h="1097279">
                <a:moveTo>
                  <a:pt x="0" y="182879"/>
                </a:moveTo>
                <a:lnTo>
                  <a:pt x="6532" y="134276"/>
                </a:lnTo>
                <a:lnTo>
                  <a:pt x="24968" y="90593"/>
                </a:lnTo>
                <a:lnTo>
                  <a:pt x="53563" y="53578"/>
                </a:lnTo>
                <a:lnTo>
                  <a:pt x="90576" y="24976"/>
                </a:lnTo>
                <a:lnTo>
                  <a:pt x="134262" y="6535"/>
                </a:lnTo>
                <a:lnTo>
                  <a:pt x="182880" y="0"/>
                </a:lnTo>
                <a:lnTo>
                  <a:pt x="2913380" y="0"/>
                </a:lnTo>
                <a:lnTo>
                  <a:pt x="2961983" y="6535"/>
                </a:lnTo>
                <a:lnTo>
                  <a:pt x="3005666" y="24976"/>
                </a:lnTo>
                <a:lnTo>
                  <a:pt x="3042681" y="53578"/>
                </a:lnTo>
                <a:lnTo>
                  <a:pt x="3071283" y="90593"/>
                </a:lnTo>
                <a:lnTo>
                  <a:pt x="3089724" y="134276"/>
                </a:lnTo>
                <a:lnTo>
                  <a:pt x="3096260" y="182879"/>
                </a:lnTo>
                <a:lnTo>
                  <a:pt x="3096260" y="914400"/>
                </a:lnTo>
                <a:lnTo>
                  <a:pt x="3089724" y="963003"/>
                </a:lnTo>
                <a:lnTo>
                  <a:pt x="3071283" y="1006686"/>
                </a:lnTo>
                <a:lnTo>
                  <a:pt x="3042681" y="1043701"/>
                </a:lnTo>
                <a:lnTo>
                  <a:pt x="3005666" y="1072303"/>
                </a:lnTo>
                <a:lnTo>
                  <a:pt x="2961983" y="1090744"/>
                </a:lnTo>
                <a:lnTo>
                  <a:pt x="2913380" y="1097279"/>
                </a:lnTo>
                <a:lnTo>
                  <a:pt x="182880" y="1097279"/>
                </a:lnTo>
                <a:lnTo>
                  <a:pt x="134262" y="1090744"/>
                </a:lnTo>
                <a:lnTo>
                  <a:pt x="90576" y="1072303"/>
                </a:lnTo>
                <a:lnTo>
                  <a:pt x="53563" y="1043701"/>
                </a:lnTo>
                <a:lnTo>
                  <a:pt x="24968" y="1006686"/>
                </a:lnTo>
                <a:lnTo>
                  <a:pt x="6532" y="963003"/>
                </a:lnTo>
                <a:lnTo>
                  <a:pt x="0" y="914400"/>
                </a:lnTo>
                <a:lnTo>
                  <a:pt x="0" y="182879"/>
                </a:lnTo>
                <a:close/>
              </a:path>
            </a:pathLst>
          </a:custGeom>
          <a:ln w="19050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7369" y="4159630"/>
            <a:ext cx="2487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ESTERILIZAÇÃO DE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CÃES</a:t>
            </a:r>
            <a:r>
              <a:rPr sz="1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GATOS</a:t>
            </a:r>
            <a:endParaRPr sz="140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1.202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animais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esterilizados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5100" y="5374640"/>
            <a:ext cx="3253740" cy="680720"/>
          </a:xfrm>
          <a:custGeom>
            <a:avLst/>
            <a:gdLst/>
            <a:ahLst/>
            <a:cxnLst/>
            <a:rect l="l" t="t" r="r" b="b"/>
            <a:pathLst>
              <a:path w="3253740" h="680720">
                <a:moveTo>
                  <a:pt x="0" y="113411"/>
                </a:moveTo>
                <a:lnTo>
                  <a:pt x="8916" y="69276"/>
                </a:lnTo>
                <a:lnTo>
                  <a:pt x="33231" y="33226"/>
                </a:lnTo>
                <a:lnTo>
                  <a:pt x="69292" y="8915"/>
                </a:lnTo>
                <a:lnTo>
                  <a:pt x="113449" y="0"/>
                </a:lnTo>
                <a:lnTo>
                  <a:pt x="3140329" y="0"/>
                </a:lnTo>
                <a:lnTo>
                  <a:pt x="3184463" y="8915"/>
                </a:lnTo>
                <a:lnTo>
                  <a:pt x="3220513" y="33226"/>
                </a:lnTo>
                <a:lnTo>
                  <a:pt x="3244824" y="69276"/>
                </a:lnTo>
                <a:lnTo>
                  <a:pt x="3253740" y="113411"/>
                </a:lnTo>
                <a:lnTo>
                  <a:pt x="3253740" y="567270"/>
                </a:lnTo>
                <a:lnTo>
                  <a:pt x="3244824" y="611427"/>
                </a:lnTo>
                <a:lnTo>
                  <a:pt x="3220513" y="647488"/>
                </a:lnTo>
                <a:lnTo>
                  <a:pt x="3184463" y="671803"/>
                </a:lnTo>
                <a:lnTo>
                  <a:pt x="3140329" y="680720"/>
                </a:lnTo>
                <a:lnTo>
                  <a:pt x="113449" y="680720"/>
                </a:lnTo>
                <a:lnTo>
                  <a:pt x="69292" y="671803"/>
                </a:lnTo>
                <a:lnTo>
                  <a:pt x="33231" y="647488"/>
                </a:lnTo>
                <a:lnTo>
                  <a:pt x="8916" y="611427"/>
                </a:lnTo>
                <a:lnTo>
                  <a:pt x="0" y="567270"/>
                </a:lnTo>
                <a:lnTo>
                  <a:pt x="0" y="113411"/>
                </a:lnTo>
                <a:close/>
              </a:path>
            </a:pathLst>
          </a:custGeom>
          <a:ln w="19049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01369" y="5481002"/>
            <a:ext cx="1981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VACINAÇÃO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ANTIRRÁBICA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1.843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animais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vacinados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2280"/>
            <a:ext cx="5725160" cy="370840"/>
          </a:xfrm>
          <a:custGeom>
            <a:avLst/>
            <a:gdLst/>
            <a:ahLst/>
            <a:cxnLst/>
            <a:rect l="l" t="t" r="r" b="b"/>
            <a:pathLst>
              <a:path w="5725160" h="370840">
                <a:moveTo>
                  <a:pt x="5725160" y="0"/>
                </a:moveTo>
                <a:lnTo>
                  <a:pt x="0" y="0"/>
                </a:lnTo>
                <a:lnTo>
                  <a:pt x="0" y="370839"/>
                </a:lnTo>
                <a:lnTo>
                  <a:pt x="5725160" y="370839"/>
                </a:lnTo>
                <a:lnTo>
                  <a:pt x="572516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442531"/>
            <a:ext cx="29356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rebuchet MS"/>
                <a:cs typeface="Trebuchet MS"/>
              </a:rPr>
              <a:t>Apoio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à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Gestão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do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SUS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83834" y="704215"/>
            <a:ext cx="2838450" cy="379730"/>
            <a:chOff x="5283834" y="704215"/>
            <a:chExt cx="2838450" cy="379730"/>
          </a:xfrm>
        </p:grpSpPr>
        <p:sp>
          <p:nvSpPr>
            <p:cNvPr id="5" name="object 5"/>
            <p:cNvSpPr/>
            <p:nvPr/>
          </p:nvSpPr>
          <p:spPr>
            <a:xfrm>
              <a:off x="5293359" y="713740"/>
              <a:ext cx="2819400" cy="360680"/>
            </a:xfrm>
            <a:custGeom>
              <a:avLst/>
              <a:gdLst/>
              <a:ahLst/>
              <a:cxnLst/>
              <a:rect l="l" t="t" r="r" b="b"/>
              <a:pathLst>
                <a:path w="2819400" h="360680">
                  <a:moveTo>
                    <a:pt x="2759329" y="0"/>
                  </a:moveTo>
                  <a:lnTo>
                    <a:pt x="60070" y="0"/>
                  </a:lnTo>
                  <a:lnTo>
                    <a:pt x="36701" y="4724"/>
                  </a:lnTo>
                  <a:lnTo>
                    <a:pt x="17605" y="17605"/>
                  </a:lnTo>
                  <a:lnTo>
                    <a:pt x="4724" y="36701"/>
                  </a:lnTo>
                  <a:lnTo>
                    <a:pt x="0" y="60071"/>
                  </a:lnTo>
                  <a:lnTo>
                    <a:pt x="0" y="300609"/>
                  </a:lnTo>
                  <a:lnTo>
                    <a:pt x="4724" y="323978"/>
                  </a:lnTo>
                  <a:lnTo>
                    <a:pt x="17605" y="343074"/>
                  </a:lnTo>
                  <a:lnTo>
                    <a:pt x="36701" y="355955"/>
                  </a:lnTo>
                  <a:lnTo>
                    <a:pt x="60070" y="360680"/>
                  </a:lnTo>
                  <a:lnTo>
                    <a:pt x="2759329" y="360680"/>
                  </a:lnTo>
                  <a:lnTo>
                    <a:pt x="2782698" y="355955"/>
                  </a:lnTo>
                  <a:lnTo>
                    <a:pt x="2801794" y="343074"/>
                  </a:lnTo>
                  <a:lnTo>
                    <a:pt x="2814675" y="323978"/>
                  </a:lnTo>
                  <a:lnTo>
                    <a:pt x="2819399" y="300609"/>
                  </a:lnTo>
                  <a:lnTo>
                    <a:pt x="2819399" y="60071"/>
                  </a:lnTo>
                  <a:lnTo>
                    <a:pt x="2814675" y="36701"/>
                  </a:lnTo>
                  <a:lnTo>
                    <a:pt x="2801794" y="17605"/>
                  </a:lnTo>
                  <a:lnTo>
                    <a:pt x="2782698" y="4724"/>
                  </a:lnTo>
                  <a:lnTo>
                    <a:pt x="275932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3359" y="713740"/>
              <a:ext cx="2819400" cy="360680"/>
            </a:xfrm>
            <a:custGeom>
              <a:avLst/>
              <a:gdLst/>
              <a:ahLst/>
              <a:cxnLst/>
              <a:rect l="l" t="t" r="r" b="b"/>
              <a:pathLst>
                <a:path w="2819400" h="360680">
                  <a:moveTo>
                    <a:pt x="0" y="60071"/>
                  </a:moveTo>
                  <a:lnTo>
                    <a:pt x="4724" y="36701"/>
                  </a:lnTo>
                  <a:lnTo>
                    <a:pt x="17605" y="17605"/>
                  </a:lnTo>
                  <a:lnTo>
                    <a:pt x="36701" y="4724"/>
                  </a:lnTo>
                  <a:lnTo>
                    <a:pt x="60070" y="0"/>
                  </a:lnTo>
                  <a:lnTo>
                    <a:pt x="2759329" y="0"/>
                  </a:lnTo>
                  <a:lnTo>
                    <a:pt x="2782698" y="4724"/>
                  </a:lnTo>
                  <a:lnTo>
                    <a:pt x="2801794" y="17605"/>
                  </a:lnTo>
                  <a:lnTo>
                    <a:pt x="2814675" y="36701"/>
                  </a:lnTo>
                  <a:lnTo>
                    <a:pt x="2819399" y="60071"/>
                  </a:lnTo>
                  <a:lnTo>
                    <a:pt x="2819399" y="300609"/>
                  </a:lnTo>
                  <a:lnTo>
                    <a:pt x="2814675" y="323978"/>
                  </a:lnTo>
                  <a:lnTo>
                    <a:pt x="2801794" y="343074"/>
                  </a:lnTo>
                  <a:lnTo>
                    <a:pt x="2782698" y="355955"/>
                  </a:lnTo>
                  <a:lnTo>
                    <a:pt x="2759329" y="360680"/>
                  </a:lnTo>
                  <a:lnTo>
                    <a:pt x="60070" y="360680"/>
                  </a:lnTo>
                  <a:lnTo>
                    <a:pt x="36701" y="355955"/>
                  </a:lnTo>
                  <a:lnTo>
                    <a:pt x="17605" y="343074"/>
                  </a:lnTo>
                  <a:lnTo>
                    <a:pt x="4724" y="323978"/>
                  </a:lnTo>
                  <a:lnTo>
                    <a:pt x="0" y="300609"/>
                  </a:lnTo>
                  <a:lnTo>
                    <a:pt x="0" y="6007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21629" y="729996"/>
            <a:ext cx="2563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REGULAÇÃO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URGÊNCIA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9525" y="0"/>
            <a:ext cx="7436484" cy="1198245"/>
            <a:chOff x="-9525" y="0"/>
            <a:chExt cx="7436484" cy="1198245"/>
          </a:xfrm>
        </p:grpSpPr>
        <p:sp>
          <p:nvSpPr>
            <p:cNvPr id="9" name="object 9"/>
            <p:cNvSpPr/>
            <p:nvPr/>
          </p:nvSpPr>
          <p:spPr>
            <a:xfrm>
              <a:off x="0" y="828039"/>
              <a:ext cx="3312160" cy="360680"/>
            </a:xfrm>
            <a:custGeom>
              <a:avLst/>
              <a:gdLst/>
              <a:ahLst/>
              <a:cxnLst/>
              <a:rect l="l" t="t" r="r" b="b"/>
              <a:pathLst>
                <a:path w="3312160" h="360680">
                  <a:moveTo>
                    <a:pt x="3252089" y="0"/>
                  </a:moveTo>
                  <a:lnTo>
                    <a:pt x="60114" y="0"/>
                  </a:lnTo>
                  <a:lnTo>
                    <a:pt x="36714" y="4724"/>
                  </a:lnTo>
                  <a:lnTo>
                    <a:pt x="17606" y="17605"/>
                  </a:lnTo>
                  <a:lnTo>
                    <a:pt x="4724" y="36701"/>
                  </a:lnTo>
                  <a:lnTo>
                    <a:pt x="0" y="60071"/>
                  </a:lnTo>
                  <a:lnTo>
                    <a:pt x="0" y="300609"/>
                  </a:lnTo>
                  <a:lnTo>
                    <a:pt x="4724" y="323978"/>
                  </a:lnTo>
                  <a:lnTo>
                    <a:pt x="17606" y="343074"/>
                  </a:lnTo>
                  <a:lnTo>
                    <a:pt x="36714" y="355955"/>
                  </a:lnTo>
                  <a:lnTo>
                    <a:pt x="60114" y="360680"/>
                  </a:lnTo>
                  <a:lnTo>
                    <a:pt x="3252089" y="360680"/>
                  </a:lnTo>
                  <a:lnTo>
                    <a:pt x="3275458" y="355955"/>
                  </a:lnTo>
                  <a:lnTo>
                    <a:pt x="3294554" y="343074"/>
                  </a:lnTo>
                  <a:lnTo>
                    <a:pt x="3307435" y="323978"/>
                  </a:lnTo>
                  <a:lnTo>
                    <a:pt x="3312160" y="300609"/>
                  </a:lnTo>
                  <a:lnTo>
                    <a:pt x="3312160" y="60071"/>
                  </a:lnTo>
                  <a:lnTo>
                    <a:pt x="3307435" y="36701"/>
                  </a:lnTo>
                  <a:lnTo>
                    <a:pt x="3294554" y="17605"/>
                  </a:lnTo>
                  <a:lnTo>
                    <a:pt x="3275458" y="4724"/>
                  </a:lnTo>
                  <a:lnTo>
                    <a:pt x="325208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28039"/>
              <a:ext cx="3312160" cy="360680"/>
            </a:xfrm>
            <a:custGeom>
              <a:avLst/>
              <a:gdLst/>
              <a:ahLst/>
              <a:cxnLst/>
              <a:rect l="l" t="t" r="r" b="b"/>
              <a:pathLst>
                <a:path w="3312160" h="360680">
                  <a:moveTo>
                    <a:pt x="0" y="60071"/>
                  </a:moveTo>
                  <a:lnTo>
                    <a:pt x="4724" y="36701"/>
                  </a:lnTo>
                  <a:lnTo>
                    <a:pt x="17606" y="17605"/>
                  </a:lnTo>
                  <a:lnTo>
                    <a:pt x="36714" y="4724"/>
                  </a:lnTo>
                  <a:lnTo>
                    <a:pt x="60114" y="0"/>
                  </a:lnTo>
                  <a:lnTo>
                    <a:pt x="3252089" y="0"/>
                  </a:lnTo>
                  <a:lnTo>
                    <a:pt x="3275458" y="4724"/>
                  </a:lnTo>
                  <a:lnTo>
                    <a:pt x="3294554" y="17605"/>
                  </a:lnTo>
                  <a:lnTo>
                    <a:pt x="3307435" y="36701"/>
                  </a:lnTo>
                  <a:lnTo>
                    <a:pt x="3312160" y="60071"/>
                  </a:lnTo>
                  <a:lnTo>
                    <a:pt x="3312160" y="300609"/>
                  </a:lnTo>
                  <a:lnTo>
                    <a:pt x="3307435" y="323978"/>
                  </a:lnTo>
                  <a:lnTo>
                    <a:pt x="3294554" y="343074"/>
                  </a:lnTo>
                  <a:lnTo>
                    <a:pt x="3275458" y="355955"/>
                  </a:lnTo>
                  <a:lnTo>
                    <a:pt x="3252089" y="360680"/>
                  </a:lnTo>
                  <a:lnTo>
                    <a:pt x="60114" y="360680"/>
                  </a:lnTo>
                  <a:lnTo>
                    <a:pt x="36714" y="355955"/>
                  </a:lnTo>
                  <a:lnTo>
                    <a:pt x="17606" y="343074"/>
                  </a:lnTo>
                  <a:lnTo>
                    <a:pt x="4724" y="323978"/>
                  </a:lnTo>
                  <a:lnTo>
                    <a:pt x="0" y="300609"/>
                  </a:lnTo>
                  <a:lnTo>
                    <a:pt x="0" y="6007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7426959" cy="462280"/>
            </a:xfrm>
            <a:custGeom>
              <a:avLst/>
              <a:gdLst/>
              <a:ahLst/>
              <a:cxnLst/>
              <a:rect l="l" t="t" r="r" b="b"/>
              <a:pathLst>
                <a:path w="7426959" h="462280">
                  <a:moveTo>
                    <a:pt x="7426959" y="0"/>
                  </a:moveTo>
                  <a:lnTo>
                    <a:pt x="0" y="0"/>
                  </a:lnTo>
                  <a:lnTo>
                    <a:pt x="0" y="462279"/>
                  </a:lnTo>
                  <a:lnTo>
                    <a:pt x="7426959" y="462279"/>
                  </a:lnTo>
                  <a:lnTo>
                    <a:pt x="74269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923539" y="3406140"/>
            <a:ext cx="3779520" cy="360680"/>
          </a:xfrm>
          <a:custGeom>
            <a:avLst/>
            <a:gdLst/>
            <a:ahLst/>
            <a:cxnLst/>
            <a:rect l="l" t="t" r="r" b="b"/>
            <a:pathLst>
              <a:path w="3779520" h="360679">
                <a:moveTo>
                  <a:pt x="3719449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609"/>
                </a:lnTo>
                <a:lnTo>
                  <a:pt x="4724" y="323978"/>
                </a:lnTo>
                <a:lnTo>
                  <a:pt x="17605" y="343074"/>
                </a:lnTo>
                <a:lnTo>
                  <a:pt x="36701" y="355955"/>
                </a:lnTo>
                <a:lnTo>
                  <a:pt x="60071" y="360680"/>
                </a:lnTo>
                <a:lnTo>
                  <a:pt x="3719449" y="360680"/>
                </a:lnTo>
                <a:lnTo>
                  <a:pt x="3742818" y="355955"/>
                </a:lnTo>
                <a:lnTo>
                  <a:pt x="3761914" y="343074"/>
                </a:lnTo>
                <a:lnTo>
                  <a:pt x="3774795" y="323978"/>
                </a:lnTo>
                <a:lnTo>
                  <a:pt x="3779519" y="300609"/>
                </a:lnTo>
                <a:lnTo>
                  <a:pt x="3779519" y="60071"/>
                </a:lnTo>
                <a:lnTo>
                  <a:pt x="3774795" y="36701"/>
                </a:lnTo>
                <a:lnTo>
                  <a:pt x="3761914" y="17605"/>
                </a:lnTo>
                <a:lnTo>
                  <a:pt x="3742818" y="4724"/>
                </a:lnTo>
                <a:lnTo>
                  <a:pt x="3719449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73654" y="3376548"/>
            <a:ext cx="3479165" cy="7454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15" dirty="0">
                <a:latin typeface="Calibri"/>
                <a:cs typeface="Calibri"/>
              </a:rPr>
              <a:t>REGULAÇÃO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TRANSPORTE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SANITÁRIO</a:t>
            </a:r>
            <a:endParaRPr sz="1600">
              <a:latin typeface="Calibri"/>
              <a:cs typeface="Calibri"/>
            </a:endParaRPr>
          </a:p>
          <a:p>
            <a:pPr marL="607695" marR="419100" indent="-338455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latin typeface="Calibri"/>
                <a:cs typeface="Calibri"/>
              </a:rPr>
              <a:t>Média </a:t>
            </a:r>
            <a:r>
              <a:rPr sz="1200" spc="-5" dirty="0">
                <a:latin typeface="Calibri"/>
                <a:cs typeface="Calibri"/>
              </a:rPr>
              <a:t>Mensal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Solicitações Atendidas </a:t>
            </a:r>
            <a:r>
              <a:rPr sz="1200" dirty="0">
                <a:latin typeface="Calibri"/>
                <a:cs typeface="Calibri"/>
              </a:rPr>
              <a:t>pela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Regulação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Transporte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Sanitário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739" y="12382"/>
            <a:ext cx="5536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Relatório</a:t>
            </a:r>
            <a:r>
              <a:rPr sz="2400" spc="-30" dirty="0"/>
              <a:t> </a:t>
            </a:r>
            <a:r>
              <a:rPr sz="2400" spc="-10" dirty="0"/>
              <a:t>Detalhado</a:t>
            </a:r>
            <a:r>
              <a:rPr sz="2400" spc="10" dirty="0"/>
              <a:t> </a:t>
            </a:r>
            <a:r>
              <a:rPr sz="2400" dirty="0"/>
              <a:t>– 1º</a:t>
            </a:r>
            <a:r>
              <a:rPr sz="2400" spc="-15" dirty="0"/>
              <a:t> </a:t>
            </a:r>
            <a:r>
              <a:rPr sz="2400" spc="-10" dirty="0"/>
              <a:t>Quadrimestre</a:t>
            </a:r>
            <a:r>
              <a:rPr sz="2400" spc="5" dirty="0"/>
              <a:t> </a:t>
            </a:r>
            <a:r>
              <a:rPr sz="2400" dirty="0"/>
              <a:t>2021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40335" y="743185"/>
            <a:ext cx="4561205" cy="8705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894"/>
              </a:spcBef>
            </a:pPr>
            <a:r>
              <a:rPr sz="1800" b="1" spc="-10" dirty="0">
                <a:latin typeface="Calibri"/>
                <a:cs typeface="Calibri"/>
              </a:rPr>
              <a:t>REGULAÇÃO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AMBULATORIAL</a:t>
            </a:r>
            <a:endParaRPr sz="1800">
              <a:latin typeface="Calibri"/>
              <a:cs typeface="Calibri"/>
            </a:endParaRPr>
          </a:p>
          <a:p>
            <a:pPr marL="721360" marR="5080" indent="-709295">
              <a:lnSpc>
                <a:spcPct val="100000"/>
              </a:lnSpc>
              <a:spcBef>
                <a:spcPts val="575"/>
              </a:spcBef>
            </a:pPr>
            <a:r>
              <a:rPr sz="1300" b="1" spc="-5" dirty="0">
                <a:latin typeface="Calibri"/>
                <a:cs typeface="Calibri"/>
              </a:rPr>
              <a:t>Monitoramento </a:t>
            </a:r>
            <a:r>
              <a:rPr sz="1300" b="1" dirty="0">
                <a:latin typeface="Calibri"/>
                <a:cs typeface="Calibri"/>
              </a:rPr>
              <a:t>da </a:t>
            </a:r>
            <a:r>
              <a:rPr sz="1300" b="1" spc="-5" dirty="0">
                <a:latin typeface="Calibri"/>
                <a:cs typeface="Calibri"/>
              </a:rPr>
              <a:t>oferta exames </a:t>
            </a:r>
            <a:r>
              <a:rPr sz="1300" b="1" dirty="0">
                <a:latin typeface="Calibri"/>
                <a:cs typeface="Calibri"/>
              </a:rPr>
              <a:t>de apoio </a:t>
            </a:r>
            <a:r>
              <a:rPr sz="1300" b="1" spc="-5" dirty="0">
                <a:latin typeface="Calibri"/>
                <a:cs typeface="Calibri"/>
              </a:rPr>
              <a:t>diagnóstico </a:t>
            </a:r>
            <a:r>
              <a:rPr sz="1300" b="1" dirty="0">
                <a:latin typeface="Calibri"/>
                <a:cs typeface="Calibri"/>
              </a:rPr>
              <a:t>e </a:t>
            </a:r>
            <a:r>
              <a:rPr sz="1300" b="1" spc="-10" dirty="0">
                <a:latin typeface="Calibri"/>
                <a:cs typeface="Calibri"/>
              </a:rPr>
              <a:t>terapia </a:t>
            </a:r>
            <a:r>
              <a:rPr sz="1300" b="1" dirty="0">
                <a:latin typeface="Calibri"/>
                <a:cs typeface="Calibri"/>
              </a:rPr>
              <a:t>e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de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consultas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especializadas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1º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Quadrim_2021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07950" y="1614169"/>
          <a:ext cx="4630419" cy="156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180"/>
                <a:gridCol w="829309"/>
                <a:gridCol w="829310"/>
                <a:gridCol w="829310"/>
                <a:gridCol w="829310"/>
              </a:tblGrid>
              <a:tr h="4381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Rede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Saúde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155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9420" marR="245110" indent="-186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Exames de Apoio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Diagnóstico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6235" marR="347345" indent="1498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Consultas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iali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185">
                <a:tc>
                  <a:txBody>
                    <a:bodyPr/>
                    <a:lstStyle/>
                    <a:p>
                      <a:pPr marL="9525">
                        <a:lnSpc>
                          <a:spcPts val="1545"/>
                        </a:lnSpc>
                        <a:spcBef>
                          <a:spcPts val="1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Prestadores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45"/>
                        </a:lnSpc>
                        <a:spcBef>
                          <a:spcPts val="10"/>
                        </a:spcBef>
                      </a:pPr>
                      <a:r>
                        <a:rPr sz="1300" b="1" spc="-30" dirty="0"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45"/>
                        </a:lnSpc>
                        <a:spcBef>
                          <a:spcPts val="1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45"/>
                        </a:lnSpc>
                        <a:spcBef>
                          <a:spcPts val="10"/>
                        </a:spcBef>
                      </a:pPr>
                      <a:r>
                        <a:rPr sz="1300" b="1" spc="-30" dirty="0"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45"/>
                        </a:lnSpc>
                        <a:spcBef>
                          <a:spcPts val="10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9525">
                        <a:lnSpc>
                          <a:spcPts val="154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Equip.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Estaduais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1.924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4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1.89%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3.345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4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10.5%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Amb.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FMABC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0,05%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</a:tr>
              <a:tr h="209550">
                <a:tc>
                  <a:txBody>
                    <a:bodyPr/>
                    <a:lstStyle/>
                    <a:p>
                      <a:pPr marL="9525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Equip.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Municipais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100.059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98.11%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28.505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89.45%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9525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spc="-3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3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geral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101.983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31.866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100%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4775" y="3173729"/>
            <a:ext cx="2164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Fonte: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registros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Hygia/CROSS/MV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CRA_06_05_2020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8310" y="5591809"/>
            <a:ext cx="3375660" cy="718820"/>
          </a:xfrm>
          <a:custGeom>
            <a:avLst/>
            <a:gdLst/>
            <a:ahLst/>
            <a:cxnLst/>
            <a:rect l="l" t="t" r="r" b="b"/>
            <a:pathLst>
              <a:path w="3375660" h="718820">
                <a:moveTo>
                  <a:pt x="0" y="119811"/>
                </a:moveTo>
                <a:lnTo>
                  <a:pt x="9407" y="73177"/>
                </a:lnTo>
                <a:lnTo>
                  <a:pt x="35067" y="35093"/>
                </a:lnTo>
                <a:lnTo>
                  <a:pt x="73134" y="9415"/>
                </a:lnTo>
                <a:lnTo>
                  <a:pt x="119760" y="0"/>
                </a:lnTo>
                <a:lnTo>
                  <a:pt x="3255899" y="0"/>
                </a:lnTo>
                <a:lnTo>
                  <a:pt x="3302525" y="9415"/>
                </a:lnTo>
                <a:lnTo>
                  <a:pt x="3340592" y="35093"/>
                </a:lnTo>
                <a:lnTo>
                  <a:pt x="3366252" y="73177"/>
                </a:lnTo>
                <a:lnTo>
                  <a:pt x="3375660" y="119811"/>
                </a:lnTo>
                <a:lnTo>
                  <a:pt x="3375660" y="599008"/>
                </a:lnTo>
                <a:lnTo>
                  <a:pt x="3366252" y="645642"/>
                </a:lnTo>
                <a:lnTo>
                  <a:pt x="3340592" y="683726"/>
                </a:lnTo>
                <a:lnTo>
                  <a:pt x="3302525" y="709404"/>
                </a:lnTo>
                <a:lnTo>
                  <a:pt x="3255899" y="718819"/>
                </a:lnTo>
                <a:lnTo>
                  <a:pt x="119760" y="718819"/>
                </a:lnTo>
                <a:lnTo>
                  <a:pt x="73134" y="709404"/>
                </a:lnTo>
                <a:lnTo>
                  <a:pt x="35067" y="683726"/>
                </a:lnTo>
                <a:lnTo>
                  <a:pt x="9407" y="645642"/>
                </a:lnTo>
                <a:lnTo>
                  <a:pt x="0" y="599008"/>
                </a:lnTo>
                <a:lnTo>
                  <a:pt x="0" y="119811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56330" y="5715317"/>
            <a:ext cx="3038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0" marR="5080" indent="-96583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Transporte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Sanitário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TRS/Fisioterapia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EF0101"/>
                </a:solidFill>
                <a:latin typeface="Calibri"/>
                <a:cs typeface="Calibri"/>
              </a:rPr>
              <a:t>207 </a:t>
            </a:r>
            <a:r>
              <a:rPr sz="1400" b="1" spc="-305" dirty="0">
                <a:solidFill>
                  <a:srgbClr val="EF010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pacientes/mês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179826" y="4111371"/>
          <a:ext cx="3114675" cy="1198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255"/>
                <a:gridCol w="1201420"/>
              </a:tblGrid>
              <a:tr h="201930">
                <a:tc rowSpan="2"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avulsos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Quadrimestre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8DC"/>
                    </a:solidFill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6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8D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Transporte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Simples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DF8DC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10160">
                        <a:lnSpc>
                          <a:spcPts val="131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Transporte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Ambulância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65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DF8D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0160">
                        <a:lnSpc>
                          <a:spcPts val="13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TFD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8DC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marL="10160">
                        <a:lnSpc>
                          <a:spcPts val="1405"/>
                        </a:lnSpc>
                        <a:spcBef>
                          <a:spcPts val="85"/>
                        </a:spcBef>
                      </a:pPr>
                      <a:r>
                        <a:rPr sz="1200" b="1" spc="-3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F8DC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3177539" y="5311775"/>
            <a:ext cx="15913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Fonte: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Transporte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Sanitário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-DAG/SUS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5118100" y="1328442"/>
          <a:ext cx="3663950" cy="1693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405"/>
                <a:gridCol w="1073150"/>
                <a:gridCol w="1128395"/>
              </a:tblGrid>
              <a:tr h="494665">
                <a:tc gridSpan="3">
                  <a:txBody>
                    <a:bodyPr/>
                    <a:lstStyle/>
                    <a:p>
                      <a:pPr marL="166370" marR="168910" indent="90805">
                        <a:lnSpc>
                          <a:spcPct val="109300"/>
                        </a:lnSpc>
                        <a:spcBef>
                          <a:spcPts val="650"/>
                        </a:spcBef>
                      </a:pPr>
                      <a:r>
                        <a:rPr sz="1200" b="1" spc="40" dirty="0">
                          <a:latin typeface="Calibri"/>
                          <a:cs typeface="Calibri"/>
                        </a:rPr>
                        <a:t>Solicitações 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atendidas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Transferências Inter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Hospitalares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Recurso,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SBC,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1°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Quadrim_2021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DADCDD"/>
                      </a:solidFill>
                      <a:prstDash val="solid"/>
                    </a:lnL>
                    <a:lnR w="12700">
                      <a:solidFill>
                        <a:srgbClr val="DADCDD"/>
                      </a:solidFill>
                      <a:prstDash val="solid"/>
                    </a:lnR>
                    <a:lnT w="12700">
                      <a:solidFill>
                        <a:srgbClr val="DADCDD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9390">
                <a:tc gridSpan="3">
                  <a:txBody>
                    <a:bodyPr/>
                    <a:lstStyle/>
                    <a:p>
                      <a:pPr marL="237490">
                        <a:lnSpc>
                          <a:spcPts val="1440"/>
                        </a:lnSpc>
                        <a:spcBef>
                          <a:spcPts val="35"/>
                        </a:spcBef>
                        <a:tabLst>
                          <a:tab pos="1795780" algn="l"/>
                        </a:tabLst>
                      </a:pPr>
                      <a:r>
                        <a:rPr sz="1800" b="1" spc="75" baseline="-34722" dirty="0">
                          <a:latin typeface="Calibri"/>
                          <a:cs typeface="Calibri"/>
                        </a:rPr>
                        <a:t>Equipamentos	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Solicitações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Atendidas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3515">
                <a:tc gridSpan="2">
                  <a:txBody>
                    <a:bodyPr/>
                    <a:lstStyle/>
                    <a:p>
                      <a:pPr marR="346710" algn="r">
                        <a:lnSpc>
                          <a:spcPts val="1315"/>
                        </a:lnSpc>
                        <a:spcBef>
                          <a:spcPts val="35"/>
                        </a:spcBef>
                      </a:pPr>
                      <a:r>
                        <a:rPr sz="1200" b="1" spc="4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9525">
                      <a:solidFill>
                        <a:srgbClr val="C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15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4765">
                        <a:lnSpc>
                          <a:spcPts val="1385"/>
                        </a:lnSpc>
                        <a:spcBef>
                          <a:spcPts val="160"/>
                        </a:spcBef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Hospitais</a:t>
                      </a:r>
                      <a:r>
                        <a:rPr sz="12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Municipais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952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1385"/>
                        </a:lnSpc>
                        <a:spcBef>
                          <a:spcPts val="160"/>
                        </a:spcBef>
                      </a:pPr>
                      <a:r>
                        <a:rPr sz="1200" spc="25" dirty="0">
                          <a:latin typeface="Calibri"/>
                          <a:cs typeface="Calibri"/>
                        </a:rPr>
                        <a:t>5928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952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417830" algn="r">
                        <a:lnSpc>
                          <a:spcPts val="1385"/>
                        </a:lnSpc>
                        <a:spcBef>
                          <a:spcPts val="160"/>
                        </a:spcBef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75%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952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marL="24765" marR="50800">
                        <a:lnSpc>
                          <a:spcPts val="1570"/>
                        </a:lnSpc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Referências</a:t>
                      </a:r>
                      <a:r>
                        <a:rPr sz="12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Externas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Convênios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25" dirty="0">
                          <a:latin typeface="Calibri"/>
                          <a:cs typeface="Calibri"/>
                        </a:rPr>
                        <a:t>1769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435"/>
                        </a:lnSpc>
                        <a:spcBef>
                          <a:spcPts val="135"/>
                        </a:spcBef>
                      </a:pPr>
                      <a:r>
                        <a:rPr sz="1200" spc="25" dirty="0">
                          <a:latin typeface="Calibri"/>
                          <a:cs typeface="Calibri"/>
                        </a:rPr>
                        <a:t>166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30" dirty="0">
                          <a:latin typeface="Calibri"/>
                          <a:cs typeface="Calibri"/>
                        </a:rPr>
                        <a:t>22%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35"/>
                        </a:lnSpc>
                        <a:spcBef>
                          <a:spcPts val="135"/>
                        </a:spcBef>
                      </a:pPr>
                      <a:r>
                        <a:rPr sz="1200" spc="35" dirty="0">
                          <a:latin typeface="Calibri"/>
                          <a:cs typeface="Calibri"/>
                        </a:rPr>
                        <a:t>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4765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00" b="1" spc="4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Geral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ADCDD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00" b="1" spc="25" dirty="0">
                          <a:latin typeface="Calibri"/>
                          <a:cs typeface="Calibri"/>
                        </a:rPr>
                        <a:t>7863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375285" algn="r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00" b="1" spc="30" dirty="0">
                          <a:latin typeface="Calibri"/>
                          <a:cs typeface="Calibri"/>
                        </a:rPr>
                        <a:t>100%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5135672" y="3038983"/>
            <a:ext cx="17957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latin typeface="Calibri"/>
                <a:cs typeface="Calibri"/>
              </a:rPr>
              <a:t>Fonte:</a:t>
            </a:r>
            <a:r>
              <a:rPr sz="950" spc="-35" dirty="0">
                <a:latin typeface="Calibri"/>
                <a:cs typeface="Calibri"/>
              </a:rPr>
              <a:t> </a:t>
            </a:r>
            <a:r>
              <a:rPr sz="950" spc="40" dirty="0">
                <a:latin typeface="Calibri"/>
                <a:cs typeface="Calibri"/>
              </a:rPr>
              <a:t>Central</a:t>
            </a:r>
            <a:r>
              <a:rPr sz="950" spc="85" dirty="0">
                <a:latin typeface="Calibri"/>
                <a:cs typeface="Calibri"/>
              </a:rPr>
              <a:t> </a:t>
            </a:r>
            <a:r>
              <a:rPr sz="950" spc="50" dirty="0">
                <a:latin typeface="Calibri"/>
                <a:cs typeface="Calibri"/>
              </a:rPr>
              <a:t>de</a:t>
            </a:r>
            <a:r>
              <a:rPr sz="950" spc="-25" dirty="0">
                <a:latin typeface="Calibri"/>
                <a:cs typeface="Calibri"/>
              </a:rPr>
              <a:t> </a:t>
            </a:r>
            <a:r>
              <a:rPr sz="950" spc="60" dirty="0">
                <a:latin typeface="Calibri"/>
                <a:cs typeface="Calibri"/>
              </a:rPr>
              <a:t>Regulação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spc="40" dirty="0">
                <a:latin typeface="Calibri"/>
                <a:cs typeface="Calibri"/>
              </a:rPr>
              <a:t>SBC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2280"/>
            <a:ext cx="5725160" cy="37084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585"/>
              </a:lnSpc>
            </a:pPr>
            <a:r>
              <a:rPr sz="2200" b="1" spc="-5" dirty="0">
                <a:latin typeface="Trebuchet MS"/>
                <a:cs typeface="Trebuchet MS"/>
              </a:rPr>
              <a:t>Apoio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à</a:t>
            </a:r>
            <a:r>
              <a:rPr sz="2200" b="1" spc="-1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Gestão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do</a:t>
            </a:r>
            <a:r>
              <a:rPr sz="2200" b="1" spc="-5" dirty="0">
                <a:latin typeface="Trebuchet MS"/>
                <a:cs typeface="Trebuchet MS"/>
              </a:rPr>
              <a:t> SUS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9000"/>
            <a:ext cx="4140200" cy="360680"/>
          </a:xfrm>
          <a:custGeom>
            <a:avLst/>
            <a:gdLst/>
            <a:ahLst/>
            <a:cxnLst/>
            <a:rect l="l" t="t" r="r" b="b"/>
            <a:pathLst>
              <a:path w="4140200" h="360680">
                <a:moveTo>
                  <a:pt x="4080129" y="0"/>
                </a:moveTo>
                <a:lnTo>
                  <a:pt x="60115" y="0"/>
                </a:lnTo>
                <a:lnTo>
                  <a:pt x="36716" y="4724"/>
                </a:lnTo>
                <a:lnTo>
                  <a:pt x="17607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609"/>
                </a:lnTo>
                <a:lnTo>
                  <a:pt x="4724" y="323978"/>
                </a:lnTo>
                <a:lnTo>
                  <a:pt x="17607" y="343074"/>
                </a:lnTo>
                <a:lnTo>
                  <a:pt x="36716" y="355955"/>
                </a:lnTo>
                <a:lnTo>
                  <a:pt x="60115" y="360679"/>
                </a:lnTo>
                <a:lnTo>
                  <a:pt x="4080129" y="360679"/>
                </a:lnTo>
                <a:lnTo>
                  <a:pt x="4103498" y="355955"/>
                </a:lnTo>
                <a:lnTo>
                  <a:pt x="4122594" y="343074"/>
                </a:lnTo>
                <a:lnTo>
                  <a:pt x="4135475" y="323978"/>
                </a:lnTo>
                <a:lnTo>
                  <a:pt x="4140200" y="300609"/>
                </a:lnTo>
                <a:lnTo>
                  <a:pt x="4140200" y="60071"/>
                </a:lnTo>
                <a:lnTo>
                  <a:pt x="4135475" y="36701"/>
                </a:lnTo>
                <a:lnTo>
                  <a:pt x="4122594" y="17605"/>
                </a:lnTo>
                <a:lnTo>
                  <a:pt x="4103498" y="4724"/>
                </a:lnTo>
                <a:lnTo>
                  <a:pt x="4080129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19340" cy="46228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540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200"/>
              </a:spcBef>
            </a:pPr>
            <a:r>
              <a:rPr sz="2400" spc="-15" dirty="0"/>
              <a:t>Relatório</a:t>
            </a:r>
            <a:r>
              <a:rPr sz="2400" spc="-30" dirty="0"/>
              <a:t> </a:t>
            </a:r>
            <a:r>
              <a:rPr sz="2400" spc="-10" dirty="0"/>
              <a:t>Detalhado</a:t>
            </a:r>
            <a:r>
              <a:rPr sz="2400" spc="10" dirty="0"/>
              <a:t> </a:t>
            </a:r>
            <a:r>
              <a:rPr sz="2400" dirty="0"/>
              <a:t>– 1º</a:t>
            </a:r>
            <a:r>
              <a:rPr sz="2400" spc="-15" dirty="0"/>
              <a:t> </a:t>
            </a:r>
            <a:r>
              <a:rPr sz="2400" spc="-10" dirty="0"/>
              <a:t>Quadrimestre</a:t>
            </a:r>
            <a:r>
              <a:rPr sz="2400" dirty="0"/>
              <a:t> 2021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96240" y="1341119"/>
            <a:ext cx="8351520" cy="4536440"/>
          </a:xfrm>
          <a:custGeom>
            <a:avLst/>
            <a:gdLst/>
            <a:ahLst/>
            <a:cxnLst/>
            <a:rect l="l" t="t" r="r" b="b"/>
            <a:pathLst>
              <a:path w="8351520" h="4536440">
                <a:moveTo>
                  <a:pt x="0" y="756030"/>
                </a:moveTo>
                <a:lnTo>
                  <a:pt x="1487" y="708215"/>
                </a:lnTo>
                <a:lnTo>
                  <a:pt x="5890" y="661189"/>
                </a:lnTo>
                <a:lnTo>
                  <a:pt x="13121" y="615044"/>
                </a:lnTo>
                <a:lnTo>
                  <a:pt x="23091" y="569865"/>
                </a:lnTo>
                <a:lnTo>
                  <a:pt x="35711" y="525744"/>
                </a:lnTo>
                <a:lnTo>
                  <a:pt x="50892" y="482767"/>
                </a:lnTo>
                <a:lnTo>
                  <a:pt x="68547" y="441024"/>
                </a:lnTo>
                <a:lnTo>
                  <a:pt x="88586" y="400603"/>
                </a:lnTo>
                <a:lnTo>
                  <a:pt x="110921" y="361592"/>
                </a:lnTo>
                <a:lnTo>
                  <a:pt x="135463" y="324080"/>
                </a:lnTo>
                <a:lnTo>
                  <a:pt x="162124" y="288156"/>
                </a:lnTo>
                <a:lnTo>
                  <a:pt x="190816" y="253908"/>
                </a:lnTo>
                <a:lnTo>
                  <a:pt x="221449" y="221424"/>
                </a:lnTo>
                <a:lnTo>
                  <a:pt x="253936" y="190794"/>
                </a:lnTo>
                <a:lnTo>
                  <a:pt x="288187" y="162105"/>
                </a:lnTo>
                <a:lnTo>
                  <a:pt x="324114" y="135446"/>
                </a:lnTo>
                <a:lnTo>
                  <a:pt x="361628" y="110907"/>
                </a:lnTo>
                <a:lnTo>
                  <a:pt x="400642" y="88574"/>
                </a:lnTo>
                <a:lnTo>
                  <a:pt x="441066" y="68537"/>
                </a:lnTo>
                <a:lnTo>
                  <a:pt x="482811" y="50885"/>
                </a:lnTo>
                <a:lnTo>
                  <a:pt x="525790" y="35706"/>
                </a:lnTo>
                <a:lnTo>
                  <a:pt x="569913" y="23087"/>
                </a:lnTo>
                <a:lnTo>
                  <a:pt x="615092" y="13119"/>
                </a:lnTo>
                <a:lnTo>
                  <a:pt x="661239" y="5890"/>
                </a:lnTo>
                <a:lnTo>
                  <a:pt x="708265" y="1487"/>
                </a:lnTo>
                <a:lnTo>
                  <a:pt x="756081" y="0"/>
                </a:lnTo>
                <a:lnTo>
                  <a:pt x="7595488" y="0"/>
                </a:lnTo>
                <a:lnTo>
                  <a:pt x="7643304" y="1487"/>
                </a:lnTo>
                <a:lnTo>
                  <a:pt x="7690330" y="5890"/>
                </a:lnTo>
                <a:lnTo>
                  <a:pt x="7736475" y="13119"/>
                </a:lnTo>
                <a:lnTo>
                  <a:pt x="7781654" y="23087"/>
                </a:lnTo>
                <a:lnTo>
                  <a:pt x="7825775" y="35706"/>
                </a:lnTo>
                <a:lnTo>
                  <a:pt x="7868752" y="50885"/>
                </a:lnTo>
                <a:lnTo>
                  <a:pt x="7910495" y="68537"/>
                </a:lnTo>
                <a:lnTo>
                  <a:pt x="7950916" y="88574"/>
                </a:lnTo>
                <a:lnTo>
                  <a:pt x="7989927" y="110907"/>
                </a:lnTo>
                <a:lnTo>
                  <a:pt x="8027439" y="135446"/>
                </a:lnTo>
                <a:lnTo>
                  <a:pt x="8063363" y="162105"/>
                </a:lnTo>
                <a:lnTo>
                  <a:pt x="8097611" y="190794"/>
                </a:lnTo>
                <a:lnTo>
                  <a:pt x="8130095" y="221424"/>
                </a:lnTo>
                <a:lnTo>
                  <a:pt x="8160725" y="253908"/>
                </a:lnTo>
                <a:lnTo>
                  <a:pt x="8189414" y="288156"/>
                </a:lnTo>
                <a:lnTo>
                  <a:pt x="8216073" y="324080"/>
                </a:lnTo>
                <a:lnTo>
                  <a:pt x="8240612" y="361592"/>
                </a:lnTo>
                <a:lnTo>
                  <a:pt x="8262945" y="400603"/>
                </a:lnTo>
                <a:lnTo>
                  <a:pt x="8282982" y="441024"/>
                </a:lnTo>
                <a:lnTo>
                  <a:pt x="8300634" y="482767"/>
                </a:lnTo>
                <a:lnTo>
                  <a:pt x="8315813" y="525744"/>
                </a:lnTo>
                <a:lnTo>
                  <a:pt x="8328432" y="569865"/>
                </a:lnTo>
                <a:lnTo>
                  <a:pt x="8338400" y="615044"/>
                </a:lnTo>
                <a:lnTo>
                  <a:pt x="8345629" y="661189"/>
                </a:lnTo>
                <a:lnTo>
                  <a:pt x="8350032" y="708215"/>
                </a:lnTo>
                <a:lnTo>
                  <a:pt x="8351519" y="756030"/>
                </a:lnTo>
                <a:lnTo>
                  <a:pt x="8351519" y="3780408"/>
                </a:lnTo>
                <a:lnTo>
                  <a:pt x="8350032" y="3828224"/>
                </a:lnTo>
                <a:lnTo>
                  <a:pt x="8345629" y="3875250"/>
                </a:lnTo>
                <a:lnTo>
                  <a:pt x="8338400" y="3921395"/>
                </a:lnTo>
                <a:lnTo>
                  <a:pt x="8328432" y="3966574"/>
                </a:lnTo>
                <a:lnTo>
                  <a:pt x="8315813" y="4010695"/>
                </a:lnTo>
                <a:lnTo>
                  <a:pt x="8300634" y="4053672"/>
                </a:lnTo>
                <a:lnTo>
                  <a:pt x="8282982" y="4095415"/>
                </a:lnTo>
                <a:lnTo>
                  <a:pt x="8262945" y="4135836"/>
                </a:lnTo>
                <a:lnTo>
                  <a:pt x="8240612" y="4174847"/>
                </a:lnTo>
                <a:lnTo>
                  <a:pt x="8216073" y="4212359"/>
                </a:lnTo>
                <a:lnTo>
                  <a:pt x="8189414" y="4248283"/>
                </a:lnTo>
                <a:lnTo>
                  <a:pt x="8160725" y="4282531"/>
                </a:lnTo>
                <a:lnTo>
                  <a:pt x="8130095" y="4315015"/>
                </a:lnTo>
                <a:lnTo>
                  <a:pt x="8097611" y="4345645"/>
                </a:lnTo>
                <a:lnTo>
                  <a:pt x="8063363" y="4374334"/>
                </a:lnTo>
                <a:lnTo>
                  <a:pt x="8027439" y="4400993"/>
                </a:lnTo>
                <a:lnTo>
                  <a:pt x="7989927" y="4425532"/>
                </a:lnTo>
                <a:lnTo>
                  <a:pt x="7950916" y="4447865"/>
                </a:lnTo>
                <a:lnTo>
                  <a:pt x="7910495" y="4467902"/>
                </a:lnTo>
                <a:lnTo>
                  <a:pt x="7868752" y="4485554"/>
                </a:lnTo>
                <a:lnTo>
                  <a:pt x="7825775" y="4500733"/>
                </a:lnTo>
                <a:lnTo>
                  <a:pt x="7781654" y="4513352"/>
                </a:lnTo>
                <a:lnTo>
                  <a:pt x="7736475" y="4523320"/>
                </a:lnTo>
                <a:lnTo>
                  <a:pt x="7690330" y="4530549"/>
                </a:lnTo>
                <a:lnTo>
                  <a:pt x="7643304" y="4534952"/>
                </a:lnTo>
                <a:lnTo>
                  <a:pt x="7595488" y="4536440"/>
                </a:lnTo>
                <a:lnTo>
                  <a:pt x="756081" y="4536440"/>
                </a:lnTo>
                <a:lnTo>
                  <a:pt x="708265" y="4534952"/>
                </a:lnTo>
                <a:lnTo>
                  <a:pt x="661239" y="4530549"/>
                </a:lnTo>
                <a:lnTo>
                  <a:pt x="615092" y="4523320"/>
                </a:lnTo>
                <a:lnTo>
                  <a:pt x="569913" y="4513352"/>
                </a:lnTo>
                <a:lnTo>
                  <a:pt x="525790" y="4500733"/>
                </a:lnTo>
                <a:lnTo>
                  <a:pt x="482811" y="4485554"/>
                </a:lnTo>
                <a:lnTo>
                  <a:pt x="441066" y="4467902"/>
                </a:lnTo>
                <a:lnTo>
                  <a:pt x="400642" y="4447865"/>
                </a:lnTo>
                <a:lnTo>
                  <a:pt x="361628" y="4425532"/>
                </a:lnTo>
                <a:lnTo>
                  <a:pt x="324114" y="4400993"/>
                </a:lnTo>
                <a:lnTo>
                  <a:pt x="288187" y="4374334"/>
                </a:lnTo>
                <a:lnTo>
                  <a:pt x="253936" y="4345645"/>
                </a:lnTo>
                <a:lnTo>
                  <a:pt x="221449" y="4315015"/>
                </a:lnTo>
                <a:lnTo>
                  <a:pt x="190816" y="4282531"/>
                </a:lnTo>
                <a:lnTo>
                  <a:pt x="162124" y="4248283"/>
                </a:lnTo>
                <a:lnTo>
                  <a:pt x="135463" y="4212359"/>
                </a:lnTo>
                <a:lnTo>
                  <a:pt x="110921" y="4174847"/>
                </a:lnTo>
                <a:lnTo>
                  <a:pt x="88586" y="4135836"/>
                </a:lnTo>
                <a:lnTo>
                  <a:pt x="68547" y="4095415"/>
                </a:lnTo>
                <a:lnTo>
                  <a:pt x="50892" y="4053672"/>
                </a:lnTo>
                <a:lnTo>
                  <a:pt x="35711" y="4010695"/>
                </a:lnTo>
                <a:lnTo>
                  <a:pt x="23091" y="3966574"/>
                </a:lnTo>
                <a:lnTo>
                  <a:pt x="13121" y="3921395"/>
                </a:lnTo>
                <a:lnTo>
                  <a:pt x="5890" y="3875250"/>
                </a:lnTo>
                <a:lnTo>
                  <a:pt x="1487" y="3828224"/>
                </a:lnTo>
                <a:lnTo>
                  <a:pt x="0" y="3780408"/>
                </a:lnTo>
                <a:lnTo>
                  <a:pt x="0" y="756030"/>
                </a:lnTo>
                <a:close/>
              </a:path>
            </a:pathLst>
          </a:custGeom>
          <a:ln w="1905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7977" y="904621"/>
            <a:ext cx="7827645" cy="426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COMPLEXO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REGULADOR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MUNICIPAL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518795" algn="ctr">
              <a:lnSpc>
                <a:spcPct val="100000"/>
              </a:lnSpc>
            </a:pPr>
            <a:r>
              <a:rPr sz="2400" b="1" spc="-10" dirty="0">
                <a:solidFill>
                  <a:srgbClr val="4471C4"/>
                </a:solidFill>
                <a:latin typeface="Calibri"/>
                <a:cs typeface="Calibri"/>
              </a:rPr>
              <a:t>Principais</a:t>
            </a:r>
            <a:r>
              <a:rPr sz="2400" b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471C4"/>
                </a:solidFill>
                <a:latin typeface="Calibri"/>
                <a:cs typeface="Calibri"/>
              </a:rPr>
              <a:t>ações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00">
              <a:latin typeface="Calibri"/>
              <a:cs typeface="Calibri"/>
            </a:endParaRPr>
          </a:p>
          <a:p>
            <a:pPr marL="734695" marR="85090" indent="-287020">
              <a:lnSpc>
                <a:spcPct val="106800"/>
              </a:lnSpc>
              <a:buFont typeface="Wingdings"/>
              <a:buChar char=""/>
              <a:tabLst>
                <a:tab pos="734695" algn="l"/>
                <a:tab pos="735330" algn="l"/>
              </a:tabLst>
            </a:pP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Monitoramento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 dos</a:t>
            </a:r>
            <a:r>
              <a:rPr sz="16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agendamentos</a:t>
            </a:r>
            <a:r>
              <a:rPr sz="1600" b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–</a:t>
            </a:r>
            <a:r>
              <a:rPr sz="16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acompanhamento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alterações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nas </a:t>
            </a:r>
            <a:r>
              <a:rPr sz="1600" spc="-10" dirty="0">
                <a:latin typeface="Calibri"/>
                <a:cs typeface="Calibri"/>
              </a:rPr>
              <a:t>grades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horário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das consultas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exames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especializados,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acordo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mudança 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faixa</a:t>
            </a:r>
            <a:r>
              <a:rPr sz="1600" spc="-5" dirty="0">
                <a:latin typeface="Calibri"/>
                <a:cs typeface="Calibri"/>
              </a:rPr>
              <a:t> do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Plano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São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Paulo;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"/>
            </a:pPr>
            <a:endParaRPr sz="1650">
              <a:latin typeface="Calibri"/>
              <a:cs typeface="Calibri"/>
            </a:endParaRPr>
          </a:p>
          <a:p>
            <a:pPr marL="734695" marR="92710" indent="-287020">
              <a:lnSpc>
                <a:spcPct val="106800"/>
              </a:lnSpc>
              <a:buFont typeface="Wingdings"/>
              <a:buChar char=""/>
              <a:tabLst>
                <a:tab pos="734695" algn="l"/>
                <a:tab pos="735330" algn="l"/>
              </a:tabLst>
            </a:pP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Monitoramento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 dos </a:t>
            </a:r>
            <a:r>
              <a:rPr sz="1600" b="1" spc="-5" dirty="0">
                <a:solidFill>
                  <a:srgbClr val="4471C4"/>
                </a:solidFill>
                <a:latin typeface="Calibri"/>
                <a:cs typeface="Calibri"/>
              </a:rPr>
              <a:t>Leitos</a:t>
            </a:r>
            <a:r>
              <a:rPr sz="16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exclusivos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471C4"/>
                </a:solidFill>
                <a:latin typeface="Calibri"/>
                <a:cs typeface="Calibri"/>
              </a:rPr>
              <a:t>para</a:t>
            </a:r>
            <a:r>
              <a:rPr sz="16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Covid-19</a:t>
            </a:r>
            <a:r>
              <a:rPr sz="1600" b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-</a:t>
            </a:r>
            <a:r>
              <a:rPr sz="16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acompanhamento</a:t>
            </a:r>
            <a:r>
              <a:rPr sz="1600" spc="-5" dirty="0">
                <a:latin typeface="Calibri"/>
                <a:cs typeface="Calibri"/>
              </a:rPr>
              <a:t> das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solicitações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transferências,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oriundas</a:t>
            </a:r>
            <a:r>
              <a:rPr sz="1600" spc="-5" dirty="0">
                <a:latin typeface="Calibri"/>
                <a:cs typeface="Calibri"/>
              </a:rPr>
              <a:t> das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65" dirty="0">
                <a:latin typeface="Calibri"/>
                <a:cs typeface="Calibri"/>
              </a:rPr>
              <a:t>UPA’s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HPSC,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para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pacientes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suspeita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Covid-19;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"/>
            </a:pPr>
            <a:endParaRPr sz="1650">
              <a:latin typeface="Calibri"/>
              <a:cs typeface="Calibri"/>
            </a:endParaRPr>
          </a:p>
          <a:p>
            <a:pPr marL="734695" marR="5080" indent="-287020">
              <a:lnSpc>
                <a:spcPct val="106800"/>
              </a:lnSpc>
              <a:spcBef>
                <a:spcPts val="5"/>
              </a:spcBef>
              <a:buFont typeface="Wingdings"/>
              <a:buChar char=""/>
              <a:tabLst>
                <a:tab pos="734695" algn="l"/>
                <a:tab pos="735330" algn="l"/>
              </a:tabLst>
            </a:pP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Articulação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com</a:t>
            </a:r>
            <a:r>
              <a:rPr sz="16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 CROSS</a:t>
            </a:r>
            <a:r>
              <a:rPr sz="16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(Central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Regulação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5" dirty="0">
                <a:latin typeface="Calibri"/>
                <a:cs typeface="Calibri"/>
              </a:rPr>
              <a:t>Oferta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Serviços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Saúde), </a:t>
            </a:r>
            <a:r>
              <a:rPr sz="1600" spc="-15" dirty="0">
                <a:latin typeface="Calibri"/>
                <a:cs typeface="Calibri"/>
              </a:rPr>
              <a:t>para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absorção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pacientes,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suspeita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covid-19,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outros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municípios </a:t>
            </a:r>
            <a:r>
              <a:rPr sz="1600" spc="-15" dirty="0">
                <a:latin typeface="Calibri"/>
                <a:cs typeface="Calibri"/>
              </a:rPr>
              <a:t>para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os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Hospitais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Campanha;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523240"/>
            <a:ext cx="5725160" cy="347980"/>
          </a:xfrm>
          <a:custGeom>
            <a:avLst/>
            <a:gdLst/>
            <a:ahLst/>
            <a:cxnLst/>
            <a:rect l="l" t="t" r="r" b="b"/>
            <a:pathLst>
              <a:path w="5725160" h="347980">
                <a:moveTo>
                  <a:pt x="0" y="347980"/>
                </a:moveTo>
                <a:lnTo>
                  <a:pt x="5725160" y="347980"/>
                </a:lnTo>
                <a:lnTo>
                  <a:pt x="5725160" y="0"/>
                </a:lnTo>
                <a:lnTo>
                  <a:pt x="0" y="0"/>
                </a:lnTo>
                <a:lnTo>
                  <a:pt x="0" y="34798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677" y="433070"/>
            <a:ext cx="3195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SUS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401559" cy="523240"/>
          </a:xfrm>
          <a:custGeom>
            <a:avLst/>
            <a:gdLst/>
            <a:ahLst/>
            <a:cxnLst/>
            <a:rect l="l" t="t" r="r" b="b"/>
            <a:pathLst>
              <a:path w="7401559" h="523240">
                <a:moveTo>
                  <a:pt x="7401559" y="0"/>
                </a:moveTo>
                <a:lnTo>
                  <a:pt x="0" y="0"/>
                </a:lnTo>
                <a:lnTo>
                  <a:pt x="0" y="523239"/>
                </a:lnTo>
                <a:lnTo>
                  <a:pt x="7401559" y="523239"/>
                </a:lnTo>
                <a:lnTo>
                  <a:pt x="74015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678554" y="495934"/>
            <a:ext cx="1781810" cy="384810"/>
            <a:chOff x="3678554" y="495934"/>
            <a:chExt cx="1781810" cy="384810"/>
          </a:xfrm>
        </p:grpSpPr>
        <p:sp>
          <p:nvSpPr>
            <p:cNvPr id="7" name="object 7"/>
            <p:cNvSpPr/>
            <p:nvPr/>
          </p:nvSpPr>
          <p:spPr>
            <a:xfrm>
              <a:off x="3688079" y="505459"/>
              <a:ext cx="1762760" cy="365760"/>
            </a:xfrm>
            <a:custGeom>
              <a:avLst/>
              <a:gdLst/>
              <a:ahLst/>
              <a:cxnLst/>
              <a:rect l="l" t="t" r="r" b="b"/>
              <a:pathLst>
                <a:path w="1762760" h="365759">
                  <a:moveTo>
                    <a:pt x="1701800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60" y="365760"/>
                  </a:lnTo>
                  <a:lnTo>
                    <a:pt x="1701800" y="365760"/>
                  </a:lnTo>
                  <a:lnTo>
                    <a:pt x="1725523" y="360967"/>
                  </a:lnTo>
                  <a:lnTo>
                    <a:pt x="1744900" y="347900"/>
                  </a:lnTo>
                  <a:lnTo>
                    <a:pt x="1757967" y="328523"/>
                  </a:lnTo>
                  <a:lnTo>
                    <a:pt x="1762760" y="304800"/>
                  </a:lnTo>
                  <a:lnTo>
                    <a:pt x="1762760" y="60960"/>
                  </a:lnTo>
                  <a:lnTo>
                    <a:pt x="1757967" y="37236"/>
                  </a:lnTo>
                  <a:lnTo>
                    <a:pt x="1744900" y="17859"/>
                  </a:lnTo>
                  <a:lnTo>
                    <a:pt x="1725523" y="4792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8079" y="505459"/>
              <a:ext cx="1762760" cy="365760"/>
            </a:xfrm>
            <a:custGeom>
              <a:avLst/>
              <a:gdLst/>
              <a:ahLst/>
              <a:cxnLst/>
              <a:rect l="l" t="t" r="r" b="b"/>
              <a:pathLst>
                <a:path w="1762760" h="365759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1701800" y="0"/>
                  </a:lnTo>
                  <a:lnTo>
                    <a:pt x="1725523" y="4792"/>
                  </a:lnTo>
                  <a:lnTo>
                    <a:pt x="1744900" y="17859"/>
                  </a:lnTo>
                  <a:lnTo>
                    <a:pt x="1757967" y="37236"/>
                  </a:lnTo>
                  <a:lnTo>
                    <a:pt x="1762760" y="60960"/>
                  </a:lnTo>
                  <a:lnTo>
                    <a:pt x="1762760" y="304800"/>
                  </a:lnTo>
                  <a:lnTo>
                    <a:pt x="1757967" y="328523"/>
                  </a:lnTo>
                  <a:lnTo>
                    <a:pt x="1744900" y="347900"/>
                  </a:lnTo>
                  <a:lnTo>
                    <a:pt x="1725523" y="360967"/>
                  </a:lnTo>
                  <a:lnTo>
                    <a:pt x="1701800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91609" y="522922"/>
            <a:ext cx="1155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OUVIDORIA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619" y="4262373"/>
            <a:ext cx="101409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latin typeface="Calibri"/>
                <a:cs typeface="Calibri"/>
              </a:rPr>
              <a:t>F</a:t>
            </a:r>
            <a:r>
              <a:rPr sz="800" i="1" spc="5" dirty="0">
                <a:latin typeface="Calibri"/>
                <a:cs typeface="Calibri"/>
              </a:rPr>
              <a:t>on</a:t>
            </a:r>
            <a:r>
              <a:rPr sz="800" i="1" spc="-10" dirty="0">
                <a:latin typeface="Calibri"/>
                <a:cs typeface="Calibri"/>
              </a:rPr>
              <a:t>t</a:t>
            </a:r>
            <a:r>
              <a:rPr sz="800" i="1" dirty="0">
                <a:latin typeface="Calibri"/>
                <a:cs typeface="Calibri"/>
              </a:rPr>
              <a:t>e: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spc="-5" dirty="0">
                <a:latin typeface="Calibri"/>
                <a:cs typeface="Calibri"/>
              </a:rPr>
              <a:t>O</a:t>
            </a:r>
            <a:r>
              <a:rPr sz="800" i="1" spc="5" dirty="0">
                <a:latin typeface="Calibri"/>
                <a:cs typeface="Calibri"/>
              </a:rPr>
              <a:t>u</a:t>
            </a:r>
            <a:r>
              <a:rPr sz="800" i="1" dirty="0">
                <a:latin typeface="Calibri"/>
                <a:cs typeface="Calibri"/>
              </a:rPr>
              <a:t>v</a:t>
            </a:r>
            <a:r>
              <a:rPr sz="800" i="1" spc="-5" dirty="0">
                <a:latin typeface="Calibri"/>
                <a:cs typeface="Calibri"/>
              </a:rPr>
              <a:t>i</a:t>
            </a:r>
            <a:r>
              <a:rPr sz="800" i="1" spc="5" dirty="0">
                <a:latin typeface="Calibri"/>
                <a:cs typeface="Calibri"/>
              </a:rPr>
              <a:t>dor</a:t>
            </a:r>
            <a:r>
              <a:rPr sz="800" i="1" spc="-5" dirty="0">
                <a:latin typeface="Calibri"/>
                <a:cs typeface="Calibri"/>
              </a:rPr>
              <a:t>S</a:t>
            </a:r>
            <a:r>
              <a:rPr sz="800" i="1" dirty="0">
                <a:latin typeface="Calibri"/>
                <a:cs typeface="Calibri"/>
              </a:rPr>
              <a:t>U</a:t>
            </a:r>
            <a:r>
              <a:rPr sz="800" i="1" spc="5" dirty="0">
                <a:latin typeface="Calibri"/>
                <a:cs typeface="Calibri"/>
              </a:rPr>
              <a:t>S/</a:t>
            </a:r>
            <a:r>
              <a:rPr sz="800" i="1" spc="-5" dirty="0">
                <a:latin typeface="Calibri"/>
                <a:cs typeface="Calibri"/>
              </a:rPr>
              <a:t>S</a:t>
            </a:r>
            <a:r>
              <a:rPr sz="800" i="1" spc="-10" dirty="0">
                <a:latin typeface="Calibri"/>
                <a:cs typeface="Calibri"/>
              </a:rPr>
              <a:t>M</a:t>
            </a:r>
            <a:r>
              <a:rPr sz="800" i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1650" y="4870450"/>
            <a:ext cx="2519680" cy="1071880"/>
          </a:xfrm>
          <a:custGeom>
            <a:avLst/>
            <a:gdLst/>
            <a:ahLst/>
            <a:cxnLst/>
            <a:rect l="l" t="t" r="r" b="b"/>
            <a:pathLst>
              <a:path w="2519679" h="1071879">
                <a:moveTo>
                  <a:pt x="0" y="178688"/>
                </a:moveTo>
                <a:lnTo>
                  <a:pt x="6383" y="131189"/>
                </a:lnTo>
                <a:lnTo>
                  <a:pt x="24398" y="88504"/>
                </a:lnTo>
                <a:lnTo>
                  <a:pt x="52339" y="52339"/>
                </a:lnTo>
                <a:lnTo>
                  <a:pt x="88504" y="24398"/>
                </a:lnTo>
                <a:lnTo>
                  <a:pt x="131189" y="6383"/>
                </a:lnTo>
                <a:lnTo>
                  <a:pt x="178688" y="0"/>
                </a:lnTo>
                <a:lnTo>
                  <a:pt x="2340991" y="0"/>
                </a:lnTo>
                <a:lnTo>
                  <a:pt x="2388490" y="6383"/>
                </a:lnTo>
                <a:lnTo>
                  <a:pt x="2431175" y="24398"/>
                </a:lnTo>
                <a:lnTo>
                  <a:pt x="2467340" y="52339"/>
                </a:lnTo>
                <a:lnTo>
                  <a:pt x="2495281" y="88504"/>
                </a:lnTo>
                <a:lnTo>
                  <a:pt x="2513296" y="131189"/>
                </a:lnTo>
                <a:lnTo>
                  <a:pt x="2519679" y="178688"/>
                </a:lnTo>
                <a:lnTo>
                  <a:pt x="2519679" y="893229"/>
                </a:lnTo>
                <a:lnTo>
                  <a:pt x="2513296" y="940721"/>
                </a:lnTo>
                <a:lnTo>
                  <a:pt x="2495281" y="983397"/>
                </a:lnTo>
                <a:lnTo>
                  <a:pt x="2467340" y="1019554"/>
                </a:lnTo>
                <a:lnTo>
                  <a:pt x="2431175" y="1047488"/>
                </a:lnTo>
                <a:lnTo>
                  <a:pt x="2388490" y="1065498"/>
                </a:lnTo>
                <a:lnTo>
                  <a:pt x="2340991" y="1071880"/>
                </a:lnTo>
                <a:lnTo>
                  <a:pt x="178688" y="1071880"/>
                </a:lnTo>
                <a:lnTo>
                  <a:pt x="131189" y="1065498"/>
                </a:lnTo>
                <a:lnTo>
                  <a:pt x="88504" y="1047488"/>
                </a:lnTo>
                <a:lnTo>
                  <a:pt x="52339" y="1019554"/>
                </a:lnTo>
                <a:lnTo>
                  <a:pt x="24398" y="983397"/>
                </a:lnTo>
                <a:lnTo>
                  <a:pt x="6383" y="940721"/>
                </a:lnTo>
                <a:lnTo>
                  <a:pt x="0" y="893229"/>
                </a:lnTo>
                <a:lnTo>
                  <a:pt x="0" y="178688"/>
                </a:lnTo>
                <a:close/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33440" y="4942458"/>
            <a:ext cx="1814195" cy="132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9715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Média mensal de queixas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registradas </a:t>
            </a:r>
            <a:r>
              <a:rPr sz="1200" b="1" dirty="0">
                <a:latin typeface="Calibri"/>
                <a:cs typeface="Calibri"/>
              </a:rPr>
              <a:t>na </a:t>
            </a:r>
            <a:r>
              <a:rPr sz="1200" b="1" spc="-5" dirty="0">
                <a:latin typeface="Calibri"/>
                <a:cs typeface="Calibri"/>
              </a:rPr>
              <a:t>Ouvidoria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1°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Quadrimestre: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525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*</a:t>
            </a:r>
            <a:r>
              <a:rPr sz="900" spc="-5" dirty="0">
                <a:latin typeface="Calibri"/>
                <a:cs typeface="Calibri"/>
              </a:rPr>
              <a:t>Queixas: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Solicitações,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Reclamações </a:t>
            </a:r>
            <a:r>
              <a:rPr sz="900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latin typeface="Calibri"/>
                <a:cs typeface="Calibri"/>
              </a:rPr>
              <a:t>Denúncias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i="1" spc="-5" dirty="0">
                <a:latin typeface="Calibri"/>
                <a:cs typeface="Calibri"/>
              </a:rPr>
              <a:t>Fonte: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5" dirty="0">
                <a:latin typeface="Calibri"/>
                <a:cs typeface="Calibri"/>
              </a:rPr>
              <a:t>OuvidorSUS/SMS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14387" y="960500"/>
          <a:ext cx="7282180" cy="323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7805"/>
                <a:gridCol w="826769"/>
                <a:gridCol w="826769"/>
                <a:gridCol w="826769"/>
                <a:gridCol w="826769"/>
                <a:gridCol w="826770"/>
                <a:gridCol w="826770"/>
                <a:gridCol w="826770"/>
              </a:tblGrid>
              <a:tr h="313055">
                <a:tc>
                  <a:txBody>
                    <a:bodyPr/>
                    <a:lstStyle/>
                    <a:p>
                      <a:pPr marL="8890" marR="10795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Tipo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eci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RH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Estrutura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Acesso*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Documentos*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7470" indent="-762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Org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  dos</a:t>
                      </a:r>
                      <a:r>
                        <a:rPr sz="1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serviços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73355" indent="5080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Outros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ssun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26797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UBS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09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633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CENTRAL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REGULAÇÃO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VIGILÂNCIAS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612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5" dirty="0">
                          <a:latin typeface="Calibri"/>
                          <a:cs typeface="Calibri"/>
                        </a:rPr>
                        <a:t>UPA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HOSPITAIS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POLICLINICAS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94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ASSIST.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FARMACEUTICA/FME-SBC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UV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PRESTADORES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CEO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marL="8890" marR="378460">
                        <a:lnSpc>
                          <a:spcPct val="100000"/>
                        </a:lnSpc>
                      </a:pPr>
                      <a:r>
                        <a:rPr sz="10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MU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ORTE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INTER-HOSPITALAR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CAPS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CER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SERV.</a:t>
                      </a:r>
                      <a:r>
                        <a:rPr sz="1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ADM.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marL="8890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858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52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678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260985" algn="r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2.100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739" y="4505959"/>
            <a:ext cx="4135120" cy="218186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523240"/>
            <a:ext cx="5725160" cy="347980"/>
          </a:xfrm>
          <a:custGeom>
            <a:avLst/>
            <a:gdLst/>
            <a:ahLst/>
            <a:cxnLst/>
            <a:rect l="l" t="t" r="r" b="b"/>
            <a:pathLst>
              <a:path w="5725160" h="347980">
                <a:moveTo>
                  <a:pt x="0" y="347980"/>
                </a:moveTo>
                <a:lnTo>
                  <a:pt x="5725160" y="347980"/>
                </a:lnTo>
                <a:lnTo>
                  <a:pt x="5725160" y="0"/>
                </a:lnTo>
                <a:lnTo>
                  <a:pt x="0" y="0"/>
                </a:lnTo>
                <a:lnTo>
                  <a:pt x="0" y="34798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677" y="433070"/>
            <a:ext cx="3195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SUS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401559" cy="523240"/>
          </a:xfrm>
          <a:custGeom>
            <a:avLst/>
            <a:gdLst/>
            <a:ahLst/>
            <a:cxnLst/>
            <a:rect l="l" t="t" r="r" b="b"/>
            <a:pathLst>
              <a:path w="7401559" h="523240">
                <a:moveTo>
                  <a:pt x="7401559" y="0"/>
                </a:moveTo>
                <a:lnTo>
                  <a:pt x="0" y="0"/>
                </a:lnTo>
                <a:lnTo>
                  <a:pt x="0" y="523239"/>
                </a:lnTo>
                <a:lnTo>
                  <a:pt x="7401559" y="523239"/>
                </a:lnTo>
                <a:lnTo>
                  <a:pt x="74015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678554" y="495934"/>
            <a:ext cx="1781810" cy="384810"/>
            <a:chOff x="3678554" y="495934"/>
            <a:chExt cx="1781810" cy="384810"/>
          </a:xfrm>
        </p:grpSpPr>
        <p:sp>
          <p:nvSpPr>
            <p:cNvPr id="7" name="object 7"/>
            <p:cNvSpPr/>
            <p:nvPr/>
          </p:nvSpPr>
          <p:spPr>
            <a:xfrm>
              <a:off x="3688079" y="505459"/>
              <a:ext cx="1762760" cy="365760"/>
            </a:xfrm>
            <a:custGeom>
              <a:avLst/>
              <a:gdLst/>
              <a:ahLst/>
              <a:cxnLst/>
              <a:rect l="l" t="t" r="r" b="b"/>
              <a:pathLst>
                <a:path w="1762760" h="365759">
                  <a:moveTo>
                    <a:pt x="1701800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60" y="365760"/>
                  </a:lnTo>
                  <a:lnTo>
                    <a:pt x="1701800" y="365760"/>
                  </a:lnTo>
                  <a:lnTo>
                    <a:pt x="1725523" y="360967"/>
                  </a:lnTo>
                  <a:lnTo>
                    <a:pt x="1744900" y="347900"/>
                  </a:lnTo>
                  <a:lnTo>
                    <a:pt x="1757967" y="328523"/>
                  </a:lnTo>
                  <a:lnTo>
                    <a:pt x="1762760" y="304800"/>
                  </a:lnTo>
                  <a:lnTo>
                    <a:pt x="1762760" y="60960"/>
                  </a:lnTo>
                  <a:lnTo>
                    <a:pt x="1757967" y="37236"/>
                  </a:lnTo>
                  <a:lnTo>
                    <a:pt x="1744900" y="17859"/>
                  </a:lnTo>
                  <a:lnTo>
                    <a:pt x="1725523" y="4792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8079" y="505459"/>
              <a:ext cx="1762760" cy="365760"/>
            </a:xfrm>
            <a:custGeom>
              <a:avLst/>
              <a:gdLst/>
              <a:ahLst/>
              <a:cxnLst/>
              <a:rect l="l" t="t" r="r" b="b"/>
              <a:pathLst>
                <a:path w="1762760" h="365759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1701800" y="0"/>
                  </a:lnTo>
                  <a:lnTo>
                    <a:pt x="1725523" y="4792"/>
                  </a:lnTo>
                  <a:lnTo>
                    <a:pt x="1744900" y="17859"/>
                  </a:lnTo>
                  <a:lnTo>
                    <a:pt x="1757967" y="37236"/>
                  </a:lnTo>
                  <a:lnTo>
                    <a:pt x="1762760" y="60960"/>
                  </a:lnTo>
                  <a:lnTo>
                    <a:pt x="1762760" y="304800"/>
                  </a:lnTo>
                  <a:lnTo>
                    <a:pt x="1757967" y="328523"/>
                  </a:lnTo>
                  <a:lnTo>
                    <a:pt x="1744900" y="347900"/>
                  </a:lnTo>
                  <a:lnTo>
                    <a:pt x="1725523" y="360967"/>
                  </a:lnTo>
                  <a:lnTo>
                    <a:pt x="1701800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91609" y="522922"/>
            <a:ext cx="1155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OUVIDORIA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7126" y="6293802"/>
            <a:ext cx="101409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alibri"/>
                <a:cs typeface="Calibri"/>
              </a:rPr>
              <a:t>Fonte:</a:t>
            </a:r>
            <a:r>
              <a:rPr sz="800" i="1" spc="-30" dirty="0">
                <a:latin typeface="Calibri"/>
                <a:cs typeface="Calibri"/>
              </a:rPr>
              <a:t> </a:t>
            </a:r>
            <a:r>
              <a:rPr sz="800" i="1" spc="-5" dirty="0">
                <a:latin typeface="Calibri"/>
                <a:cs typeface="Calibri"/>
              </a:rPr>
              <a:t>OuvidorSUS/SMS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369" y="1113409"/>
            <a:ext cx="5771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Manifestações</a:t>
            </a:r>
            <a:r>
              <a:rPr sz="1200" b="1" spc="-5" dirty="0">
                <a:latin typeface="Calibri"/>
                <a:cs typeface="Calibri"/>
              </a:rPr>
              <a:t> Covid-19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por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departamento,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segundo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classificação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2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1º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Quadrimestre/2021.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7850" y="1433575"/>
          <a:ext cx="655955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100"/>
                <a:gridCol w="609600"/>
                <a:gridCol w="609600"/>
                <a:gridCol w="685800"/>
                <a:gridCol w="698500"/>
                <a:gridCol w="6477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DEPARTAMENTO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DENÚNCIA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ELOGIO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INFORMAÇÃO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RECLAMAÇÃO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SOLICITAÇÃO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SUGESTÃO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Gestão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SUS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Atenção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Básica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Gestão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Cuidado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Proteção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Saúde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Vigilâncias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278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494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Urgência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Emergência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Atenção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Especializada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Ouvidoria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Externas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Complexo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Hospitalar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Prestadores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Administração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Saúde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288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617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811401" y="4591050"/>
          <a:ext cx="4286250" cy="160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/>
                <a:gridCol w="609600"/>
              </a:tblGrid>
              <a:tr h="200025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Assunto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Não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Pertinente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COVID-19</a:t>
                      </a:r>
                      <a:r>
                        <a:rPr sz="1000" spc="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OUTROS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COVID-19</a:t>
                      </a:r>
                      <a:r>
                        <a:rPr sz="1000" spc="5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VACINAÇÃO</a:t>
                      </a:r>
                      <a:r>
                        <a:rPr sz="1000" spc="5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CADASTRO/AGENDAMENTO/SITE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COVID-19</a:t>
                      </a:r>
                      <a:r>
                        <a:rPr sz="1000" spc="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VACINAÇÃO</a:t>
                      </a:r>
                      <a:r>
                        <a:rPr sz="1000" spc="5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CATEGORIA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PROFISSIONAL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COVID-19</a:t>
                      </a:r>
                      <a:r>
                        <a:rPr sz="10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VACINAÇÃO</a:t>
                      </a:r>
                      <a:r>
                        <a:rPr sz="1000" spc="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COMORBIDADES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COVID-19</a:t>
                      </a:r>
                      <a:r>
                        <a:rPr sz="1000" spc="5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VACINAÇÃO</a:t>
                      </a:r>
                      <a:r>
                        <a:rPr sz="1000" spc="5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IDADE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ANOS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93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COVID-19</a:t>
                      </a:r>
                      <a:r>
                        <a:rPr sz="1000" spc="4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VACINAÇÃO</a:t>
                      </a:r>
                      <a:r>
                        <a:rPr sz="1000" spc="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OUTROS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Ge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39800" y="4006323"/>
            <a:ext cx="6301105" cy="5130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100" b="1" dirty="0">
                <a:latin typeface="Calibri"/>
                <a:cs typeface="Calibri"/>
              </a:rPr>
              <a:t>Iniciada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em </a:t>
            </a:r>
            <a:r>
              <a:rPr sz="1100" b="1" spc="-5" dirty="0">
                <a:latin typeface="Calibri"/>
                <a:cs typeface="Calibri"/>
              </a:rPr>
              <a:t>março/2021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orientação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referente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à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COVID-19,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gerando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demandas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com </a:t>
            </a:r>
            <a:r>
              <a:rPr sz="1100" b="1" spc="-5" dirty="0">
                <a:latin typeface="Calibri"/>
                <a:cs typeface="Calibri"/>
              </a:rPr>
              <a:t>Assuntos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não </a:t>
            </a:r>
            <a:r>
              <a:rPr sz="1100" b="1" spc="-5" dirty="0">
                <a:latin typeface="Calibri"/>
                <a:cs typeface="Calibri"/>
              </a:rPr>
              <a:t>pertinentes</a:t>
            </a:r>
            <a:endParaRPr sz="1100">
              <a:latin typeface="Calibri"/>
              <a:cs typeface="Calibri"/>
            </a:endParaRPr>
          </a:p>
          <a:p>
            <a:pPr marL="29209" algn="ctr">
              <a:lnSpc>
                <a:spcPct val="100000"/>
              </a:lnSpc>
              <a:spcBef>
                <a:spcPts val="600"/>
              </a:spcBef>
            </a:pPr>
            <a:r>
              <a:rPr sz="1100" b="1" dirty="0">
                <a:latin typeface="Calibri"/>
                <a:cs typeface="Calibri"/>
              </a:rPr>
              <a:t>(Demandas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que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recebem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orientação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da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Ouvidoria).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980440"/>
            <a:chOff x="0" y="0"/>
            <a:chExt cx="7401559" cy="980440"/>
          </a:xfrm>
        </p:grpSpPr>
        <p:sp>
          <p:nvSpPr>
            <p:cNvPr id="3" name="object 3"/>
            <p:cNvSpPr/>
            <p:nvPr/>
          </p:nvSpPr>
          <p:spPr>
            <a:xfrm>
              <a:off x="7620" y="548640"/>
              <a:ext cx="5725160" cy="431800"/>
            </a:xfrm>
            <a:custGeom>
              <a:avLst/>
              <a:gdLst/>
              <a:ahLst/>
              <a:cxnLst/>
              <a:rect l="l" t="t" r="r" b="b"/>
              <a:pathLst>
                <a:path w="5725160" h="431800">
                  <a:moveTo>
                    <a:pt x="572516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5725160" y="431800"/>
                  </a:lnTo>
                  <a:lnTo>
                    <a:pt x="572516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523240"/>
            </a:xfrm>
            <a:custGeom>
              <a:avLst/>
              <a:gdLst/>
              <a:ahLst/>
              <a:cxnLst/>
              <a:rect l="l" t="t" r="r" b="b"/>
              <a:pathLst>
                <a:path w="7401559" h="523240">
                  <a:moveTo>
                    <a:pt x="7401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7401559" y="523239"/>
                  </a:lnTo>
                  <a:lnTo>
                    <a:pt x="74015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/>
          <p:nvPr/>
        </p:nvSpPr>
        <p:spPr>
          <a:xfrm>
            <a:off x="35559" y="1046480"/>
            <a:ext cx="1762760" cy="365760"/>
          </a:xfrm>
          <a:custGeom>
            <a:avLst/>
            <a:gdLst/>
            <a:ahLst/>
            <a:cxnLst/>
            <a:rect l="l" t="t" r="r" b="b"/>
            <a:pathLst>
              <a:path w="1762760" h="365759">
                <a:moveTo>
                  <a:pt x="1701800" y="0"/>
                </a:moveTo>
                <a:lnTo>
                  <a:pt x="60960" y="0"/>
                </a:lnTo>
                <a:lnTo>
                  <a:pt x="37231" y="4792"/>
                </a:lnTo>
                <a:lnTo>
                  <a:pt x="17854" y="17859"/>
                </a:lnTo>
                <a:lnTo>
                  <a:pt x="4790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3"/>
                </a:lnTo>
                <a:lnTo>
                  <a:pt x="17854" y="347900"/>
                </a:lnTo>
                <a:lnTo>
                  <a:pt x="37231" y="360967"/>
                </a:lnTo>
                <a:lnTo>
                  <a:pt x="60960" y="365760"/>
                </a:lnTo>
                <a:lnTo>
                  <a:pt x="1701800" y="365760"/>
                </a:lnTo>
                <a:lnTo>
                  <a:pt x="1725523" y="360967"/>
                </a:lnTo>
                <a:lnTo>
                  <a:pt x="1744900" y="347900"/>
                </a:lnTo>
                <a:lnTo>
                  <a:pt x="1757967" y="328523"/>
                </a:lnTo>
                <a:lnTo>
                  <a:pt x="1762759" y="304800"/>
                </a:lnTo>
                <a:lnTo>
                  <a:pt x="1762759" y="60960"/>
                </a:lnTo>
                <a:lnTo>
                  <a:pt x="1757967" y="37236"/>
                </a:lnTo>
                <a:lnTo>
                  <a:pt x="1744900" y="17859"/>
                </a:lnTo>
                <a:lnTo>
                  <a:pt x="1725523" y="4792"/>
                </a:lnTo>
                <a:lnTo>
                  <a:pt x="1701800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677" y="334052"/>
            <a:ext cx="3195320" cy="103060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SUS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  <a:spcBef>
                <a:spcPts val="1235"/>
              </a:spcBef>
            </a:pPr>
            <a:r>
              <a:rPr sz="1800" b="1" spc="-10" dirty="0">
                <a:latin typeface="Calibri"/>
                <a:cs typeface="Calibri"/>
              </a:rPr>
              <a:t>AUDITORIA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3037" y="1471675"/>
          <a:ext cx="8660130" cy="2179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965"/>
                <a:gridCol w="1380490"/>
                <a:gridCol w="1407795"/>
                <a:gridCol w="1407795"/>
                <a:gridCol w="3199129"/>
              </a:tblGrid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RELATÓRIO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DEMANDANTE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ORGÃO RESPONSÁVEL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PELA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AUDITORIA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UNIDADE/SERVIÇO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AUDITADO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FINALIDADE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93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14/19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Gestão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0860" marR="59690" indent="-46482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Seção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 </a:t>
                      </a:r>
                      <a:r>
                        <a:rPr sz="1100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Saúde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DaVita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215" marR="61594" indent="12700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Analisar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se a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contratada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está cumprindo as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metas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estabelecidas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contrato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S.A.200.2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102/2016,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T.A.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S.A.201.1 nº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163/2018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(2º)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 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Portaria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1675/18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STATUS: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Relatório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andamento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ts val="1320"/>
                        </a:lnSpc>
                        <a:spcBef>
                          <a:spcPts val="25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Readequação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fluxos,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registros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diários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enfermagem,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Realocação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equipe,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Controle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assinatura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27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Frequência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diário,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reorganização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processos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etc.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6212" y="3783076"/>
          <a:ext cx="8656955" cy="2689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965"/>
                <a:gridCol w="1381124"/>
                <a:gridCol w="1408430"/>
                <a:gridCol w="1408429"/>
                <a:gridCol w="3199129"/>
              </a:tblGrid>
              <a:tr h="570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RELATÓRIO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DEMANDANTE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ORGÃO RESPONSÁVEL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PELA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AUDITORIA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UNIDADE/SERVIÇO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AUDITADO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FINALIDADE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224154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JANEIRO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4154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3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AIHs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JANEIRO: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1489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01/2021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Gestão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Saúde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Urgência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Campanha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 Autorizações 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(AIH)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referentes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Janeiro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STATUS: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378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66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aprimoramento dos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AIHs.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653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02/2021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Gestão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1495" marR="59055" indent="-4654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Seção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 Auditoria em </a:t>
                      </a:r>
                      <a:r>
                        <a:rPr sz="1100" spc="-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Saúde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 marR="177800" indent="-2038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ta 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Campanha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0" marR="50165" indent="-7112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Auditar as Autorizações de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Internação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Hospitalar (AIH)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referentes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mês de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Janeiro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STATUS: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146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66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aprimoramento dos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AIHs.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980440"/>
            <a:chOff x="0" y="0"/>
            <a:chExt cx="7401559" cy="980440"/>
          </a:xfrm>
        </p:grpSpPr>
        <p:sp>
          <p:nvSpPr>
            <p:cNvPr id="3" name="object 3"/>
            <p:cNvSpPr/>
            <p:nvPr/>
          </p:nvSpPr>
          <p:spPr>
            <a:xfrm>
              <a:off x="7620" y="548640"/>
              <a:ext cx="5725160" cy="431800"/>
            </a:xfrm>
            <a:custGeom>
              <a:avLst/>
              <a:gdLst/>
              <a:ahLst/>
              <a:cxnLst/>
              <a:rect l="l" t="t" r="r" b="b"/>
              <a:pathLst>
                <a:path w="5725160" h="431800">
                  <a:moveTo>
                    <a:pt x="572516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5725160" y="431800"/>
                  </a:lnTo>
                  <a:lnTo>
                    <a:pt x="572516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523240"/>
            </a:xfrm>
            <a:custGeom>
              <a:avLst/>
              <a:gdLst/>
              <a:ahLst/>
              <a:cxnLst/>
              <a:rect l="l" t="t" r="r" b="b"/>
              <a:pathLst>
                <a:path w="7401559" h="523240">
                  <a:moveTo>
                    <a:pt x="7401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7401559" y="523239"/>
                  </a:lnTo>
                  <a:lnTo>
                    <a:pt x="74015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/>
          <p:nvPr/>
        </p:nvSpPr>
        <p:spPr>
          <a:xfrm>
            <a:off x="35559" y="1046480"/>
            <a:ext cx="1762760" cy="365760"/>
          </a:xfrm>
          <a:custGeom>
            <a:avLst/>
            <a:gdLst/>
            <a:ahLst/>
            <a:cxnLst/>
            <a:rect l="l" t="t" r="r" b="b"/>
            <a:pathLst>
              <a:path w="1762760" h="365759">
                <a:moveTo>
                  <a:pt x="1701800" y="0"/>
                </a:moveTo>
                <a:lnTo>
                  <a:pt x="60960" y="0"/>
                </a:lnTo>
                <a:lnTo>
                  <a:pt x="37231" y="4792"/>
                </a:lnTo>
                <a:lnTo>
                  <a:pt x="17854" y="17859"/>
                </a:lnTo>
                <a:lnTo>
                  <a:pt x="4790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3"/>
                </a:lnTo>
                <a:lnTo>
                  <a:pt x="17854" y="347900"/>
                </a:lnTo>
                <a:lnTo>
                  <a:pt x="37231" y="360967"/>
                </a:lnTo>
                <a:lnTo>
                  <a:pt x="60960" y="365760"/>
                </a:lnTo>
                <a:lnTo>
                  <a:pt x="1701800" y="365760"/>
                </a:lnTo>
                <a:lnTo>
                  <a:pt x="1725523" y="360967"/>
                </a:lnTo>
                <a:lnTo>
                  <a:pt x="1744900" y="347900"/>
                </a:lnTo>
                <a:lnTo>
                  <a:pt x="1757967" y="328523"/>
                </a:lnTo>
                <a:lnTo>
                  <a:pt x="1762759" y="304800"/>
                </a:lnTo>
                <a:lnTo>
                  <a:pt x="1762759" y="60960"/>
                </a:lnTo>
                <a:lnTo>
                  <a:pt x="1757967" y="37236"/>
                </a:lnTo>
                <a:lnTo>
                  <a:pt x="1744900" y="17859"/>
                </a:lnTo>
                <a:lnTo>
                  <a:pt x="1725523" y="4792"/>
                </a:lnTo>
                <a:lnTo>
                  <a:pt x="1701800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677" y="334052"/>
            <a:ext cx="3195320" cy="103060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SUS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  <a:spcBef>
                <a:spcPts val="1235"/>
              </a:spcBef>
            </a:pPr>
            <a:r>
              <a:rPr sz="1800" b="1" spc="-10" dirty="0">
                <a:latin typeface="Calibri"/>
                <a:cs typeface="Calibri"/>
              </a:rPr>
              <a:t>AUDITORIA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92112" y="1697101"/>
          <a:ext cx="8363584" cy="459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/>
                <a:gridCol w="1334770"/>
                <a:gridCol w="1360805"/>
                <a:gridCol w="1360804"/>
                <a:gridCol w="3092450"/>
              </a:tblGrid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9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RELATÓRIO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DEMANDANTE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10209" marR="7620" indent="-39624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ORGÃO RESPONSÁVEL PELA </a:t>
                      </a:r>
                      <a:r>
                        <a:rPr sz="900" b="1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AUDITORIA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23545" marR="220345" indent="-19621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DAD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/S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IÇO 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AUDITADO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FINALIDADE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JANEIRO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191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controles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065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04/2021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Gestão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7845" marR="151765" indent="-381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em </a:t>
                      </a:r>
                      <a:r>
                        <a:rPr sz="9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Saúde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HMU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5855" marR="23495" indent="-10979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referentes </a:t>
                      </a:r>
                      <a:r>
                        <a:rPr sz="9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Janeiro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63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identificadas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controles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inseridas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05/2021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Gestão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em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Saúde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Pronto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Socorro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Central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tar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Auto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çõ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H) 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Janeiro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121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ts val="1025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identificadas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controles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inseridas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29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06/2021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Gestão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em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Saúde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Clínicas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Municipal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tar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Auto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çõ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H) 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Janeiro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584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ts val="1025"/>
                        </a:lnSpc>
                        <a:spcBef>
                          <a:spcPts val="24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controles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065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07/2021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Gestão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7845" marR="151765" indent="-381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em </a:t>
                      </a:r>
                      <a:r>
                        <a:rPr sz="9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Saúde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Santa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Casa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5855" marR="23495" indent="-1097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referentes </a:t>
                      </a:r>
                      <a:r>
                        <a:rPr sz="9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Janeiro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55">
                        <a:lnSpc>
                          <a:spcPts val="1019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AIHs.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980440"/>
            <a:chOff x="0" y="0"/>
            <a:chExt cx="7401559" cy="980440"/>
          </a:xfrm>
        </p:grpSpPr>
        <p:sp>
          <p:nvSpPr>
            <p:cNvPr id="3" name="object 3"/>
            <p:cNvSpPr/>
            <p:nvPr/>
          </p:nvSpPr>
          <p:spPr>
            <a:xfrm>
              <a:off x="7620" y="548640"/>
              <a:ext cx="5725160" cy="431800"/>
            </a:xfrm>
            <a:custGeom>
              <a:avLst/>
              <a:gdLst/>
              <a:ahLst/>
              <a:cxnLst/>
              <a:rect l="l" t="t" r="r" b="b"/>
              <a:pathLst>
                <a:path w="5725160" h="431800">
                  <a:moveTo>
                    <a:pt x="572516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5725160" y="431800"/>
                  </a:lnTo>
                  <a:lnTo>
                    <a:pt x="572516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523240"/>
            </a:xfrm>
            <a:custGeom>
              <a:avLst/>
              <a:gdLst/>
              <a:ahLst/>
              <a:cxnLst/>
              <a:rect l="l" t="t" r="r" b="b"/>
              <a:pathLst>
                <a:path w="7401559" h="523240">
                  <a:moveTo>
                    <a:pt x="7401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7401559" y="523239"/>
                  </a:lnTo>
                  <a:lnTo>
                    <a:pt x="74015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/>
          <p:nvPr/>
        </p:nvSpPr>
        <p:spPr>
          <a:xfrm>
            <a:off x="35559" y="1046480"/>
            <a:ext cx="1762760" cy="365760"/>
          </a:xfrm>
          <a:custGeom>
            <a:avLst/>
            <a:gdLst/>
            <a:ahLst/>
            <a:cxnLst/>
            <a:rect l="l" t="t" r="r" b="b"/>
            <a:pathLst>
              <a:path w="1762760" h="365759">
                <a:moveTo>
                  <a:pt x="1701800" y="0"/>
                </a:moveTo>
                <a:lnTo>
                  <a:pt x="60960" y="0"/>
                </a:lnTo>
                <a:lnTo>
                  <a:pt x="37231" y="4792"/>
                </a:lnTo>
                <a:lnTo>
                  <a:pt x="17854" y="17859"/>
                </a:lnTo>
                <a:lnTo>
                  <a:pt x="4790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3"/>
                </a:lnTo>
                <a:lnTo>
                  <a:pt x="17854" y="347900"/>
                </a:lnTo>
                <a:lnTo>
                  <a:pt x="37231" y="360967"/>
                </a:lnTo>
                <a:lnTo>
                  <a:pt x="60960" y="365760"/>
                </a:lnTo>
                <a:lnTo>
                  <a:pt x="1701800" y="365760"/>
                </a:lnTo>
                <a:lnTo>
                  <a:pt x="1725523" y="360967"/>
                </a:lnTo>
                <a:lnTo>
                  <a:pt x="1744900" y="347900"/>
                </a:lnTo>
                <a:lnTo>
                  <a:pt x="1757967" y="328523"/>
                </a:lnTo>
                <a:lnTo>
                  <a:pt x="1762759" y="304800"/>
                </a:lnTo>
                <a:lnTo>
                  <a:pt x="1762759" y="60960"/>
                </a:lnTo>
                <a:lnTo>
                  <a:pt x="1757967" y="37236"/>
                </a:lnTo>
                <a:lnTo>
                  <a:pt x="1744900" y="17859"/>
                </a:lnTo>
                <a:lnTo>
                  <a:pt x="1725523" y="4792"/>
                </a:lnTo>
                <a:lnTo>
                  <a:pt x="1701800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677" y="334052"/>
            <a:ext cx="3195320" cy="103060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SUS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  <a:spcBef>
                <a:spcPts val="1235"/>
              </a:spcBef>
            </a:pPr>
            <a:r>
              <a:rPr sz="1800" b="1" spc="-10" dirty="0">
                <a:latin typeface="Calibri"/>
                <a:cs typeface="Calibri"/>
              </a:rPr>
              <a:t>AUDITORIA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33400" y="1628762"/>
          <a:ext cx="8083550" cy="489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10"/>
                <a:gridCol w="1283969"/>
                <a:gridCol w="1315720"/>
                <a:gridCol w="1315720"/>
                <a:gridCol w="2989579"/>
              </a:tblGrid>
              <a:tr h="161290"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FEVEREIRO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2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L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ADA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EVEREI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155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08/2021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Urgência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Campanha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Fevereiro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328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75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36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09/2021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Anchieta</a:t>
                      </a:r>
                      <a:r>
                        <a:rPr sz="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Campanha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Fevereiro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179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70"/>
                        </a:lnSpc>
                        <a:spcBef>
                          <a:spcPts val="19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36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2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10/2021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Hosp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Fevereiro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215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70"/>
                        </a:lnSpc>
                        <a:spcBef>
                          <a:spcPts val="19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36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11/2021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HMU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Fevereiro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59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65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36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12/2021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Pronto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Socorro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Central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Fevereiro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194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65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36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13/2021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Hosp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lí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ici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Fevereiro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571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6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36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14/2021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Fevereiro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0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60"/>
                        </a:lnSpc>
                        <a:spcBef>
                          <a:spcPts val="25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980440"/>
            <a:chOff x="0" y="0"/>
            <a:chExt cx="7401559" cy="980440"/>
          </a:xfrm>
        </p:grpSpPr>
        <p:sp>
          <p:nvSpPr>
            <p:cNvPr id="3" name="object 3"/>
            <p:cNvSpPr/>
            <p:nvPr/>
          </p:nvSpPr>
          <p:spPr>
            <a:xfrm>
              <a:off x="7620" y="548640"/>
              <a:ext cx="5725160" cy="431800"/>
            </a:xfrm>
            <a:custGeom>
              <a:avLst/>
              <a:gdLst/>
              <a:ahLst/>
              <a:cxnLst/>
              <a:rect l="l" t="t" r="r" b="b"/>
              <a:pathLst>
                <a:path w="5725160" h="431800">
                  <a:moveTo>
                    <a:pt x="572516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5725160" y="431800"/>
                  </a:lnTo>
                  <a:lnTo>
                    <a:pt x="572516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523240"/>
            </a:xfrm>
            <a:custGeom>
              <a:avLst/>
              <a:gdLst/>
              <a:ahLst/>
              <a:cxnLst/>
              <a:rect l="l" t="t" r="r" b="b"/>
              <a:pathLst>
                <a:path w="7401559" h="523240">
                  <a:moveTo>
                    <a:pt x="7401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7401559" y="523239"/>
                  </a:lnTo>
                  <a:lnTo>
                    <a:pt x="74015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/>
          <p:nvPr/>
        </p:nvSpPr>
        <p:spPr>
          <a:xfrm>
            <a:off x="35559" y="1046480"/>
            <a:ext cx="1762760" cy="365760"/>
          </a:xfrm>
          <a:custGeom>
            <a:avLst/>
            <a:gdLst/>
            <a:ahLst/>
            <a:cxnLst/>
            <a:rect l="l" t="t" r="r" b="b"/>
            <a:pathLst>
              <a:path w="1762760" h="365759">
                <a:moveTo>
                  <a:pt x="1701800" y="0"/>
                </a:moveTo>
                <a:lnTo>
                  <a:pt x="60960" y="0"/>
                </a:lnTo>
                <a:lnTo>
                  <a:pt x="37231" y="4792"/>
                </a:lnTo>
                <a:lnTo>
                  <a:pt x="17854" y="17859"/>
                </a:lnTo>
                <a:lnTo>
                  <a:pt x="4790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3"/>
                </a:lnTo>
                <a:lnTo>
                  <a:pt x="17854" y="347900"/>
                </a:lnTo>
                <a:lnTo>
                  <a:pt x="37231" y="360967"/>
                </a:lnTo>
                <a:lnTo>
                  <a:pt x="60960" y="365760"/>
                </a:lnTo>
                <a:lnTo>
                  <a:pt x="1701800" y="365760"/>
                </a:lnTo>
                <a:lnTo>
                  <a:pt x="1725523" y="360967"/>
                </a:lnTo>
                <a:lnTo>
                  <a:pt x="1744900" y="347900"/>
                </a:lnTo>
                <a:lnTo>
                  <a:pt x="1757967" y="328523"/>
                </a:lnTo>
                <a:lnTo>
                  <a:pt x="1762759" y="304800"/>
                </a:lnTo>
                <a:lnTo>
                  <a:pt x="1762759" y="60960"/>
                </a:lnTo>
                <a:lnTo>
                  <a:pt x="1757967" y="37236"/>
                </a:lnTo>
                <a:lnTo>
                  <a:pt x="1744900" y="17859"/>
                </a:lnTo>
                <a:lnTo>
                  <a:pt x="1725523" y="4792"/>
                </a:lnTo>
                <a:lnTo>
                  <a:pt x="1701800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677" y="334052"/>
            <a:ext cx="3195320" cy="103060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SUS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  <a:spcBef>
                <a:spcPts val="1235"/>
              </a:spcBef>
            </a:pPr>
            <a:r>
              <a:rPr sz="1800" b="1" spc="-10" dirty="0">
                <a:latin typeface="Calibri"/>
                <a:cs typeface="Calibri"/>
              </a:rPr>
              <a:t>AUDITORIA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17500" y="1478025"/>
          <a:ext cx="8515350" cy="518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0470"/>
                <a:gridCol w="1358265"/>
                <a:gridCol w="1384935"/>
                <a:gridCol w="1384935"/>
                <a:gridCol w="3147060"/>
              </a:tblGrid>
              <a:tr h="163830">
                <a:tc gridSpan="5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MARÇO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3830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TOTAL DE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AIHs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MARÇO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1779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15/2021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Urgência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Campanha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Março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426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ts val="77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39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16/2021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Anchieta</a:t>
                      </a:r>
                      <a:r>
                        <a:rPr sz="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Campanha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referentes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Março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264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ts val="770"/>
                        </a:lnSpc>
                        <a:spcBef>
                          <a:spcPts val="26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39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17/2021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Hosp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Março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164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ts val="77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39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18/2021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HMU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Março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63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ts val="765"/>
                        </a:lnSpc>
                        <a:spcBef>
                          <a:spcPts val="27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39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19/2021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Pronto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Socorro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Central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Março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193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ts val="765"/>
                        </a:lnSpc>
                        <a:spcBef>
                          <a:spcPts val="27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39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20/2021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Hosp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lí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ici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Março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657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ts val="760"/>
                        </a:lnSpc>
                        <a:spcBef>
                          <a:spcPts val="27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21/2021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Março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715">
                        <a:lnSpc>
                          <a:spcPts val="760"/>
                        </a:lnSpc>
                        <a:spcBef>
                          <a:spcPts val="33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0540"/>
            <a:ext cx="6517640" cy="414020"/>
          </a:xfrm>
          <a:custGeom>
            <a:avLst/>
            <a:gdLst/>
            <a:ahLst/>
            <a:cxnLst/>
            <a:rect l="l" t="t" r="r" b="b"/>
            <a:pathLst>
              <a:path w="6517640" h="414019">
                <a:moveTo>
                  <a:pt x="0" y="414020"/>
                </a:moveTo>
                <a:lnTo>
                  <a:pt x="6517640" y="414020"/>
                </a:lnTo>
                <a:lnTo>
                  <a:pt x="6517640" y="0"/>
                </a:lnTo>
                <a:lnTo>
                  <a:pt x="0" y="0"/>
                </a:lnTo>
                <a:lnTo>
                  <a:pt x="0" y="41402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394125"/>
            <a:ext cx="8168005" cy="82867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b="1" spc="-5" dirty="0">
                <a:latin typeface="Trebuchet MS"/>
                <a:cs typeface="Trebuchet MS"/>
              </a:rPr>
              <a:t>Orçamento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Geral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Saúde</a:t>
            </a:r>
            <a:endParaRPr sz="2400">
              <a:latin typeface="Trebuchet MS"/>
              <a:cs typeface="Trebuchet MS"/>
            </a:endParaRPr>
          </a:p>
          <a:p>
            <a:pPr marL="611505">
              <a:lnSpc>
                <a:spcPct val="100000"/>
              </a:lnSpc>
              <a:spcBef>
                <a:spcPts val="550"/>
              </a:spcBef>
            </a:pPr>
            <a:r>
              <a:rPr sz="1800" b="1" spc="-10" dirty="0">
                <a:latin typeface="Calibri"/>
                <a:cs typeface="Calibri"/>
              </a:rPr>
              <a:t>QUADRO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1: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DEMONSTRATIVO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COMPOSIÇÃO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GLOBAL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ORÇAMENTO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SAÚDE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728459" cy="510540"/>
          </a:xfrm>
          <a:custGeom>
            <a:avLst/>
            <a:gdLst/>
            <a:ahLst/>
            <a:cxnLst/>
            <a:rect l="l" t="t" r="r" b="b"/>
            <a:pathLst>
              <a:path w="6728459" h="510540">
                <a:moveTo>
                  <a:pt x="0" y="510539"/>
                </a:moveTo>
                <a:lnTo>
                  <a:pt x="6728459" y="510539"/>
                </a:lnTo>
                <a:lnTo>
                  <a:pt x="6728459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152" y="0"/>
            <a:ext cx="6199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88720" y="1275091"/>
          <a:ext cx="6701790" cy="3851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7135"/>
                <a:gridCol w="1415414"/>
                <a:gridCol w="1384300"/>
                <a:gridCol w="1409700"/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b="1" spc="110" dirty="0">
                          <a:latin typeface="Verdana"/>
                          <a:cs typeface="Verdana"/>
                        </a:rPr>
                        <a:t>ORÇADO</a:t>
                      </a:r>
                      <a:r>
                        <a:rPr sz="8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LOA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b="1" spc="110" dirty="0">
                          <a:latin typeface="Verdana"/>
                          <a:cs typeface="Verdana"/>
                        </a:rPr>
                        <a:t>ORÇADO</a:t>
                      </a:r>
                      <a:r>
                        <a:rPr sz="8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00" dirty="0">
                          <a:latin typeface="Verdana"/>
                          <a:cs typeface="Verdana"/>
                        </a:rPr>
                        <a:t>ATUAL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854710" marR="568960" indent="-281940">
                        <a:lnSpc>
                          <a:spcPct val="108000"/>
                        </a:lnSpc>
                        <a:spcBef>
                          <a:spcPts val="160"/>
                        </a:spcBef>
                      </a:pPr>
                      <a:r>
                        <a:rPr sz="800" b="1" spc="105" dirty="0">
                          <a:latin typeface="Verdana"/>
                          <a:cs typeface="Verdana"/>
                        </a:rPr>
                        <a:t>ORÇAMENTO</a:t>
                      </a:r>
                      <a:r>
                        <a:rPr sz="8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TOTAL </a:t>
                      </a:r>
                      <a:r>
                        <a:rPr sz="800" b="1" spc="-2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05" dirty="0">
                          <a:latin typeface="Verdana"/>
                          <a:cs typeface="Verdana"/>
                        </a:rPr>
                        <a:t>SAÚDE</a:t>
                      </a:r>
                      <a:r>
                        <a:rPr sz="800" b="1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SBC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800" b="1" spc="100" dirty="0">
                          <a:latin typeface="Verdana"/>
                          <a:cs typeface="Verdana"/>
                        </a:rPr>
                        <a:t>1.223.274.000,00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800" b="1" spc="100" dirty="0">
                          <a:latin typeface="Verdana"/>
                          <a:cs typeface="Verdana"/>
                        </a:rPr>
                        <a:t>1.294.491.602,07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76835" indent="-19050">
                        <a:lnSpc>
                          <a:spcPct val="108000"/>
                        </a:lnSpc>
                        <a:spcBef>
                          <a:spcPts val="160"/>
                        </a:spcBef>
                      </a:pPr>
                      <a:r>
                        <a:rPr sz="800" b="1" spc="80" dirty="0">
                          <a:latin typeface="Verdana"/>
                          <a:cs typeface="Verdana"/>
                        </a:rPr>
                        <a:t>Participa</a:t>
                      </a:r>
                      <a:r>
                        <a:rPr sz="800" b="1" spc="80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800" b="1" spc="80" dirty="0">
                          <a:latin typeface="Verdana"/>
                          <a:cs typeface="Verdana"/>
                        </a:rPr>
                        <a:t>ão </a:t>
                      </a:r>
                      <a:r>
                        <a:rPr sz="800" b="1" spc="70" dirty="0">
                          <a:latin typeface="Verdana"/>
                          <a:cs typeface="Verdana"/>
                        </a:rPr>
                        <a:t>sobre </a:t>
                      </a:r>
                      <a:r>
                        <a:rPr sz="800" b="1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800" b="1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800" b="1" spc="95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amento</a:t>
                      </a:r>
                      <a:r>
                        <a:rPr sz="800" b="1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75" dirty="0">
                          <a:latin typeface="Verdana"/>
                          <a:cs typeface="Verdana"/>
                        </a:rPr>
                        <a:t>total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8105" marR="464184">
                        <a:lnSpc>
                          <a:spcPct val="107900"/>
                        </a:lnSpc>
                        <a:spcBef>
                          <a:spcPts val="7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Tesouro Municipal</a:t>
                      </a:r>
                      <a:r>
                        <a:rPr sz="8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(LC </a:t>
                      </a:r>
                      <a:r>
                        <a:rPr sz="8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141/12)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603.950.000,00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600.797.779,80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80" dirty="0">
                          <a:latin typeface="Verdana"/>
                          <a:cs typeface="Verdana"/>
                        </a:rPr>
                        <a:t>46,41%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Tesouro Municipal</a:t>
                      </a:r>
                      <a:r>
                        <a:rPr sz="8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(LC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875"/>
                        </a:lnSpc>
                        <a:spcBef>
                          <a:spcPts val="290"/>
                        </a:spcBef>
                      </a:pPr>
                      <a:r>
                        <a:rPr sz="800" spc="75" dirty="0">
                          <a:latin typeface="Verdana"/>
                          <a:cs typeface="Verdana"/>
                        </a:rPr>
                        <a:t>141/12)</a:t>
                      </a:r>
                      <a:r>
                        <a:rPr sz="8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COVID-19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3.311.845,94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0,26%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8105" marR="113664">
                        <a:lnSpc>
                          <a:spcPct val="107900"/>
                        </a:lnSpc>
                        <a:spcBef>
                          <a:spcPts val="7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Tesouro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Municipal</a:t>
                      </a:r>
                      <a:r>
                        <a:rPr sz="8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(Multas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e </a:t>
                      </a:r>
                      <a:r>
                        <a:rPr sz="8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Taxas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8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Fiscalização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Vig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Sanitária)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4.913.000,00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9.237.778,53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0,71%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8105" marR="66675">
                        <a:lnSpc>
                          <a:spcPct val="108000"/>
                        </a:lnSpc>
                        <a:spcBef>
                          <a:spcPts val="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Tesouro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Municipal</a:t>
                      </a:r>
                      <a:r>
                        <a:rPr sz="8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 Doações </a:t>
                      </a:r>
                      <a:r>
                        <a:rPr sz="8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para</a:t>
                      </a:r>
                      <a:r>
                        <a:rPr sz="8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enfrentamento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COVID-19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36.884,20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0,00%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8105" marR="81280">
                        <a:lnSpc>
                          <a:spcPct val="108000"/>
                        </a:lnSpc>
                        <a:spcBef>
                          <a:spcPts val="7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Outros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Recursos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Tesouro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(não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contam </a:t>
                      </a:r>
                      <a:r>
                        <a:rPr sz="8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para</a:t>
                      </a:r>
                      <a:r>
                        <a:rPr sz="8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LC</a:t>
                      </a:r>
                      <a:r>
                        <a:rPr sz="8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141/12)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8.813.000,00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7.407.026,00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0,57%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8105" marR="640080">
                        <a:lnSpc>
                          <a:spcPct val="108100"/>
                        </a:lnSpc>
                        <a:spcBef>
                          <a:spcPts val="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 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provenientes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da </a:t>
                      </a:r>
                      <a:r>
                        <a:rPr sz="800" spc="100" dirty="0">
                          <a:latin typeface="Verdana"/>
                          <a:cs typeface="Verdana"/>
                        </a:rPr>
                        <a:t>LM </a:t>
                      </a:r>
                      <a:r>
                        <a:rPr sz="8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6901/2020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1.016.348,26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0,08%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80" dirty="0">
                          <a:latin typeface="Verdana"/>
                          <a:cs typeface="Verdana"/>
                        </a:rPr>
                        <a:t>Sub-total</a:t>
                      </a:r>
                      <a:r>
                        <a:rPr sz="800" b="1" spc="75" dirty="0">
                          <a:latin typeface="Verdana"/>
                          <a:cs typeface="Verdana"/>
                        </a:rPr>
                        <a:t> recursos</a:t>
                      </a:r>
                      <a:r>
                        <a:rPr sz="8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0" dirty="0">
                          <a:latin typeface="Verdana"/>
                          <a:cs typeface="Verdana"/>
                        </a:rPr>
                        <a:t>municipais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00" dirty="0">
                          <a:latin typeface="Verdana"/>
                          <a:cs typeface="Verdana"/>
                        </a:rPr>
                        <a:t>617.676.000,00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00" dirty="0">
                          <a:latin typeface="Verdana"/>
                          <a:cs typeface="Verdana"/>
                        </a:rPr>
                        <a:t>621.807.662,73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b="1" spc="114" dirty="0">
                          <a:latin typeface="Verdana"/>
                          <a:cs typeface="Verdana"/>
                        </a:rPr>
                        <a:t>48,03%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União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416.396.000,00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427.963.781,57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80" dirty="0">
                          <a:latin typeface="Verdana"/>
                          <a:cs typeface="Verdana"/>
                        </a:rPr>
                        <a:t>33,06%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8105" marR="60960">
                        <a:lnSpc>
                          <a:spcPct val="107900"/>
                        </a:lnSpc>
                        <a:spcBef>
                          <a:spcPts val="7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União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 para</a:t>
                      </a:r>
                      <a:r>
                        <a:rPr sz="8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enfrentamento </a:t>
                      </a:r>
                      <a:r>
                        <a:rPr sz="8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COVID-19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32.637.702,31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2,52%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 Estado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84.716.000,00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82.163.958,75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6,35%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8105" marR="683260">
                        <a:lnSpc>
                          <a:spcPct val="108000"/>
                        </a:lnSpc>
                        <a:spcBef>
                          <a:spcPts val="7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Recursos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do 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Estado 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para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enfrentamento</a:t>
                      </a:r>
                      <a:r>
                        <a:rPr sz="8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COVID-19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25.432.496,71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1,96%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78105" marR="13335">
                        <a:lnSpc>
                          <a:spcPct val="108000"/>
                        </a:lnSpc>
                        <a:spcBef>
                          <a:spcPts val="114"/>
                        </a:spcBef>
                      </a:pPr>
                      <a:r>
                        <a:rPr sz="800" spc="75" dirty="0">
                          <a:latin typeface="Verdana"/>
                          <a:cs typeface="Verdana"/>
                        </a:rPr>
                        <a:t>Opera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ões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de 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Cr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dito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(BID/BNDES/CAF </a:t>
                      </a:r>
                      <a:r>
                        <a:rPr sz="8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II/FINSS)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104.486.000,00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104.486.000,00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spc="85" dirty="0">
                          <a:latin typeface="Verdana"/>
                          <a:cs typeface="Verdana"/>
                        </a:rPr>
                        <a:t>8,07%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88720" y="5599422"/>
          <a:ext cx="6701790" cy="761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7135"/>
                <a:gridCol w="1415414"/>
                <a:gridCol w="1384300"/>
                <a:gridCol w="1409700"/>
              </a:tblGrid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110" dirty="0">
                          <a:latin typeface="Verdana"/>
                          <a:cs typeface="Verdana"/>
                        </a:rPr>
                        <a:t>ORÇADO</a:t>
                      </a:r>
                      <a:r>
                        <a:rPr sz="8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LOA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110" dirty="0">
                          <a:latin typeface="Verdana"/>
                          <a:cs typeface="Verdana"/>
                        </a:rPr>
                        <a:t>ORÇADO</a:t>
                      </a:r>
                      <a:r>
                        <a:rPr sz="8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00" dirty="0">
                          <a:latin typeface="Verdana"/>
                          <a:cs typeface="Verdana"/>
                        </a:rPr>
                        <a:t>ATUAL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541655" marR="335280" indent="-200660">
                        <a:lnSpc>
                          <a:spcPct val="108100"/>
                        </a:lnSpc>
                        <a:spcBef>
                          <a:spcPts val="200"/>
                        </a:spcBef>
                      </a:pPr>
                      <a:r>
                        <a:rPr sz="800" b="1" spc="105" dirty="0">
                          <a:latin typeface="Verdana"/>
                          <a:cs typeface="Verdana"/>
                        </a:rPr>
                        <a:t>ORÇAMENTO</a:t>
                      </a:r>
                      <a:r>
                        <a:rPr sz="800" b="1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800" b="1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SIOPS </a:t>
                      </a:r>
                      <a:r>
                        <a:rPr sz="800" b="1" spc="-25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00" dirty="0">
                          <a:latin typeface="Verdana"/>
                          <a:cs typeface="Verdana"/>
                        </a:rPr>
                        <a:t>FUNÇÃO</a:t>
                      </a:r>
                      <a:r>
                        <a:rPr sz="8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0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800" b="1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0" dirty="0">
                          <a:latin typeface="Verdana"/>
                          <a:cs typeface="Verdana"/>
                        </a:rPr>
                        <a:t>(SAÚDE)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800" b="1" spc="100" dirty="0">
                          <a:latin typeface="Verdana"/>
                          <a:cs typeface="Verdana"/>
                        </a:rPr>
                        <a:t>1.386.358.000,00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800" b="1" spc="100" dirty="0">
                          <a:latin typeface="Verdana"/>
                          <a:cs typeface="Verdana"/>
                        </a:rPr>
                        <a:t>1.457.575.602,07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3975" indent="18415">
                        <a:lnSpc>
                          <a:spcPct val="109700"/>
                        </a:lnSpc>
                        <a:spcBef>
                          <a:spcPts val="55"/>
                        </a:spcBef>
                      </a:pPr>
                      <a:r>
                        <a:rPr sz="800" b="1" spc="80" dirty="0">
                          <a:latin typeface="Verdana"/>
                          <a:cs typeface="Verdana"/>
                        </a:rPr>
                        <a:t>Participa</a:t>
                      </a:r>
                      <a:r>
                        <a:rPr sz="800" b="1" spc="80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800" b="1" spc="80" dirty="0">
                          <a:latin typeface="Verdana"/>
                          <a:cs typeface="Verdana"/>
                        </a:rPr>
                        <a:t>ão </a:t>
                      </a:r>
                      <a:r>
                        <a:rPr sz="800" b="1" spc="70" dirty="0">
                          <a:latin typeface="Verdana"/>
                          <a:cs typeface="Verdana"/>
                        </a:rPr>
                        <a:t>sobre </a:t>
                      </a:r>
                      <a:r>
                        <a:rPr sz="800" b="1" spc="-2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9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800" b="1" spc="3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7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800" b="1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105" dirty="0">
                          <a:latin typeface="Arial"/>
                          <a:cs typeface="Arial"/>
                        </a:rPr>
                        <a:t>Função</a:t>
                      </a:r>
                      <a:r>
                        <a:rPr sz="10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9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78105">
                        <a:lnSpc>
                          <a:spcPts val="915"/>
                        </a:lnSpc>
                        <a:spcBef>
                          <a:spcPts val="65"/>
                        </a:spcBef>
                      </a:pPr>
                      <a:r>
                        <a:rPr sz="800" spc="90" dirty="0">
                          <a:latin typeface="Verdana"/>
                          <a:cs typeface="Verdana"/>
                        </a:rPr>
                        <a:t>ORÇAMENTO</a:t>
                      </a:r>
                      <a:r>
                        <a:rPr sz="8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SAÚDE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6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1.223.274.000,00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915"/>
                        </a:lnSpc>
                        <a:spcBef>
                          <a:spcPts val="65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1.294.491.602,07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9740" algn="r">
                        <a:lnSpc>
                          <a:spcPts val="915"/>
                        </a:lnSpc>
                        <a:spcBef>
                          <a:spcPts val="65"/>
                        </a:spcBef>
                      </a:pPr>
                      <a:r>
                        <a:rPr sz="800" spc="80" dirty="0">
                          <a:latin typeface="Verdana"/>
                          <a:cs typeface="Verdana"/>
                        </a:rPr>
                        <a:t>88,81%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78105">
                        <a:lnSpc>
                          <a:spcPts val="915"/>
                        </a:lnSpc>
                        <a:spcBef>
                          <a:spcPts val="60"/>
                        </a:spcBef>
                      </a:pPr>
                      <a:r>
                        <a:rPr sz="800" spc="90" dirty="0">
                          <a:latin typeface="Verdana"/>
                          <a:cs typeface="Verdana"/>
                        </a:rPr>
                        <a:t>ORÇAMENTO</a:t>
                      </a:r>
                      <a:r>
                        <a:rPr sz="8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IMASF**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15"/>
                        </a:lnSpc>
                        <a:spcBef>
                          <a:spcPts val="6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163.084.000,00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60"/>
                        </a:spcBef>
                      </a:pPr>
                      <a:r>
                        <a:rPr sz="800" spc="70" dirty="0">
                          <a:latin typeface="Verdana"/>
                          <a:cs typeface="Verdana"/>
                        </a:rPr>
                        <a:t>163.084.000,00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9740" algn="r">
                        <a:lnSpc>
                          <a:spcPts val="915"/>
                        </a:lnSpc>
                        <a:spcBef>
                          <a:spcPts val="60"/>
                        </a:spcBef>
                      </a:pPr>
                      <a:r>
                        <a:rPr sz="800" spc="80" dirty="0">
                          <a:latin typeface="Verdana"/>
                          <a:cs typeface="Verdana"/>
                        </a:rPr>
                        <a:t>11,19%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94791" y="5136796"/>
            <a:ext cx="6683375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14"/>
              </a:spcBef>
            </a:pPr>
            <a:r>
              <a:rPr sz="500" spc="55" dirty="0">
                <a:latin typeface="Verdana"/>
                <a:cs typeface="Verdana"/>
              </a:rPr>
              <a:t>*</a:t>
            </a:r>
            <a:r>
              <a:rPr sz="500" spc="45" dirty="0">
                <a:latin typeface="Verdana"/>
                <a:cs typeface="Verdana"/>
              </a:rPr>
              <a:t> </a:t>
            </a:r>
            <a:r>
              <a:rPr sz="500" spc="65" dirty="0">
                <a:latin typeface="Verdana"/>
                <a:cs typeface="Verdana"/>
              </a:rPr>
              <a:t>ORÇADO</a:t>
            </a:r>
            <a:r>
              <a:rPr sz="500" spc="55" dirty="0">
                <a:latin typeface="Verdana"/>
                <a:cs typeface="Verdana"/>
              </a:rPr>
              <a:t> </a:t>
            </a:r>
            <a:r>
              <a:rPr sz="500" spc="50" dirty="0">
                <a:latin typeface="Verdana"/>
                <a:cs typeface="Verdana"/>
              </a:rPr>
              <a:t>ATUAL:</a:t>
            </a:r>
            <a:r>
              <a:rPr sz="500" spc="5" dirty="0">
                <a:latin typeface="Verdana"/>
                <a:cs typeface="Verdana"/>
              </a:rPr>
              <a:t> </a:t>
            </a:r>
            <a:r>
              <a:rPr sz="500" spc="60" dirty="0">
                <a:latin typeface="Verdana"/>
                <a:cs typeface="Verdana"/>
              </a:rPr>
              <a:t>VALORES</a:t>
            </a:r>
            <a:r>
              <a:rPr sz="500" spc="20" dirty="0">
                <a:latin typeface="Verdana"/>
                <a:cs typeface="Verdana"/>
              </a:rPr>
              <a:t> </a:t>
            </a:r>
            <a:r>
              <a:rPr sz="500" spc="65" dirty="0">
                <a:latin typeface="Verdana"/>
                <a:cs typeface="Verdana"/>
              </a:rPr>
              <a:t>INCLUEM</a:t>
            </a:r>
            <a:r>
              <a:rPr sz="500" spc="25" dirty="0">
                <a:latin typeface="Verdana"/>
                <a:cs typeface="Verdana"/>
              </a:rPr>
              <a:t> </a:t>
            </a:r>
            <a:r>
              <a:rPr sz="500" spc="55" dirty="0">
                <a:latin typeface="Verdana"/>
                <a:cs typeface="Verdana"/>
              </a:rPr>
              <a:t>SUPERÁVIT</a:t>
            </a:r>
            <a:r>
              <a:rPr sz="500" spc="10" dirty="0">
                <a:latin typeface="Verdana"/>
                <a:cs typeface="Verdana"/>
              </a:rPr>
              <a:t> </a:t>
            </a:r>
            <a:r>
              <a:rPr sz="500" spc="55" dirty="0">
                <a:latin typeface="Verdana"/>
                <a:cs typeface="Verdana"/>
              </a:rPr>
              <a:t>DE</a:t>
            </a:r>
            <a:r>
              <a:rPr sz="500" spc="50" dirty="0">
                <a:latin typeface="Verdana"/>
                <a:cs typeface="Verdana"/>
              </a:rPr>
              <a:t> </a:t>
            </a:r>
            <a:r>
              <a:rPr sz="500" spc="65" dirty="0">
                <a:latin typeface="Verdana"/>
                <a:cs typeface="Verdana"/>
              </a:rPr>
              <a:t>EXERCÍCIOS</a:t>
            </a:r>
            <a:r>
              <a:rPr sz="500" spc="20" dirty="0">
                <a:latin typeface="Verdana"/>
                <a:cs typeface="Verdana"/>
              </a:rPr>
              <a:t> </a:t>
            </a:r>
            <a:r>
              <a:rPr sz="500" spc="55" dirty="0">
                <a:latin typeface="Verdana"/>
                <a:cs typeface="Verdana"/>
              </a:rPr>
              <a:t>ANTERIORES</a:t>
            </a:r>
            <a:r>
              <a:rPr sz="500" spc="20" dirty="0">
                <a:latin typeface="Verdana"/>
                <a:cs typeface="Verdana"/>
              </a:rPr>
              <a:t> </a:t>
            </a:r>
            <a:r>
              <a:rPr sz="500" spc="55" dirty="0">
                <a:latin typeface="Verdana"/>
                <a:cs typeface="Verdana"/>
              </a:rPr>
              <a:t>E</a:t>
            </a:r>
            <a:r>
              <a:rPr sz="500" spc="50" dirty="0">
                <a:latin typeface="Verdana"/>
                <a:cs typeface="Verdana"/>
              </a:rPr>
              <a:t> </a:t>
            </a:r>
            <a:r>
              <a:rPr sz="500" spc="65" dirty="0">
                <a:latin typeface="Verdana"/>
                <a:cs typeface="Verdana"/>
              </a:rPr>
              <a:t>EXCESSO</a:t>
            </a:r>
            <a:r>
              <a:rPr sz="500" spc="60" dirty="0">
                <a:latin typeface="Verdana"/>
                <a:cs typeface="Verdana"/>
              </a:rPr>
              <a:t> </a:t>
            </a:r>
            <a:r>
              <a:rPr sz="500" spc="55" dirty="0">
                <a:latin typeface="Verdana"/>
                <a:cs typeface="Verdana"/>
              </a:rPr>
              <a:t>DE</a:t>
            </a:r>
            <a:r>
              <a:rPr sz="500" spc="50" dirty="0">
                <a:latin typeface="Verdana"/>
                <a:cs typeface="Verdana"/>
              </a:rPr>
              <a:t> </a:t>
            </a:r>
            <a:r>
              <a:rPr sz="500" spc="60" dirty="0">
                <a:latin typeface="Verdana"/>
                <a:cs typeface="Verdana"/>
              </a:rPr>
              <a:t>ARRECADAÇÃO</a:t>
            </a:r>
            <a:r>
              <a:rPr sz="500" spc="55" dirty="0">
                <a:latin typeface="Verdana"/>
                <a:cs typeface="Verdana"/>
              </a:rPr>
              <a:t> </a:t>
            </a:r>
            <a:r>
              <a:rPr sz="500" spc="60" dirty="0">
                <a:latin typeface="Verdana"/>
                <a:cs typeface="Verdana"/>
              </a:rPr>
              <a:t>PROVENIENTE</a:t>
            </a:r>
            <a:r>
              <a:rPr sz="500" spc="50" dirty="0">
                <a:latin typeface="Verdana"/>
                <a:cs typeface="Verdana"/>
              </a:rPr>
              <a:t> </a:t>
            </a:r>
            <a:r>
              <a:rPr sz="500" spc="55" dirty="0">
                <a:latin typeface="Verdana"/>
                <a:cs typeface="Verdana"/>
              </a:rPr>
              <a:t>DE </a:t>
            </a:r>
            <a:r>
              <a:rPr sz="500" spc="65" dirty="0">
                <a:latin typeface="Verdana"/>
                <a:cs typeface="Verdana"/>
              </a:rPr>
              <a:t>RECURSOS</a:t>
            </a:r>
            <a:r>
              <a:rPr sz="500" spc="20" dirty="0">
                <a:latin typeface="Verdana"/>
                <a:cs typeface="Verdana"/>
              </a:rPr>
              <a:t> </a:t>
            </a:r>
            <a:r>
              <a:rPr sz="500" spc="60" dirty="0">
                <a:latin typeface="Verdana"/>
                <a:cs typeface="Verdana"/>
              </a:rPr>
              <a:t>PARA</a:t>
            </a:r>
            <a:r>
              <a:rPr sz="500" spc="20" dirty="0">
                <a:latin typeface="Verdana"/>
                <a:cs typeface="Verdana"/>
              </a:rPr>
              <a:t> </a:t>
            </a:r>
            <a:r>
              <a:rPr sz="500" spc="60" dirty="0">
                <a:latin typeface="Verdana"/>
                <a:cs typeface="Verdana"/>
              </a:rPr>
              <a:t>ENFRENTAMENTO</a:t>
            </a:r>
            <a:r>
              <a:rPr sz="500" spc="55" dirty="0">
                <a:latin typeface="Verdana"/>
                <a:cs typeface="Verdana"/>
              </a:rPr>
              <a:t> DA</a:t>
            </a:r>
            <a:endParaRPr sz="500">
              <a:latin typeface="Verdana"/>
              <a:cs typeface="Verdana"/>
            </a:endParaRPr>
          </a:p>
          <a:p>
            <a:pPr marL="68580">
              <a:lnSpc>
                <a:spcPct val="100000"/>
              </a:lnSpc>
              <a:spcBef>
                <a:spcPts val="50"/>
              </a:spcBef>
            </a:pPr>
            <a:r>
              <a:rPr sz="500" b="1" spc="65" dirty="0">
                <a:solidFill>
                  <a:srgbClr val="FF0000"/>
                </a:solidFill>
                <a:latin typeface="Verdana"/>
                <a:cs typeface="Verdana"/>
              </a:rPr>
              <a:t>COVID-19</a:t>
            </a:r>
            <a:endParaRPr sz="500">
              <a:latin typeface="Verdana"/>
              <a:cs typeface="Verdana"/>
            </a:endParaRPr>
          </a:p>
          <a:p>
            <a:pPr marL="12700" marR="5080" algn="just">
              <a:lnSpc>
                <a:spcPct val="112000"/>
              </a:lnSpc>
              <a:spcBef>
                <a:spcPts val="295"/>
              </a:spcBef>
            </a:pPr>
            <a:r>
              <a:rPr sz="450" spc="55" dirty="0">
                <a:latin typeface="Verdana"/>
                <a:cs typeface="Verdana"/>
              </a:rPr>
              <a:t>LM 6901/2020: </a:t>
            </a:r>
            <a:r>
              <a:rPr sz="450" spc="60" dirty="0">
                <a:latin typeface="Verdana"/>
                <a:cs typeface="Verdana"/>
              </a:rPr>
              <a:t>Dispõe </a:t>
            </a:r>
            <a:r>
              <a:rPr sz="450" spc="55" dirty="0">
                <a:latin typeface="Verdana"/>
                <a:cs typeface="Verdana"/>
              </a:rPr>
              <a:t>sobre a </a:t>
            </a:r>
            <a:r>
              <a:rPr sz="450" spc="50" dirty="0">
                <a:latin typeface="Verdana"/>
                <a:cs typeface="Verdana"/>
              </a:rPr>
              <a:t>transferência </a:t>
            </a:r>
            <a:r>
              <a:rPr sz="450" spc="55" dirty="0">
                <a:latin typeface="Verdana"/>
                <a:cs typeface="Verdana"/>
              </a:rPr>
              <a:t>para a </a:t>
            </a:r>
            <a:r>
              <a:rPr sz="450" spc="60" dirty="0">
                <a:latin typeface="Verdana"/>
                <a:cs typeface="Verdana"/>
              </a:rPr>
              <a:t>Conta </a:t>
            </a:r>
            <a:r>
              <a:rPr sz="450" spc="55" dirty="0">
                <a:latin typeface="Verdana"/>
                <a:cs typeface="Verdana"/>
              </a:rPr>
              <a:t>do </a:t>
            </a:r>
            <a:r>
              <a:rPr sz="450" spc="60" dirty="0">
                <a:latin typeface="Verdana"/>
                <a:cs typeface="Verdana"/>
              </a:rPr>
              <a:t>Tesouro </a:t>
            </a:r>
            <a:r>
              <a:rPr sz="450" spc="45" dirty="0">
                <a:latin typeface="Verdana"/>
                <a:cs typeface="Verdana"/>
              </a:rPr>
              <a:t>Municipal, </a:t>
            </a:r>
            <a:r>
              <a:rPr sz="450" spc="55" dirty="0">
                <a:latin typeface="Verdana"/>
                <a:cs typeface="Verdana"/>
              </a:rPr>
              <a:t>de recursos </a:t>
            </a:r>
            <a:r>
              <a:rPr sz="450" spc="50" dirty="0">
                <a:latin typeface="Verdana"/>
                <a:cs typeface="Verdana"/>
              </a:rPr>
              <a:t>existentes </a:t>
            </a:r>
            <a:r>
              <a:rPr sz="450" spc="80" dirty="0">
                <a:latin typeface="Verdana"/>
                <a:cs typeface="Verdana"/>
              </a:rPr>
              <a:t>em </a:t>
            </a:r>
            <a:r>
              <a:rPr sz="450" spc="55" dirty="0">
                <a:latin typeface="Verdana"/>
                <a:cs typeface="Verdana"/>
              </a:rPr>
              <a:t>Fundos </a:t>
            </a:r>
            <a:r>
              <a:rPr sz="450" spc="50" dirty="0">
                <a:latin typeface="Verdana"/>
                <a:cs typeface="Verdana"/>
              </a:rPr>
              <a:t>Financeiros </a:t>
            </a:r>
            <a:r>
              <a:rPr sz="450" spc="45" dirty="0">
                <a:latin typeface="Verdana"/>
                <a:cs typeface="Verdana"/>
              </a:rPr>
              <a:t>Municipais, </a:t>
            </a:r>
            <a:r>
              <a:rPr sz="450" spc="55" dirty="0">
                <a:latin typeface="Verdana"/>
                <a:cs typeface="Verdana"/>
              </a:rPr>
              <a:t>para atender às necessidades advindas </a:t>
            </a:r>
            <a:r>
              <a:rPr sz="450" spc="60" dirty="0">
                <a:latin typeface="Verdana"/>
                <a:cs typeface="Verdana"/>
              </a:rPr>
              <a:t>do </a:t>
            </a:r>
            <a:r>
              <a:rPr sz="450" spc="65" dirty="0">
                <a:latin typeface="Verdana"/>
                <a:cs typeface="Verdana"/>
              </a:rPr>
              <a:t> </a:t>
            </a:r>
            <a:r>
              <a:rPr sz="450" spc="50" dirty="0">
                <a:latin typeface="Verdana"/>
                <a:cs typeface="Verdana"/>
              </a:rPr>
              <a:t>Estado </a:t>
            </a:r>
            <a:r>
              <a:rPr sz="450" spc="55" dirty="0">
                <a:latin typeface="Verdana"/>
                <a:cs typeface="Verdana"/>
              </a:rPr>
              <a:t>de </a:t>
            </a:r>
            <a:r>
              <a:rPr sz="450" spc="65" dirty="0">
                <a:latin typeface="Verdana"/>
                <a:cs typeface="Verdana"/>
              </a:rPr>
              <a:t>Calamidade </a:t>
            </a:r>
            <a:r>
              <a:rPr sz="450" spc="45" dirty="0">
                <a:latin typeface="Verdana"/>
                <a:cs typeface="Verdana"/>
              </a:rPr>
              <a:t>Pública </a:t>
            </a:r>
            <a:r>
              <a:rPr sz="450" spc="55" dirty="0">
                <a:latin typeface="Verdana"/>
                <a:cs typeface="Verdana"/>
              </a:rPr>
              <a:t>que </a:t>
            </a:r>
            <a:r>
              <a:rPr sz="450" spc="45" dirty="0">
                <a:latin typeface="Verdana"/>
                <a:cs typeface="Verdana"/>
              </a:rPr>
              <a:t>atinge </a:t>
            </a:r>
            <a:r>
              <a:rPr sz="450" spc="55" dirty="0">
                <a:latin typeface="Verdana"/>
                <a:cs typeface="Verdana"/>
              </a:rPr>
              <a:t>o </a:t>
            </a:r>
            <a:r>
              <a:rPr sz="450" spc="45" dirty="0">
                <a:latin typeface="Verdana"/>
                <a:cs typeface="Verdana"/>
              </a:rPr>
              <a:t>Município </a:t>
            </a:r>
            <a:r>
              <a:rPr sz="450" spc="55" dirty="0">
                <a:latin typeface="Verdana"/>
                <a:cs typeface="Verdana"/>
              </a:rPr>
              <a:t>de </a:t>
            </a:r>
            <a:r>
              <a:rPr sz="450" spc="65" dirty="0">
                <a:latin typeface="Verdana"/>
                <a:cs typeface="Verdana"/>
              </a:rPr>
              <a:t>São </a:t>
            </a:r>
            <a:r>
              <a:rPr sz="450" spc="60" dirty="0">
                <a:latin typeface="Verdana"/>
                <a:cs typeface="Verdana"/>
              </a:rPr>
              <a:t>Bernardo </a:t>
            </a:r>
            <a:r>
              <a:rPr sz="450" spc="55" dirty="0">
                <a:latin typeface="Verdana"/>
                <a:cs typeface="Verdana"/>
              </a:rPr>
              <a:t>do </a:t>
            </a:r>
            <a:r>
              <a:rPr sz="450" spc="80" dirty="0">
                <a:latin typeface="Verdana"/>
                <a:cs typeface="Verdana"/>
              </a:rPr>
              <a:t>Campo </a:t>
            </a:r>
            <a:r>
              <a:rPr sz="450" spc="55" dirty="0">
                <a:latin typeface="Verdana"/>
                <a:cs typeface="Verdana"/>
              </a:rPr>
              <a:t>reconhecido </a:t>
            </a:r>
            <a:r>
              <a:rPr sz="450" spc="50" dirty="0">
                <a:latin typeface="Verdana"/>
                <a:cs typeface="Verdana"/>
              </a:rPr>
              <a:t>pelo </a:t>
            </a:r>
            <a:r>
              <a:rPr sz="450" spc="60" dirty="0">
                <a:latin typeface="Verdana"/>
                <a:cs typeface="Verdana"/>
              </a:rPr>
              <a:t>Decreto </a:t>
            </a:r>
            <a:r>
              <a:rPr sz="450" spc="45" dirty="0">
                <a:latin typeface="Verdana"/>
                <a:cs typeface="Verdana"/>
              </a:rPr>
              <a:t>Municipal </a:t>
            </a:r>
            <a:r>
              <a:rPr sz="450" spc="50" dirty="0">
                <a:latin typeface="Verdana"/>
                <a:cs typeface="Verdana"/>
              </a:rPr>
              <a:t>nº 21.116, </a:t>
            </a:r>
            <a:r>
              <a:rPr sz="450" spc="55" dirty="0">
                <a:latin typeface="Verdana"/>
                <a:cs typeface="Verdana"/>
              </a:rPr>
              <a:t>de 24 de </a:t>
            </a:r>
            <a:r>
              <a:rPr sz="450" spc="65" dirty="0">
                <a:latin typeface="Verdana"/>
                <a:cs typeface="Verdana"/>
              </a:rPr>
              <a:t>março </a:t>
            </a:r>
            <a:r>
              <a:rPr sz="450" spc="55" dirty="0">
                <a:latin typeface="Verdana"/>
                <a:cs typeface="Verdana"/>
              </a:rPr>
              <a:t>de </a:t>
            </a:r>
            <a:r>
              <a:rPr sz="450" spc="50" dirty="0">
                <a:latin typeface="Verdana"/>
                <a:cs typeface="Verdana"/>
              </a:rPr>
              <a:t>2020, e pelo </a:t>
            </a:r>
            <a:r>
              <a:rPr sz="450" spc="60" dirty="0">
                <a:latin typeface="Verdana"/>
                <a:cs typeface="Verdana"/>
              </a:rPr>
              <a:t>Decreto </a:t>
            </a:r>
            <a:r>
              <a:rPr sz="450" spc="45" dirty="0">
                <a:latin typeface="Verdana"/>
                <a:cs typeface="Verdana"/>
              </a:rPr>
              <a:t>Legislativo </a:t>
            </a:r>
            <a:r>
              <a:rPr sz="450" spc="50" dirty="0">
                <a:latin typeface="Verdana"/>
                <a:cs typeface="Verdana"/>
              </a:rPr>
              <a:t>nº </a:t>
            </a:r>
            <a:r>
              <a:rPr sz="450" spc="55" dirty="0">
                <a:latin typeface="Verdana"/>
                <a:cs typeface="Verdana"/>
              </a:rPr>
              <a:t> </a:t>
            </a:r>
            <a:r>
              <a:rPr sz="450" spc="50" dirty="0">
                <a:latin typeface="Verdana"/>
                <a:cs typeface="Verdana"/>
              </a:rPr>
              <a:t>2.495,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spc="55" dirty="0">
                <a:latin typeface="Verdana"/>
                <a:cs typeface="Verdana"/>
              </a:rPr>
              <a:t>de 31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spc="55" dirty="0">
                <a:latin typeface="Verdana"/>
                <a:cs typeface="Verdana"/>
              </a:rPr>
              <a:t>de </a:t>
            </a:r>
            <a:r>
              <a:rPr sz="450" spc="65" dirty="0">
                <a:latin typeface="Verdana"/>
                <a:cs typeface="Verdana"/>
              </a:rPr>
              <a:t>março</a:t>
            </a:r>
            <a:r>
              <a:rPr sz="450" spc="55" dirty="0">
                <a:latin typeface="Verdana"/>
                <a:cs typeface="Verdana"/>
              </a:rPr>
              <a:t> de </a:t>
            </a:r>
            <a:r>
              <a:rPr sz="450" spc="50" dirty="0">
                <a:latin typeface="Verdana"/>
                <a:cs typeface="Verdana"/>
              </a:rPr>
              <a:t>2020,</a:t>
            </a:r>
            <a:r>
              <a:rPr sz="450" spc="35" dirty="0">
                <a:latin typeface="Verdana"/>
                <a:cs typeface="Verdana"/>
              </a:rPr>
              <a:t> </a:t>
            </a:r>
            <a:r>
              <a:rPr sz="450" spc="55" dirty="0">
                <a:latin typeface="Verdana"/>
                <a:cs typeface="Verdana"/>
              </a:rPr>
              <a:t>do</a:t>
            </a:r>
            <a:r>
              <a:rPr sz="450" spc="50" dirty="0">
                <a:latin typeface="Verdana"/>
                <a:cs typeface="Verdana"/>
              </a:rPr>
              <a:t> </a:t>
            </a:r>
            <a:r>
              <a:rPr sz="450" spc="65" dirty="0">
                <a:latin typeface="Verdana"/>
                <a:cs typeface="Verdana"/>
              </a:rPr>
              <a:t>Governo</a:t>
            </a:r>
            <a:r>
              <a:rPr sz="450" spc="55" dirty="0">
                <a:latin typeface="Verdana"/>
                <a:cs typeface="Verdana"/>
              </a:rPr>
              <a:t> do</a:t>
            </a:r>
            <a:r>
              <a:rPr sz="450" spc="50" dirty="0">
                <a:latin typeface="Verdana"/>
                <a:cs typeface="Verdana"/>
              </a:rPr>
              <a:t> Estado </a:t>
            </a:r>
            <a:r>
              <a:rPr sz="450" spc="55" dirty="0">
                <a:latin typeface="Verdana"/>
                <a:cs typeface="Verdana"/>
              </a:rPr>
              <a:t>de </a:t>
            </a:r>
            <a:r>
              <a:rPr sz="450" spc="65" dirty="0">
                <a:latin typeface="Verdana"/>
                <a:cs typeface="Verdana"/>
              </a:rPr>
              <a:t>São</a:t>
            </a:r>
            <a:r>
              <a:rPr sz="450" spc="50" dirty="0">
                <a:latin typeface="Verdana"/>
                <a:cs typeface="Verdana"/>
              </a:rPr>
              <a:t> Paulo,</a:t>
            </a:r>
            <a:r>
              <a:rPr sz="450" spc="40" dirty="0">
                <a:latin typeface="Verdana"/>
                <a:cs typeface="Verdana"/>
              </a:rPr>
              <a:t> </a:t>
            </a:r>
            <a:r>
              <a:rPr sz="450" spc="55" dirty="0">
                <a:latin typeface="Verdana"/>
                <a:cs typeface="Verdana"/>
              </a:rPr>
              <a:t>decorrente da </a:t>
            </a:r>
            <a:r>
              <a:rPr sz="450" spc="60" dirty="0">
                <a:latin typeface="Verdana"/>
                <a:cs typeface="Verdana"/>
              </a:rPr>
              <a:t>Pandemia</a:t>
            </a:r>
            <a:r>
              <a:rPr sz="450" spc="55" dirty="0">
                <a:latin typeface="Verdana"/>
                <a:cs typeface="Verdana"/>
              </a:rPr>
              <a:t> do </a:t>
            </a:r>
            <a:r>
              <a:rPr sz="450" spc="80" dirty="0">
                <a:latin typeface="Verdana"/>
                <a:cs typeface="Verdana"/>
              </a:rPr>
              <a:t>COVID</a:t>
            </a:r>
            <a:r>
              <a:rPr sz="450" spc="60" dirty="0">
                <a:latin typeface="Verdana"/>
                <a:cs typeface="Verdana"/>
              </a:rPr>
              <a:t> </a:t>
            </a:r>
            <a:r>
              <a:rPr sz="450" spc="55" dirty="0">
                <a:latin typeface="Verdana"/>
                <a:cs typeface="Verdana"/>
              </a:rPr>
              <a:t>19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4791" y="6365988"/>
            <a:ext cx="6656070" cy="35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650" spc="30" dirty="0">
                <a:latin typeface="Calibri"/>
                <a:cs typeface="Calibri"/>
              </a:rPr>
              <a:t>** </a:t>
            </a:r>
            <a:r>
              <a:rPr sz="650" spc="50" dirty="0">
                <a:latin typeface="Calibri"/>
                <a:cs typeface="Calibri"/>
              </a:rPr>
              <a:t>A </a:t>
            </a:r>
            <a:r>
              <a:rPr sz="650" spc="30" dirty="0">
                <a:latin typeface="Calibri"/>
                <a:cs typeface="Calibri"/>
              </a:rPr>
              <a:t>partir </a:t>
            </a:r>
            <a:r>
              <a:rPr sz="650" spc="45" dirty="0">
                <a:latin typeface="Calibri"/>
                <a:cs typeface="Calibri"/>
              </a:rPr>
              <a:t>do presente </a:t>
            </a:r>
            <a:r>
              <a:rPr sz="650" spc="35" dirty="0">
                <a:latin typeface="Calibri"/>
                <a:cs typeface="Calibri"/>
              </a:rPr>
              <a:t>exercício, informação </a:t>
            </a:r>
            <a:r>
              <a:rPr sz="650" spc="40" dirty="0">
                <a:latin typeface="Calibri"/>
                <a:cs typeface="Calibri"/>
              </a:rPr>
              <a:t>da </a:t>
            </a:r>
            <a:r>
              <a:rPr sz="650" spc="50" dirty="0">
                <a:latin typeface="Calibri"/>
                <a:cs typeface="Calibri"/>
              </a:rPr>
              <a:t>despesa </a:t>
            </a:r>
            <a:r>
              <a:rPr sz="650" spc="45" dirty="0">
                <a:latin typeface="Calibri"/>
                <a:cs typeface="Calibri"/>
              </a:rPr>
              <a:t>no SIOPS </a:t>
            </a:r>
            <a:r>
              <a:rPr sz="650" spc="50" dirty="0">
                <a:latin typeface="Calibri"/>
                <a:cs typeface="Calibri"/>
              </a:rPr>
              <a:t>deve </a:t>
            </a:r>
            <a:r>
              <a:rPr sz="650" spc="45" dirty="0">
                <a:latin typeface="Calibri"/>
                <a:cs typeface="Calibri"/>
              </a:rPr>
              <a:t>ser feita </a:t>
            </a:r>
            <a:r>
              <a:rPr sz="650" spc="40" dirty="0">
                <a:latin typeface="Calibri"/>
                <a:cs typeface="Calibri"/>
              </a:rPr>
              <a:t>observando </a:t>
            </a:r>
            <a:r>
              <a:rPr sz="650" spc="35" dirty="0">
                <a:latin typeface="Calibri"/>
                <a:cs typeface="Calibri"/>
              </a:rPr>
              <a:t>todas </a:t>
            </a:r>
            <a:r>
              <a:rPr sz="650" spc="30" dirty="0">
                <a:latin typeface="Calibri"/>
                <a:cs typeface="Calibri"/>
              </a:rPr>
              <a:t>as </a:t>
            </a:r>
            <a:r>
              <a:rPr sz="650" spc="45" dirty="0">
                <a:latin typeface="Calibri"/>
                <a:cs typeface="Calibri"/>
              </a:rPr>
              <a:t>despesas </a:t>
            </a:r>
            <a:r>
              <a:rPr sz="650" spc="35" dirty="0">
                <a:latin typeface="Calibri"/>
                <a:cs typeface="Calibri"/>
              </a:rPr>
              <a:t>realizadas </a:t>
            </a:r>
            <a:r>
              <a:rPr sz="650" spc="40" dirty="0">
                <a:latin typeface="Calibri"/>
                <a:cs typeface="Calibri"/>
              </a:rPr>
              <a:t>na </a:t>
            </a:r>
            <a:r>
              <a:rPr sz="650" spc="35" dirty="0">
                <a:latin typeface="Calibri"/>
                <a:cs typeface="Calibri"/>
              </a:rPr>
              <a:t>função </a:t>
            </a:r>
            <a:r>
              <a:rPr sz="650" spc="30" dirty="0">
                <a:latin typeface="Calibri"/>
                <a:cs typeface="Calibri"/>
              </a:rPr>
              <a:t>10 </a:t>
            </a:r>
            <a:r>
              <a:rPr sz="650" spc="40" dirty="0">
                <a:latin typeface="Calibri"/>
                <a:cs typeface="Calibri"/>
              </a:rPr>
              <a:t>(saúde) </a:t>
            </a:r>
            <a:r>
              <a:rPr sz="650" spc="45" dirty="0">
                <a:latin typeface="Calibri"/>
                <a:cs typeface="Calibri"/>
              </a:rPr>
              <a:t>de </a:t>
            </a:r>
            <a:r>
              <a:rPr sz="650" spc="40" dirty="0">
                <a:latin typeface="Calibri"/>
                <a:cs typeface="Calibri"/>
              </a:rPr>
              <a:t>forma </a:t>
            </a:r>
            <a:r>
              <a:rPr sz="650" spc="35" dirty="0">
                <a:latin typeface="Calibri"/>
                <a:cs typeface="Calibri"/>
              </a:rPr>
              <a:t>consolidada, </a:t>
            </a:r>
            <a:r>
              <a:rPr sz="650" spc="45" dirty="0">
                <a:latin typeface="Calibri"/>
                <a:cs typeface="Calibri"/>
              </a:rPr>
              <a:t>ou </a:t>
            </a:r>
            <a:r>
              <a:rPr sz="650" spc="5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seja,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observando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a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administração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direta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e</a:t>
            </a:r>
            <a:r>
              <a:rPr sz="650" spc="4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indireta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(s),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no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entanto,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os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valores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da</a:t>
            </a:r>
            <a:r>
              <a:rPr sz="650" spc="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Administração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Indireta,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relativas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ao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orçamento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do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IMASF</a:t>
            </a:r>
            <a:r>
              <a:rPr sz="650" spc="25" dirty="0">
                <a:latin typeface="Calibri"/>
                <a:cs typeface="Calibri"/>
              </a:rPr>
              <a:t> -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Instituto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Municipal</a:t>
            </a:r>
            <a:r>
              <a:rPr sz="650" spc="45" dirty="0">
                <a:latin typeface="Calibri"/>
                <a:cs typeface="Calibri"/>
              </a:rPr>
              <a:t> de </a:t>
            </a:r>
            <a:r>
              <a:rPr sz="650" spc="40" dirty="0">
                <a:latin typeface="Calibri"/>
                <a:cs typeface="Calibri"/>
              </a:rPr>
              <a:t>Assistência </a:t>
            </a:r>
            <a:r>
              <a:rPr sz="650" spc="4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à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Saúde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do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Funcionalismo,</a:t>
            </a:r>
            <a:r>
              <a:rPr sz="650" spc="1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não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integrarão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cálculo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30" dirty="0">
                <a:latin typeface="Calibri"/>
                <a:cs typeface="Calibri"/>
              </a:rPr>
              <a:t>para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cumprimento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da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30" dirty="0">
                <a:latin typeface="Calibri"/>
                <a:cs typeface="Calibri"/>
              </a:rPr>
              <a:t>LC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15" dirty="0">
                <a:latin typeface="Calibri"/>
                <a:cs typeface="Calibri"/>
              </a:rPr>
              <a:t>141/2012.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980440"/>
            <a:chOff x="0" y="0"/>
            <a:chExt cx="7401559" cy="980440"/>
          </a:xfrm>
        </p:grpSpPr>
        <p:sp>
          <p:nvSpPr>
            <p:cNvPr id="3" name="object 3"/>
            <p:cNvSpPr/>
            <p:nvPr/>
          </p:nvSpPr>
          <p:spPr>
            <a:xfrm>
              <a:off x="7620" y="548640"/>
              <a:ext cx="5725160" cy="431800"/>
            </a:xfrm>
            <a:custGeom>
              <a:avLst/>
              <a:gdLst/>
              <a:ahLst/>
              <a:cxnLst/>
              <a:rect l="l" t="t" r="r" b="b"/>
              <a:pathLst>
                <a:path w="5725160" h="431800">
                  <a:moveTo>
                    <a:pt x="572516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5725160" y="431800"/>
                  </a:lnTo>
                  <a:lnTo>
                    <a:pt x="572516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523240"/>
            </a:xfrm>
            <a:custGeom>
              <a:avLst/>
              <a:gdLst/>
              <a:ahLst/>
              <a:cxnLst/>
              <a:rect l="l" t="t" r="r" b="b"/>
              <a:pathLst>
                <a:path w="7401559" h="523240">
                  <a:moveTo>
                    <a:pt x="7401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7401559" y="523239"/>
                  </a:lnTo>
                  <a:lnTo>
                    <a:pt x="74015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/>
          <p:nvPr/>
        </p:nvSpPr>
        <p:spPr>
          <a:xfrm>
            <a:off x="7620" y="1005839"/>
            <a:ext cx="1765300" cy="368300"/>
          </a:xfrm>
          <a:custGeom>
            <a:avLst/>
            <a:gdLst/>
            <a:ahLst/>
            <a:cxnLst/>
            <a:rect l="l" t="t" r="r" b="b"/>
            <a:pathLst>
              <a:path w="1765300" h="368300">
                <a:moveTo>
                  <a:pt x="1703959" y="0"/>
                </a:moveTo>
                <a:lnTo>
                  <a:pt x="61384" y="0"/>
                </a:lnTo>
                <a:lnTo>
                  <a:pt x="37490" y="4816"/>
                </a:lnTo>
                <a:lnTo>
                  <a:pt x="17979" y="17954"/>
                </a:lnTo>
                <a:lnTo>
                  <a:pt x="4823" y="37451"/>
                </a:lnTo>
                <a:lnTo>
                  <a:pt x="0" y="61340"/>
                </a:lnTo>
                <a:lnTo>
                  <a:pt x="0" y="306959"/>
                </a:lnTo>
                <a:lnTo>
                  <a:pt x="4823" y="330848"/>
                </a:lnTo>
                <a:lnTo>
                  <a:pt x="17979" y="350345"/>
                </a:lnTo>
                <a:lnTo>
                  <a:pt x="37490" y="363483"/>
                </a:lnTo>
                <a:lnTo>
                  <a:pt x="61384" y="368300"/>
                </a:lnTo>
                <a:lnTo>
                  <a:pt x="1703959" y="368300"/>
                </a:lnTo>
                <a:lnTo>
                  <a:pt x="1727848" y="363483"/>
                </a:lnTo>
                <a:lnTo>
                  <a:pt x="1747345" y="350345"/>
                </a:lnTo>
                <a:lnTo>
                  <a:pt x="1760483" y="330848"/>
                </a:lnTo>
                <a:lnTo>
                  <a:pt x="1765300" y="306959"/>
                </a:lnTo>
                <a:lnTo>
                  <a:pt x="1765300" y="61340"/>
                </a:lnTo>
                <a:lnTo>
                  <a:pt x="1760483" y="37451"/>
                </a:lnTo>
                <a:lnTo>
                  <a:pt x="1747345" y="17954"/>
                </a:lnTo>
                <a:lnTo>
                  <a:pt x="1727848" y="4816"/>
                </a:lnTo>
                <a:lnTo>
                  <a:pt x="1703959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677" y="386884"/>
            <a:ext cx="3195320" cy="93853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SUS</a:t>
            </a:r>
            <a:endParaRPr sz="2400">
              <a:latin typeface="Trebuchet MS"/>
              <a:cs typeface="Trebuchet MS"/>
            </a:endParaRPr>
          </a:p>
          <a:p>
            <a:pPr marL="259079">
              <a:lnSpc>
                <a:spcPct val="100000"/>
              </a:lnSpc>
              <a:spcBef>
                <a:spcPts val="919"/>
              </a:spcBef>
            </a:pPr>
            <a:r>
              <a:rPr sz="1800" b="1" spc="-10" dirty="0">
                <a:latin typeface="Calibri"/>
                <a:cs typeface="Calibri"/>
              </a:rPr>
              <a:t>AUDITORIA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3037" y="1392300"/>
          <a:ext cx="8804275" cy="5166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745"/>
                <a:gridCol w="1404620"/>
                <a:gridCol w="1432560"/>
                <a:gridCol w="1432560"/>
                <a:gridCol w="3254374"/>
              </a:tblGrid>
              <a:tr h="1397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ABRIL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97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7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ABRIL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: 1607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22/2021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Urgência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Campanha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3462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Abril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376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843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70"/>
                        </a:lnSpc>
                        <a:spcBef>
                          <a:spcPts val="219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23/2021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Anchieta</a:t>
                      </a:r>
                      <a:r>
                        <a:rPr sz="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Campanha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41605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Abril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196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8430"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70"/>
                        </a:lnSpc>
                        <a:spcBef>
                          <a:spcPts val="22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2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24/2021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Hosp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4224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Abril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190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8430"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70"/>
                        </a:lnSpc>
                        <a:spcBef>
                          <a:spcPts val="22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271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25/2021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HMU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4224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Abril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62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8430"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65"/>
                        </a:lnSpc>
                        <a:spcBef>
                          <a:spcPts val="22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271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26/2021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Pronto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Socorro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Central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41605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Abril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169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8430"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65"/>
                        </a:lnSpc>
                        <a:spcBef>
                          <a:spcPts val="22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271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27/2021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Hosp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lí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ici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4160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Abril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604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8430"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60"/>
                        </a:lnSpc>
                        <a:spcBef>
                          <a:spcPts val="229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271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28/2021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Dep.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Apoio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Gestão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Seção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Auditoria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Saúde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42240" algn="r">
                        <a:lnSpc>
                          <a:spcPct val="100000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Auditar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Autorizações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Internação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Hospitalar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(AIH)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referentes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mês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de Abril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STATUS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Foram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analiticamente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5415"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RECOMENDAÇÕES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">
                        <a:lnSpc>
                          <a:spcPts val="760"/>
                        </a:lnSpc>
                        <a:spcBef>
                          <a:spcPts val="28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Saneamento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inconformidades</a:t>
                      </a:r>
                      <a:r>
                        <a:rPr sz="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identificadas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aprimoramento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das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inseridas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nas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AIHs.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7645">
                <a:tc gridSpan="5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DE AIHS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AUDITADAS</a:t>
                      </a:r>
                      <a:r>
                        <a:rPr sz="7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ULTIMO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QUADRIMESTRE: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6430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01559" cy="871219"/>
            <a:chOff x="0" y="0"/>
            <a:chExt cx="7401559" cy="871219"/>
          </a:xfrm>
        </p:grpSpPr>
        <p:sp>
          <p:nvSpPr>
            <p:cNvPr id="3" name="object 3"/>
            <p:cNvSpPr/>
            <p:nvPr/>
          </p:nvSpPr>
          <p:spPr>
            <a:xfrm>
              <a:off x="7620" y="523240"/>
              <a:ext cx="5725160" cy="347980"/>
            </a:xfrm>
            <a:custGeom>
              <a:avLst/>
              <a:gdLst/>
              <a:ahLst/>
              <a:cxnLst/>
              <a:rect l="l" t="t" r="r" b="b"/>
              <a:pathLst>
                <a:path w="5725160" h="347980">
                  <a:moveTo>
                    <a:pt x="0" y="347980"/>
                  </a:moveTo>
                  <a:lnTo>
                    <a:pt x="5725160" y="347980"/>
                  </a:lnTo>
                  <a:lnTo>
                    <a:pt x="5725160" y="0"/>
                  </a:lnTo>
                  <a:lnTo>
                    <a:pt x="0" y="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401559" cy="523240"/>
            </a:xfrm>
            <a:custGeom>
              <a:avLst/>
              <a:gdLst/>
              <a:ahLst/>
              <a:cxnLst/>
              <a:rect l="l" t="t" r="r" b="b"/>
              <a:pathLst>
                <a:path w="7401559" h="523240">
                  <a:moveTo>
                    <a:pt x="7401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7401559" y="523239"/>
                  </a:lnTo>
                  <a:lnTo>
                    <a:pt x="740155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9842"/>
            <a:ext cx="6459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35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/>
          <p:nvPr/>
        </p:nvSpPr>
        <p:spPr>
          <a:xfrm>
            <a:off x="251459" y="944880"/>
            <a:ext cx="3167380" cy="365760"/>
          </a:xfrm>
          <a:custGeom>
            <a:avLst/>
            <a:gdLst/>
            <a:ahLst/>
            <a:cxnLst/>
            <a:rect l="l" t="t" r="r" b="b"/>
            <a:pathLst>
              <a:path w="3167379" h="365759">
                <a:moveTo>
                  <a:pt x="3106419" y="0"/>
                </a:moveTo>
                <a:lnTo>
                  <a:pt x="60960" y="0"/>
                </a:lnTo>
                <a:lnTo>
                  <a:pt x="37231" y="4792"/>
                </a:lnTo>
                <a:lnTo>
                  <a:pt x="17854" y="17859"/>
                </a:lnTo>
                <a:lnTo>
                  <a:pt x="4790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3"/>
                </a:lnTo>
                <a:lnTo>
                  <a:pt x="17854" y="347900"/>
                </a:lnTo>
                <a:lnTo>
                  <a:pt x="37231" y="360967"/>
                </a:lnTo>
                <a:lnTo>
                  <a:pt x="60960" y="365760"/>
                </a:lnTo>
                <a:lnTo>
                  <a:pt x="3106419" y="365760"/>
                </a:lnTo>
                <a:lnTo>
                  <a:pt x="3130143" y="360967"/>
                </a:lnTo>
                <a:lnTo>
                  <a:pt x="3149520" y="347900"/>
                </a:lnTo>
                <a:lnTo>
                  <a:pt x="3162587" y="328523"/>
                </a:lnTo>
                <a:lnTo>
                  <a:pt x="3167379" y="304800"/>
                </a:lnTo>
                <a:lnTo>
                  <a:pt x="3167379" y="60960"/>
                </a:lnTo>
                <a:lnTo>
                  <a:pt x="3162587" y="37236"/>
                </a:lnTo>
                <a:lnTo>
                  <a:pt x="3149520" y="17859"/>
                </a:lnTo>
                <a:lnTo>
                  <a:pt x="3130143" y="4792"/>
                </a:lnTo>
                <a:lnTo>
                  <a:pt x="3106419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677" y="433070"/>
            <a:ext cx="3195320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SUS</a:t>
            </a:r>
            <a:endParaRPr sz="2400">
              <a:latin typeface="Trebuchet MS"/>
              <a:cs typeface="Trebuchet MS"/>
            </a:endParaRPr>
          </a:p>
          <a:p>
            <a:pPr marL="357505">
              <a:lnSpc>
                <a:spcPct val="100000"/>
              </a:lnSpc>
              <a:spcBef>
                <a:spcPts val="1295"/>
              </a:spcBef>
            </a:pPr>
            <a:r>
              <a:rPr sz="1800" b="1" dirty="0">
                <a:latin typeface="Calibri"/>
                <a:cs typeface="Calibri"/>
              </a:rPr>
              <a:t>ASSISTÊNCIA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FARMACÊUTICA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7900" y="3860800"/>
            <a:ext cx="4208780" cy="2834640"/>
          </a:xfrm>
          <a:custGeom>
            <a:avLst/>
            <a:gdLst/>
            <a:ahLst/>
            <a:cxnLst/>
            <a:rect l="l" t="t" r="r" b="b"/>
            <a:pathLst>
              <a:path w="4208780" h="2834640">
                <a:moveTo>
                  <a:pt x="0" y="472439"/>
                </a:moveTo>
                <a:lnTo>
                  <a:pt x="2439" y="424146"/>
                </a:lnTo>
                <a:lnTo>
                  <a:pt x="9600" y="377245"/>
                </a:lnTo>
                <a:lnTo>
                  <a:pt x="21245" y="331974"/>
                </a:lnTo>
                <a:lnTo>
                  <a:pt x="37135" y="288571"/>
                </a:lnTo>
                <a:lnTo>
                  <a:pt x="57033" y="247275"/>
                </a:lnTo>
                <a:lnTo>
                  <a:pt x="80702" y="208322"/>
                </a:lnTo>
                <a:lnTo>
                  <a:pt x="107902" y="171950"/>
                </a:lnTo>
                <a:lnTo>
                  <a:pt x="138398" y="138398"/>
                </a:lnTo>
                <a:lnTo>
                  <a:pt x="171950" y="107902"/>
                </a:lnTo>
                <a:lnTo>
                  <a:pt x="208322" y="80702"/>
                </a:lnTo>
                <a:lnTo>
                  <a:pt x="247275" y="57033"/>
                </a:lnTo>
                <a:lnTo>
                  <a:pt x="288571" y="37135"/>
                </a:lnTo>
                <a:lnTo>
                  <a:pt x="331974" y="21245"/>
                </a:lnTo>
                <a:lnTo>
                  <a:pt x="377245" y="9600"/>
                </a:lnTo>
                <a:lnTo>
                  <a:pt x="424146" y="2439"/>
                </a:lnTo>
                <a:lnTo>
                  <a:pt x="472439" y="0"/>
                </a:lnTo>
                <a:lnTo>
                  <a:pt x="3736340" y="0"/>
                </a:lnTo>
                <a:lnTo>
                  <a:pt x="3784633" y="2439"/>
                </a:lnTo>
                <a:lnTo>
                  <a:pt x="3831534" y="9600"/>
                </a:lnTo>
                <a:lnTo>
                  <a:pt x="3876805" y="21245"/>
                </a:lnTo>
                <a:lnTo>
                  <a:pt x="3920208" y="37135"/>
                </a:lnTo>
                <a:lnTo>
                  <a:pt x="3961504" y="57033"/>
                </a:lnTo>
                <a:lnTo>
                  <a:pt x="4000457" y="80702"/>
                </a:lnTo>
                <a:lnTo>
                  <a:pt x="4036829" y="107902"/>
                </a:lnTo>
                <a:lnTo>
                  <a:pt x="4070381" y="138398"/>
                </a:lnTo>
                <a:lnTo>
                  <a:pt x="4100877" y="171950"/>
                </a:lnTo>
                <a:lnTo>
                  <a:pt x="4128077" y="208322"/>
                </a:lnTo>
                <a:lnTo>
                  <a:pt x="4151746" y="247275"/>
                </a:lnTo>
                <a:lnTo>
                  <a:pt x="4171644" y="288571"/>
                </a:lnTo>
                <a:lnTo>
                  <a:pt x="4187534" y="331974"/>
                </a:lnTo>
                <a:lnTo>
                  <a:pt x="4199179" y="377245"/>
                </a:lnTo>
                <a:lnTo>
                  <a:pt x="4206340" y="424146"/>
                </a:lnTo>
                <a:lnTo>
                  <a:pt x="4208780" y="472439"/>
                </a:lnTo>
                <a:lnTo>
                  <a:pt x="4208780" y="2362187"/>
                </a:lnTo>
                <a:lnTo>
                  <a:pt x="4206340" y="2410493"/>
                </a:lnTo>
                <a:lnTo>
                  <a:pt x="4199179" y="2457404"/>
                </a:lnTo>
                <a:lnTo>
                  <a:pt x="4187534" y="2502682"/>
                </a:lnTo>
                <a:lnTo>
                  <a:pt x="4171644" y="2546089"/>
                </a:lnTo>
                <a:lnTo>
                  <a:pt x="4151746" y="2587388"/>
                </a:lnTo>
                <a:lnTo>
                  <a:pt x="4128077" y="2626342"/>
                </a:lnTo>
                <a:lnTo>
                  <a:pt x="4100877" y="2662713"/>
                </a:lnTo>
                <a:lnTo>
                  <a:pt x="4070381" y="2696263"/>
                </a:lnTo>
                <a:lnTo>
                  <a:pt x="4036829" y="2726756"/>
                </a:lnTo>
                <a:lnTo>
                  <a:pt x="4000457" y="2753954"/>
                </a:lnTo>
                <a:lnTo>
                  <a:pt x="3961504" y="2777618"/>
                </a:lnTo>
                <a:lnTo>
                  <a:pt x="3920208" y="2797513"/>
                </a:lnTo>
                <a:lnTo>
                  <a:pt x="3876805" y="2813399"/>
                </a:lnTo>
                <a:lnTo>
                  <a:pt x="3831534" y="2825041"/>
                </a:lnTo>
                <a:lnTo>
                  <a:pt x="3784633" y="2832200"/>
                </a:lnTo>
                <a:lnTo>
                  <a:pt x="3736340" y="2834640"/>
                </a:lnTo>
                <a:lnTo>
                  <a:pt x="472439" y="2834640"/>
                </a:lnTo>
                <a:lnTo>
                  <a:pt x="424146" y="2832200"/>
                </a:lnTo>
                <a:lnTo>
                  <a:pt x="377245" y="2825041"/>
                </a:lnTo>
                <a:lnTo>
                  <a:pt x="331974" y="2813399"/>
                </a:lnTo>
                <a:lnTo>
                  <a:pt x="288571" y="2797513"/>
                </a:lnTo>
                <a:lnTo>
                  <a:pt x="247275" y="2777618"/>
                </a:lnTo>
                <a:lnTo>
                  <a:pt x="208322" y="2753954"/>
                </a:lnTo>
                <a:lnTo>
                  <a:pt x="171950" y="2726756"/>
                </a:lnTo>
                <a:lnTo>
                  <a:pt x="138398" y="2696263"/>
                </a:lnTo>
                <a:lnTo>
                  <a:pt x="107902" y="2662713"/>
                </a:lnTo>
                <a:lnTo>
                  <a:pt x="80702" y="2626342"/>
                </a:lnTo>
                <a:lnTo>
                  <a:pt x="57033" y="2587388"/>
                </a:lnTo>
                <a:lnTo>
                  <a:pt x="37135" y="2546089"/>
                </a:lnTo>
                <a:lnTo>
                  <a:pt x="21245" y="2502682"/>
                </a:lnTo>
                <a:lnTo>
                  <a:pt x="9600" y="2457404"/>
                </a:lnTo>
                <a:lnTo>
                  <a:pt x="2439" y="2410493"/>
                </a:lnTo>
                <a:lnTo>
                  <a:pt x="0" y="2362187"/>
                </a:lnTo>
                <a:lnTo>
                  <a:pt x="0" y="472439"/>
                </a:lnTo>
                <a:close/>
              </a:path>
            </a:pathLst>
          </a:custGeom>
          <a:ln w="1905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06340" y="4034790"/>
            <a:ext cx="37782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762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Monitoramento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Diabéticos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Insulino 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dependentes (Glicocys)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: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5.927 </a:t>
            </a:r>
            <a:r>
              <a:rPr sz="1600" b="1" spc="-10" dirty="0">
                <a:latin typeface="Calibri"/>
                <a:cs typeface="Calibri"/>
              </a:rPr>
              <a:t>cadastros </a:t>
            </a:r>
            <a:r>
              <a:rPr sz="1600" b="1" spc="-5" dirty="0">
                <a:latin typeface="Calibri"/>
                <a:cs typeface="Calibri"/>
              </a:rPr>
              <a:t> ativos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720" marR="508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Média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mensal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 de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consultas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farmacêuticas</a:t>
            </a:r>
            <a:r>
              <a:rPr sz="1600" spc="-5" dirty="0">
                <a:solidFill>
                  <a:srgbClr val="2D75B6"/>
                </a:solidFill>
                <a:latin typeface="Calibri"/>
                <a:cs typeface="Calibri"/>
              </a:rPr>
              <a:t>:</a:t>
            </a:r>
            <a:r>
              <a:rPr sz="1600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305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6340" y="5742304"/>
            <a:ext cx="3778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Realização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D75B6"/>
                </a:solidFill>
                <a:latin typeface="Calibri"/>
                <a:cs typeface="Calibri"/>
              </a:rPr>
              <a:t>testes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 rápidos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2D75B6"/>
                </a:solidFill>
                <a:latin typeface="Calibri"/>
                <a:cs typeface="Calibri"/>
              </a:rPr>
              <a:t>HIV, </a:t>
            </a:r>
            <a:r>
              <a:rPr sz="16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Sífilis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e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sessões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auriculoterapia pelos </a:t>
            </a:r>
            <a:r>
              <a:rPr sz="16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D75B6"/>
                </a:solidFill>
                <a:latin typeface="Calibri"/>
                <a:cs typeface="Calibri"/>
              </a:rPr>
              <a:t>farmacêuticos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5100" y="4653279"/>
            <a:ext cx="4249420" cy="1945639"/>
          </a:xfrm>
          <a:custGeom>
            <a:avLst/>
            <a:gdLst/>
            <a:ahLst/>
            <a:cxnLst/>
            <a:rect l="l" t="t" r="r" b="b"/>
            <a:pathLst>
              <a:path w="4249420" h="1945640">
                <a:moveTo>
                  <a:pt x="0" y="324231"/>
                </a:moveTo>
                <a:lnTo>
                  <a:pt x="3516" y="276318"/>
                </a:lnTo>
                <a:lnTo>
                  <a:pt x="13729" y="230588"/>
                </a:lnTo>
                <a:lnTo>
                  <a:pt x="30139" y="187542"/>
                </a:lnTo>
                <a:lnTo>
                  <a:pt x="52243" y="147682"/>
                </a:lnTo>
                <a:lnTo>
                  <a:pt x="79539" y="111510"/>
                </a:lnTo>
                <a:lnTo>
                  <a:pt x="111527" y="79527"/>
                </a:lnTo>
                <a:lnTo>
                  <a:pt x="147703" y="52235"/>
                </a:lnTo>
                <a:lnTo>
                  <a:pt x="187568" y="30134"/>
                </a:lnTo>
                <a:lnTo>
                  <a:pt x="230618" y="13727"/>
                </a:lnTo>
                <a:lnTo>
                  <a:pt x="276352" y="3515"/>
                </a:lnTo>
                <a:lnTo>
                  <a:pt x="324269" y="0"/>
                </a:lnTo>
                <a:lnTo>
                  <a:pt x="3925189" y="0"/>
                </a:lnTo>
                <a:lnTo>
                  <a:pt x="3973101" y="3515"/>
                </a:lnTo>
                <a:lnTo>
                  <a:pt x="4018831" y="13727"/>
                </a:lnTo>
                <a:lnTo>
                  <a:pt x="4061877" y="30134"/>
                </a:lnTo>
                <a:lnTo>
                  <a:pt x="4101737" y="52235"/>
                </a:lnTo>
                <a:lnTo>
                  <a:pt x="4137909" y="79527"/>
                </a:lnTo>
                <a:lnTo>
                  <a:pt x="4169892" y="111510"/>
                </a:lnTo>
                <a:lnTo>
                  <a:pt x="4197184" y="147682"/>
                </a:lnTo>
                <a:lnTo>
                  <a:pt x="4219285" y="187542"/>
                </a:lnTo>
                <a:lnTo>
                  <a:pt x="4235692" y="230588"/>
                </a:lnTo>
                <a:lnTo>
                  <a:pt x="4245904" y="276318"/>
                </a:lnTo>
                <a:lnTo>
                  <a:pt x="4249420" y="324231"/>
                </a:lnTo>
                <a:lnTo>
                  <a:pt x="4249420" y="1621370"/>
                </a:lnTo>
                <a:lnTo>
                  <a:pt x="4245904" y="1669287"/>
                </a:lnTo>
                <a:lnTo>
                  <a:pt x="4235692" y="1715021"/>
                </a:lnTo>
                <a:lnTo>
                  <a:pt x="4219285" y="1758071"/>
                </a:lnTo>
                <a:lnTo>
                  <a:pt x="4197184" y="1797936"/>
                </a:lnTo>
                <a:lnTo>
                  <a:pt x="4169892" y="1834112"/>
                </a:lnTo>
                <a:lnTo>
                  <a:pt x="4137909" y="1866100"/>
                </a:lnTo>
                <a:lnTo>
                  <a:pt x="4101737" y="1893396"/>
                </a:lnTo>
                <a:lnTo>
                  <a:pt x="4061877" y="1915500"/>
                </a:lnTo>
                <a:lnTo>
                  <a:pt x="4018831" y="1931910"/>
                </a:lnTo>
                <a:lnTo>
                  <a:pt x="3973101" y="1942123"/>
                </a:lnTo>
                <a:lnTo>
                  <a:pt x="3925189" y="1945640"/>
                </a:lnTo>
                <a:lnTo>
                  <a:pt x="324269" y="1945640"/>
                </a:lnTo>
                <a:lnTo>
                  <a:pt x="276352" y="1942123"/>
                </a:lnTo>
                <a:lnTo>
                  <a:pt x="230618" y="1931910"/>
                </a:lnTo>
                <a:lnTo>
                  <a:pt x="187568" y="1915500"/>
                </a:lnTo>
                <a:lnTo>
                  <a:pt x="147703" y="1893396"/>
                </a:lnTo>
                <a:lnTo>
                  <a:pt x="111527" y="1866100"/>
                </a:lnTo>
                <a:lnTo>
                  <a:pt x="79539" y="1834112"/>
                </a:lnTo>
                <a:lnTo>
                  <a:pt x="52243" y="1797936"/>
                </a:lnTo>
                <a:lnTo>
                  <a:pt x="30139" y="1758071"/>
                </a:lnTo>
                <a:lnTo>
                  <a:pt x="13729" y="1715021"/>
                </a:lnTo>
                <a:lnTo>
                  <a:pt x="3516" y="1669287"/>
                </a:lnTo>
                <a:lnTo>
                  <a:pt x="0" y="1621370"/>
                </a:lnTo>
                <a:lnTo>
                  <a:pt x="0" y="324231"/>
                </a:lnTo>
                <a:close/>
              </a:path>
            </a:pathLst>
          </a:custGeom>
          <a:ln w="19050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5469" y="4852670"/>
            <a:ext cx="3404870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D75B6"/>
                </a:solidFill>
                <a:latin typeface="Calibri"/>
                <a:cs typeface="Calibri"/>
              </a:rPr>
              <a:t>AÇÕES</a:t>
            </a:r>
            <a:r>
              <a:rPr sz="1800" b="1" spc="-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D75B6"/>
                </a:solidFill>
                <a:latin typeface="Calibri"/>
                <a:cs typeface="Calibri"/>
              </a:rPr>
              <a:t>JUDICIAIS</a:t>
            </a:r>
            <a:endParaRPr sz="1800">
              <a:latin typeface="Calibri"/>
              <a:cs typeface="Calibri"/>
            </a:endParaRPr>
          </a:p>
          <a:p>
            <a:pPr marL="548640" marR="537210" indent="-4445" algn="ctr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22 </a:t>
            </a:r>
            <a:r>
              <a:rPr sz="1600" b="1" dirty="0">
                <a:latin typeface="Calibri"/>
                <a:cs typeface="Calibri"/>
              </a:rPr>
              <a:t>novas </a:t>
            </a:r>
            <a:r>
              <a:rPr sz="1600" b="1" spc="-5" dirty="0">
                <a:latin typeface="Calibri"/>
                <a:cs typeface="Calibri"/>
              </a:rPr>
              <a:t>ações em </a:t>
            </a:r>
            <a:r>
              <a:rPr sz="1600" b="1" dirty="0">
                <a:latin typeface="Calibri"/>
                <a:cs typeface="Calibri"/>
              </a:rPr>
              <a:t>2021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426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ações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judiciais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vigentes</a:t>
            </a:r>
            <a:endParaRPr sz="16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600" b="1" dirty="0">
                <a:solidFill>
                  <a:srgbClr val="EF0101"/>
                </a:solidFill>
                <a:latin typeface="Calibri"/>
                <a:cs typeface="Calibri"/>
              </a:rPr>
              <a:t>13 </a:t>
            </a:r>
            <a:r>
              <a:rPr sz="1600" b="1" spc="-5" dirty="0">
                <a:latin typeface="Calibri"/>
                <a:cs typeface="Calibri"/>
              </a:rPr>
              <a:t>ações </a:t>
            </a:r>
            <a:r>
              <a:rPr sz="1600" b="1" dirty="0">
                <a:latin typeface="Calibri"/>
                <a:cs typeface="Calibri"/>
              </a:rPr>
              <a:t>deixaram de ser atendidas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(falecimento, </a:t>
            </a:r>
            <a:r>
              <a:rPr sz="1600" b="1" dirty="0">
                <a:latin typeface="Calibri"/>
                <a:cs typeface="Calibri"/>
              </a:rPr>
              <a:t>suspensão de </a:t>
            </a:r>
            <a:r>
              <a:rPr sz="1600" b="1" spc="-5" dirty="0">
                <a:latin typeface="Calibri"/>
                <a:cs typeface="Calibri"/>
              </a:rPr>
              <a:t>tratamento,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atendimento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por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outro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ente)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33620" y="1132839"/>
            <a:ext cx="4163060" cy="2616200"/>
          </a:xfrm>
          <a:custGeom>
            <a:avLst/>
            <a:gdLst/>
            <a:ahLst/>
            <a:cxnLst/>
            <a:rect l="l" t="t" r="r" b="b"/>
            <a:pathLst>
              <a:path w="4163059" h="2616200">
                <a:moveTo>
                  <a:pt x="0" y="435990"/>
                </a:moveTo>
                <a:lnTo>
                  <a:pt x="2558" y="388484"/>
                </a:lnTo>
                <a:lnTo>
                  <a:pt x="10055" y="342460"/>
                </a:lnTo>
                <a:lnTo>
                  <a:pt x="22227" y="298183"/>
                </a:lnTo>
                <a:lnTo>
                  <a:pt x="38805" y="255920"/>
                </a:lnTo>
                <a:lnTo>
                  <a:pt x="59525" y="215937"/>
                </a:lnTo>
                <a:lnTo>
                  <a:pt x="84120" y="178500"/>
                </a:lnTo>
                <a:lnTo>
                  <a:pt x="112325" y="143874"/>
                </a:lnTo>
                <a:lnTo>
                  <a:pt x="143874" y="112325"/>
                </a:lnTo>
                <a:lnTo>
                  <a:pt x="178500" y="84120"/>
                </a:lnTo>
                <a:lnTo>
                  <a:pt x="215937" y="59525"/>
                </a:lnTo>
                <a:lnTo>
                  <a:pt x="255920" y="38805"/>
                </a:lnTo>
                <a:lnTo>
                  <a:pt x="298183" y="22227"/>
                </a:lnTo>
                <a:lnTo>
                  <a:pt x="342460" y="10055"/>
                </a:lnTo>
                <a:lnTo>
                  <a:pt x="388484" y="2558"/>
                </a:lnTo>
                <a:lnTo>
                  <a:pt x="435990" y="0"/>
                </a:lnTo>
                <a:lnTo>
                  <a:pt x="3727069" y="0"/>
                </a:lnTo>
                <a:lnTo>
                  <a:pt x="3774575" y="2558"/>
                </a:lnTo>
                <a:lnTo>
                  <a:pt x="3820599" y="10055"/>
                </a:lnTo>
                <a:lnTo>
                  <a:pt x="3864876" y="22227"/>
                </a:lnTo>
                <a:lnTo>
                  <a:pt x="3907139" y="38805"/>
                </a:lnTo>
                <a:lnTo>
                  <a:pt x="3947122" y="59525"/>
                </a:lnTo>
                <a:lnTo>
                  <a:pt x="3984559" y="84120"/>
                </a:lnTo>
                <a:lnTo>
                  <a:pt x="4019185" y="112325"/>
                </a:lnTo>
                <a:lnTo>
                  <a:pt x="4050734" y="143874"/>
                </a:lnTo>
                <a:lnTo>
                  <a:pt x="4078939" y="178500"/>
                </a:lnTo>
                <a:lnTo>
                  <a:pt x="4103534" y="215937"/>
                </a:lnTo>
                <a:lnTo>
                  <a:pt x="4124254" y="255920"/>
                </a:lnTo>
                <a:lnTo>
                  <a:pt x="4140832" y="298183"/>
                </a:lnTo>
                <a:lnTo>
                  <a:pt x="4153004" y="342460"/>
                </a:lnTo>
                <a:lnTo>
                  <a:pt x="4160501" y="388484"/>
                </a:lnTo>
                <a:lnTo>
                  <a:pt x="4163059" y="435990"/>
                </a:lnTo>
                <a:lnTo>
                  <a:pt x="4163059" y="2180209"/>
                </a:lnTo>
                <a:lnTo>
                  <a:pt x="4160501" y="2227715"/>
                </a:lnTo>
                <a:lnTo>
                  <a:pt x="4153004" y="2273739"/>
                </a:lnTo>
                <a:lnTo>
                  <a:pt x="4140832" y="2318016"/>
                </a:lnTo>
                <a:lnTo>
                  <a:pt x="4124254" y="2360279"/>
                </a:lnTo>
                <a:lnTo>
                  <a:pt x="4103534" y="2400262"/>
                </a:lnTo>
                <a:lnTo>
                  <a:pt x="4078939" y="2437699"/>
                </a:lnTo>
                <a:lnTo>
                  <a:pt x="4050734" y="2472325"/>
                </a:lnTo>
                <a:lnTo>
                  <a:pt x="4019185" y="2503874"/>
                </a:lnTo>
                <a:lnTo>
                  <a:pt x="3984559" y="2532079"/>
                </a:lnTo>
                <a:lnTo>
                  <a:pt x="3947122" y="2556674"/>
                </a:lnTo>
                <a:lnTo>
                  <a:pt x="3907139" y="2577394"/>
                </a:lnTo>
                <a:lnTo>
                  <a:pt x="3864876" y="2593972"/>
                </a:lnTo>
                <a:lnTo>
                  <a:pt x="3820599" y="2606144"/>
                </a:lnTo>
                <a:lnTo>
                  <a:pt x="3774575" y="2613641"/>
                </a:lnTo>
                <a:lnTo>
                  <a:pt x="3727069" y="2616200"/>
                </a:lnTo>
                <a:lnTo>
                  <a:pt x="435990" y="2616200"/>
                </a:lnTo>
                <a:lnTo>
                  <a:pt x="388484" y="2613641"/>
                </a:lnTo>
                <a:lnTo>
                  <a:pt x="342460" y="2606144"/>
                </a:lnTo>
                <a:lnTo>
                  <a:pt x="298183" y="2593972"/>
                </a:lnTo>
                <a:lnTo>
                  <a:pt x="255920" y="2577394"/>
                </a:lnTo>
                <a:lnTo>
                  <a:pt x="215937" y="2556674"/>
                </a:lnTo>
                <a:lnTo>
                  <a:pt x="178500" y="2532079"/>
                </a:lnTo>
                <a:lnTo>
                  <a:pt x="143874" y="2503874"/>
                </a:lnTo>
                <a:lnTo>
                  <a:pt x="112325" y="2472325"/>
                </a:lnTo>
                <a:lnTo>
                  <a:pt x="84120" y="2437699"/>
                </a:lnTo>
                <a:lnTo>
                  <a:pt x="59525" y="2400262"/>
                </a:lnTo>
                <a:lnTo>
                  <a:pt x="38805" y="2360279"/>
                </a:lnTo>
                <a:lnTo>
                  <a:pt x="22227" y="2318016"/>
                </a:lnTo>
                <a:lnTo>
                  <a:pt x="10055" y="2273739"/>
                </a:lnTo>
                <a:lnTo>
                  <a:pt x="2558" y="2227715"/>
                </a:lnTo>
                <a:lnTo>
                  <a:pt x="0" y="2180209"/>
                </a:lnTo>
                <a:lnTo>
                  <a:pt x="0" y="435990"/>
                </a:lnTo>
                <a:close/>
              </a:path>
            </a:pathLst>
          </a:custGeom>
          <a:ln w="19050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54295" y="1386903"/>
            <a:ext cx="3525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Farmácia</a:t>
            </a:r>
            <a:r>
              <a:rPr sz="16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Medicamentos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Especializados</a:t>
            </a:r>
            <a:r>
              <a:rPr sz="1600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FME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 São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Bernardo </a:t>
            </a:r>
            <a:r>
              <a:rPr sz="1600" b="1" spc="-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do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 Campo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935601" y="2405126"/>
          <a:ext cx="3764279" cy="100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285"/>
                <a:gridCol w="1337310"/>
              </a:tblGrid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  <a:spcBef>
                          <a:spcPts val="20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2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1º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quadrim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45720">
                        <a:lnSpc>
                          <a:spcPts val="1670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Média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Mês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8.425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45720">
                        <a:lnSpc>
                          <a:spcPts val="1664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Média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Atendimentos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4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384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247" y="1556708"/>
            <a:ext cx="3258684" cy="265333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" y="523240"/>
            <a:ext cx="5725160" cy="34798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270"/>
              </a:lnSpc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0" dirty="0">
                <a:latin typeface="Trebuchet MS"/>
                <a:cs typeface="Trebuchet MS"/>
              </a:rPr>
              <a:t> SUS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" y="0"/>
            <a:ext cx="7393940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286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944880"/>
            <a:ext cx="3672840" cy="365760"/>
          </a:xfrm>
          <a:custGeom>
            <a:avLst/>
            <a:gdLst/>
            <a:ahLst/>
            <a:cxnLst/>
            <a:rect l="l" t="t" r="r" b="b"/>
            <a:pathLst>
              <a:path w="3672840" h="365759">
                <a:moveTo>
                  <a:pt x="3611879" y="0"/>
                </a:moveTo>
                <a:lnTo>
                  <a:pt x="60959" y="0"/>
                </a:lnTo>
                <a:lnTo>
                  <a:pt x="37231" y="4792"/>
                </a:lnTo>
                <a:lnTo>
                  <a:pt x="17854" y="17859"/>
                </a:lnTo>
                <a:lnTo>
                  <a:pt x="4790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3"/>
                </a:lnTo>
                <a:lnTo>
                  <a:pt x="17854" y="347900"/>
                </a:lnTo>
                <a:lnTo>
                  <a:pt x="37231" y="360967"/>
                </a:lnTo>
                <a:lnTo>
                  <a:pt x="60959" y="365760"/>
                </a:lnTo>
                <a:lnTo>
                  <a:pt x="3611879" y="365760"/>
                </a:lnTo>
                <a:lnTo>
                  <a:pt x="3635603" y="360967"/>
                </a:lnTo>
                <a:lnTo>
                  <a:pt x="3654980" y="347900"/>
                </a:lnTo>
                <a:lnTo>
                  <a:pt x="3668047" y="328523"/>
                </a:lnTo>
                <a:lnTo>
                  <a:pt x="3672840" y="304800"/>
                </a:lnTo>
                <a:lnTo>
                  <a:pt x="3672840" y="60960"/>
                </a:lnTo>
                <a:lnTo>
                  <a:pt x="3668047" y="37236"/>
                </a:lnTo>
                <a:lnTo>
                  <a:pt x="3654980" y="17859"/>
                </a:lnTo>
                <a:lnTo>
                  <a:pt x="3635603" y="4792"/>
                </a:lnTo>
                <a:lnTo>
                  <a:pt x="3611879" y="0"/>
                </a:lnTo>
                <a:close/>
              </a:path>
            </a:pathLst>
          </a:custGeom>
          <a:solidFill>
            <a:srgbClr val="FDD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039" y="1404619"/>
            <a:ext cx="8757920" cy="5257800"/>
          </a:xfrm>
          <a:custGeom>
            <a:avLst/>
            <a:gdLst/>
            <a:ahLst/>
            <a:cxnLst/>
            <a:rect l="l" t="t" r="r" b="b"/>
            <a:pathLst>
              <a:path w="8757920" h="5257800">
                <a:moveTo>
                  <a:pt x="0" y="876300"/>
                </a:moveTo>
                <a:lnTo>
                  <a:pt x="1296" y="828217"/>
                </a:lnTo>
                <a:lnTo>
                  <a:pt x="5142" y="780812"/>
                </a:lnTo>
                <a:lnTo>
                  <a:pt x="11469" y="734152"/>
                </a:lnTo>
                <a:lnTo>
                  <a:pt x="20212" y="688304"/>
                </a:lnTo>
                <a:lnTo>
                  <a:pt x="31302" y="643334"/>
                </a:lnTo>
                <a:lnTo>
                  <a:pt x="44675" y="599309"/>
                </a:lnTo>
                <a:lnTo>
                  <a:pt x="60262" y="556297"/>
                </a:lnTo>
                <a:lnTo>
                  <a:pt x="77997" y="514364"/>
                </a:lnTo>
                <a:lnTo>
                  <a:pt x="97812" y="473576"/>
                </a:lnTo>
                <a:lnTo>
                  <a:pt x="119642" y="434001"/>
                </a:lnTo>
                <a:lnTo>
                  <a:pt x="143420" y="395705"/>
                </a:lnTo>
                <a:lnTo>
                  <a:pt x="169078" y="358755"/>
                </a:lnTo>
                <a:lnTo>
                  <a:pt x="196549" y="323218"/>
                </a:lnTo>
                <a:lnTo>
                  <a:pt x="225768" y="289161"/>
                </a:lnTo>
                <a:lnTo>
                  <a:pt x="256666" y="256651"/>
                </a:lnTo>
                <a:lnTo>
                  <a:pt x="289178" y="225753"/>
                </a:lnTo>
                <a:lnTo>
                  <a:pt x="323237" y="196536"/>
                </a:lnTo>
                <a:lnTo>
                  <a:pt x="358774" y="169066"/>
                </a:lnTo>
                <a:lnTo>
                  <a:pt x="395725" y="143409"/>
                </a:lnTo>
                <a:lnTo>
                  <a:pt x="434022" y="119633"/>
                </a:lnTo>
                <a:lnTo>
                  <a:pt x="473597" y="97805"/>
                </a:lnTo>
                <a:lnTo>
                  <a:pt x="514385" y="77990"/>
                </a:lnTo>
                <a:lnTo>
                  <a:pt x="556319" y="60257"/>
                </a:lnTo>
                <a:lnTo>
                  <a:pt x="599331" y="44671"/>
                </a:lnTo>
                <a:lnTo>
                  <a:pt x="643354" y="31300"/>
                </a:lnTo>
                <a:lnTo>
                  <a:pt x="688323" y="20210"/>
                </a:lnTo>
                <a:lnTo>
                  <a:pt x="734170" y="11468"/>
                </a:lnTo>
                <a:lnTo>
                  <a:pt x="780829" y="5141"/>
                </a:lnTo>
                <a:lnTo>
                  <a:pt x="828232" y="1296"/>
                </a:lnTo>
                <a:lnTo>
                  <a:pt x="876312" y="0"/>
                </a:lnTo>
                <a:lnTo>
                  <a:pt x="7881619" y="0"/>
                </a:lnTo>
                <a:lnTo>
                  <a:pt x="7929702" y="1296"/>
                </a:lnTo>
                <a:lnTo>
                  <a:pt x="7977107" y="5141"/>
                </a:lnTo>
                <a:lnTo>
                  <a:pt x="8023767" y="11468"/>
                </a:lnTo>
                <a:lnTo>
                  <a:pt x="8069615" y="20210"/>
                </a:lnTo>
                <a:lnTo>
                  <a:pt x="8114585" y="31300"/>
                </a:lnTo>
                <a:lnTo>
                  <a:pt x="8158610" y="44671"/>
                </a:lnTo>
                <a:lnTo>
                  <a:pt x="8201622" y="60257"/>
                </a:lnTo>
                <a:lnTo>
                  <a:pt x="8243555" y="77990"/>
                </a:lnTo>
                <a:lnTo>
                  <a:pt x="8284343" y="97805"/>
                </a:lnTo>
                <a:lnTo>
                  <a:pt x="8323918" y="119634"/>
                </a:lnTo>
                <a:lnTo>
                  <a:pt x="8362214" y="143409"/>
                </a:lnTo>
                <a:lnTo>
                  <a:pt x="8399164" y="169066"/>
                </a:lnTo>
                <a:lnTo>
                  <a:pt x="8434701" y="196536"/>
                </a:lnTo>
                <a:lnTo>
                  <a:pt x="8468758" y="225753"/>
                </a:lnTo>
                <a:lnTo>
                  <a:pt x="8501268" y="256651"/>
                </a:lnTo>
                <a:lnTo>
                  <a:pt x="8532166" y="289161"/>
                </a:lnTo>
                <a:lnTo>
                  <a:pt x="8561383" y="323218"/>
                </a:lnTo>
                <a:lnTo>
                  <a:pt x="8588853" y="358755"/>
                </a:lnTo>
                <a:lnTo>
                  <a:pt x="8614510" y="395705"/>
                </a:lnTo>
                <a:lnTo>
                  <a:pt x="8638286" y="434001"/>
                </a:lnTo>
                <a:lnTo>
                  <a:pt x="8660114" y="473576"/>
                </a:lnTo>
                <a:lnTo>
                  <a:pt x="8679929" y="514364"/>
                </a:lnTo>
                <a:lnTo>
                  <a:pt x="8697662" y="556297"/>
                </a:lnTo>
                <a:lnTo>
                  <a:pt x="8713248" y="599309"/>
                </a:lnTo>
                <a:lnTo>
                  <a:pt x="8726619" y="643334"/>
                </a:lnTo>
                <a:lnTo>
                  <a:pt x="8737709" y="688304"/>
                </a:lnTo>
                <a:lnTo>
                  <a:pt x="8746451" y="734152"/>
                </a:lnTo>
                <a:lnTo>
                  <a:pt x="8752778" y="780812"/>
                </a:lnTo>
                <a:lnTo>
                  <a:pt x="8756623" y="828217"/>
                </a:lnTo>
                <a:lnTo>
                  <a:pt x="8757919" y="876300"/>
                </a:lnTo>
                <a:lnTo>
                  <a:pt x="8757919" y="4381474"/>
                </a:lnTo>
                <a:lnTo>
                  <a:pt x="8756623" y="4429556"/>
                </a:lnTo>
                <a:lnTo>
                  <a:pt x="8752778" y="4476960"/>
                </a:lnTo>
                <a:lnTo>
                  <a:pt x="8746451" y="4523619"/>
                </a:lnTo>
                <a:lnTo>
                  <a:pt x="8737709" y="4569467"/>
                </a:lnTo>
                <a:lnTo>
                  <a:pt x="8726619" y="4614437"/>
                </a:lnTo>
                <a:lnTo>
                  <a:pt x="8713248" y="4658462"/>
                </a:lnTo>
                <a:lnTo>
                  <a:pt x="8697662" y="4701475"/>
                </a:lnTo>
                <a:lnTo>
                  <a:pt x="8679929" y="4743409"/>
                </a:lnTo>
                <a:lnTo>
                  <a:pt x="8660114" y="4784197"/>
                </a:lnTo>
                <a:lnTo>
                  <a:pt x="8638285" y="4823774"/>
                </a:lnTo>
                <a:lnTo>
                  <a:pt x="8614510" y="4862071"/>
                </a:lnTo>
                <a:lnTo>
                  <a:pt x="8588853" y="4899022"/>
                </a:lnTo>
                <a:lnTo>
                  <a:pt x="8561383" y="4934560"/>
                </a:lnTo>
                <a:lnTo>
                  <a:pt x="8532166" y="4968619"/>
                </a:lnTo>
                <a:lnTo>
                  <a:pt x="8501268" y="5001131"/>
                </a:lnTo>
                <a:lnTo>
                  <a:pt x="8468758" y="5032030"/>
                </a:lnTo>
                <a:lnTo>
                  <a:pt x="8434701" y="5061249"/>
                </a:lnTo>
                <a:lnTo>
                  <a:pt x="8399164" y="5088720"/>
                </a:lnTo>
                <a:lnTo>
                  <a:pt x="8362214" y="5114379"/>
                </a:lnTo>
                <a:lnTo>
                  <a:pt x="8323918" y="5138156"/>
                </a:lnTo>
                <a:lnTo>
                  <a:pt x="8284343" y="5159986"/>
                </a:lnTo>
                <a:lnTo>
                  <a:pt x="8243555" y="5179802"/>
                </a:lnTo>
                <a:lnTo>
                  <a:pt x="8201622" y="5197537"/>
                </a:lnTo>
                <a:lnTo>
                  <a:pt x="8158610" y="5213124"/>
                </a:lnTo>
                <a:lnTo>
                  <a:pt x="8114585" y="5226497"/>
                </a:lnTo>
                <a:lnTo>
                  <a:pt x="8069615" y="5237587"/>
                </a:lnTo>
                <a:lnTo>
                  <a:pt x="8023767" y="5246330"/>
                </a:lnTo>
                <a:lnTo>
                  <a:pt x="7977107" y="5252657"/>
                </a:lnTo>
                <a:lnTo>
                  <a:pt x="7929702" y="5256503"/>
                </a:lnTo>
                <a:lnTo>
                  <a:pt x="7881619" y="5257800"/>
                </a:lnTo>
                <a:lnTo>
                  <a:pt x="876312" y="5257800"/>
                </a:lnTo>
                <a:lnTo>
                  <a:pt x="828232" y="5256503"/>
                </a:lnTo>
                <a:lnTo>
                  <a:pt x="780829" y="5252657"/>
                </a:lnTo>
                <a:lnTo>
                  <a:pt x="734170" y="5246330"/>
                </a:lnTo>
                <a:lnTo>
                  <a:pt x="688323" y="5237587"/>
                </a:lnTo>
                <a:lnTo>
                  <a:pt x="643354" y="5226497"/>
                </a:lnTo>
                <a:lnTo>
                  <a:pt x="599331" y="5213124"/>
                </a:lnTo>
                <a:lnTo>
                  <a:pt x="556319" y="5197537"/>
                </a:lnTo>
                <a:lnTo>
                  <a:pt x="514385" y="5179802"/>
                </a:lnTo>
                <a:lnTo>
                  <a:pt x="473597" y="5159986"/>
                </a:lnTo>
                <a:lnTo>
                  <a:pt x="434022" y="5138156"/>
                </a:lnTo>
                <a:lnTo>
                  <a:pt x="395725" y="5114379"/>
                </a:lnTo>
                <a:lnTo>
                  <a:pt x="358774" y="5088720"/>
                </a:lnTo>
                <a:lnTo>
                  <a:pt x="323237" y="5061249"/>
                </a:lnTo>
                <a:lnTo>
                  <a:pt x="289178" y="5032030"/>
                </a:lnTo>
                <a:lnTo>
                  <a:pt x="256667" y="5001131"/>
                </a:lnTo>
                <a:lnTo>
                  <a:pt x="225768" y="4968619"/>
                </a:lnTo>
                <a:lnTo>
                  <a:pt x="196549" y="4934560"/>
                </a:lnTo>
                <a:lnTo>
                  <a:pt x="169078" y="4899022"/>
                </a:lnTo>
                <a:lnTo>
                  <a:pt x="143420" y="4862071"/>
                </a:lnTo>
                <a:lnTo>
                  <a:pt x="119642" y="4823774"/>
                </a:lnTo>
                <a:lnTo>
                  <a:pt x="97812" y="4784197"/>
                </a:lnTo>
                <a:lnTo>
                  <a:pt x="77997" y="4743409"/>
                </a:lnTo>
                <a:lnTo>
                  <a:pt x="60262" y="4701475"/>
                </a:lnTo>
                <a:lnTo>
                  <a:pt x="44675" y="4658462"/>
                </a:lnTo>
                <a:lnTo>
                  <a:pt x="31302" y="4614437"/>
                </a:lnTo>
                <a:lnTo>
                  <a:pt x="20212" y="4569467"/>
                </a:lnTo>
                <a:lnTo>
                  <a:pt x="11469" y="4523619"/>
                </a:lnTo>
                <a:lnTo>
                  <a:pt x="5142" y="4476960"/>
                </a:lnTo>
                <a:lnTo>
                  <a:pt x="1296" y="4429556"/>
                </a:lnTo>
                <a:lnTo>
                  <a:pt x="0" y="4381474"/>
                </a:lnTo>
                <a:lnTo>
                  <a:pt x="0" y="876300"/>
                </a:lnTo>
                <a:close/>
              </a:path>
            </a:pathLst>
          </a:custGeom>
          <a:ln w="19049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9272" y="963295"/>
            <a:ext cx="8088630" cy="3735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INFORMAÇÃO/INFORMATIZAÇÃO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Calibri"/>
              <a:cs typeface="Calibri"/>
            </a:endParaRPr>
          </a:p>
          <a:p>
            <a:pPr marL="299720" marR="5080" indent="-287020">
              <a:lnSpc>
                <a:spcPct val="15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Sistema</a:t>
            </a:r>
            <a:r>
              <a:rPr sz="1400" b="1" spc="25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EPHealth</a:t>
            </a:r>
            <a:r>
              <a:rPr sz="1400" b="1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2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Treinamento</a:t>
            </a:r>
            <a:r>
              <a:rPr sz="1400" b="1" spc="2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suporte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para</a:t>
            </a:r>
            <a:r>
              <a:rPr sz="1400" b="1" spc="2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higienização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cadastros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na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plataforma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229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sistema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EPHealth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(Gestor),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34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Básicas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D75B6"/>
              </a:buClr>
              <a:buFont typeface="Wingdings"/>
              <a:buChar char=""/>
            </a:pPr>
            <a:endParaRPr sz="20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Implantações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Implantação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sistema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Glicosys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Básicas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Saúde;</a:t>
            </a:r>
            <a:endParaRPr sz="14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Infraestrutura</a:t>
            </a:r>
            <a:r>
              <a:rPr sz="1400" b="1" spc="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cabeamento</a:t>
            </a:r>
            <a:r>
              <a:rPr sz="1400" b="1" spc="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14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hardware</a:t>
            </a:r>
            <a:r>
              <a:rPr sz="1400" b="1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para</a:t>
            </a:r>
            <a:r>
              <a:rPr sz="1400" b="1" spc="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TIC</a:t>
            </a:r>
            <a:r>
              <a:rPr sz="1400" b="1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Implantação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infraestrutura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instalação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840"/>
              </a:spcBef>
            </a:pPr>
            <a:r>
              <a:rPr sz="1400" b="1" spc="-10" dirty="0">
                <a:latin typeface="Calibri"/>
                <a:cs typeface="Calibri"/>
              </a:rPr>
              <a:t>racks,</a:t>
            </a:r>
            <a:r>
              <a:rPr sz="1400" b="1" spc="1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totalizando</a:t>
            </a:r>
            <a:r>
              <a:rPr sz="1400" b="1" spc="14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220</a:t>
            </a:r>
            <a:r>
              <a:rPr sz="140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pontos</a:t>
            </a:r>
            <a:r>
              <a:rPr sz="1400" b="1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para</a:t>
            </a:r>
            <a:r>
              <a:rPr sz="1400" b="1" spc="1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1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novas</a:t>
            </a:r>
            <a:r>
              <a:rPr sz="1400" b="1" spc="1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instalações</a:t>
            </a:r>
            <a:r>
              <a:rPr sz="1400" b="1" spc="1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</a:t>
            </a:r>
            <a:r>
              <a:rPr sz="1400" b="1" spc="1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Departamento</a:t>
            </a:r>
            <a:r>
              <a:rPr sz="1400" b="1" spc="1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1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Apoio</a:t>
            </a:r>
            <a:r>
              <a:rPr sz="1400" b="1" spc="1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1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Gestão.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Auxílio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latin typeface="Calibri"/>
                <a:cs typeface="Calibri"/>
              </a:rPr>
              <a:t>equipe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infraestrutura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instalação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elétrica;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Rede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telefonia</a:t>
            </a:r>
            <a:r>
              <a:rPr sz="14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D75B6"/>
                </a:solidFill>
                <a:latin typeface="Calibri"/>
                <a:cs typeface="Calibri"/>
              </a:rPr>
              <a:t>Atenção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Básica</a:t>
            </a:r>
            <a:r>
              <a:rPr sz="1400" b="1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Entrega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80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aparelhos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telefonia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voip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 rede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atenção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básica;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D75B6"/>
              </a:buClr>
              <a:buFont typeface="Wingdings"/>
              <a:buChar char=""/>
            </a:pPr>
            <a:endParaRPr sz="13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Dispositivos</a:t>
            </a:r>
            <a:r>
              <a:rPr sz="14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Moveis</a:t>
            </a:r>
            <a:r>
              <a:rPr sz="14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-</a:t>
            </a:r>
            <a:r>
              <a:rPr sz="14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Configuração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entrega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tablets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Unidades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Básicas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Saúde.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3271" y="4938867"/>
            <a:ext cx="5934028" cy="139923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523240"/>
            <a:ext cx="5725160" cy="347980"/>
          </a:xfrm>
          <a:custGeom>
            <a:avLst/>
            <a:gdLst/>
            <a:ahLst/>
            <a:cxnLst/>
            <a:rect l="l" t="t" r="r" b="b"/>
            <a:pathLst>
              <a:path w="5725160" h="347980">
                <a:moveTo>
                  <a:pt x="0" y="347980"/>
                </a:moveTo>
                <a:lnTo>
                  <a:pt x="5725160" y="347980"/>
                </a:lnTo>
                <a:lnTo>
                  <a:pt x="5725160" y="0"/>
                </a:lnTo>
                <a:lnTo>
                  <a:pt x="0" y="0"/>
                </a:lnTo>
                <a:lnTo>
                  <a:pt x="0" y="34798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" y="523240"/>
            <a:ext cx="5725160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270"/>
              </a:lnSpc>
            </a:pPr>
            <a:r>
              <a:rPr sz="2400" b="1" spc="-5" dirty="0">
                <a:latin typeface="Trebuchet MS"/>
                <a:cs typeface="Trebuchet MS"/>
              </a:rPr>
              <a:t>Apoio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à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Gestão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do</a:t>
            </a:r>
            <a:r>
              <a:rPr sz="2400" b="1" spc="-10" dirty="0">
                <a:latin typeface="Trebuchet MS"/>
                <a:cs typeface="Trebuchet MS"/>
              </a:rPr>
              <a:t> SUS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" y="0"/>
            <a:ext cx="7393940" cy="5232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286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8415" y="838835"/>
            <a:ext cx="3691890" cy="387350"/>
            <a:chOff x="18415" y="838835"/>
            <a:chExt cx="3691890" cy="387350"/>
          </a:xfrm>
        </p:grpSpPr>
        <p:sp>
          <p:nvSpPr>
            <p:cNvPr id="6" name="object 6"/>
            <p:cNvSpPr/>
            <p:nvPr/>
          </p:nvSpPr>
          <p:spPr>
            <a:xfrm>
              <a:off x="27940" y="848360"/>
              <a:ext cx="3672840" cy="368300"/>
            </a:xfrm>
            <a:custGeom>
              <a:avLst/>
              <a:gdLst/>
              <a:ahLst/>
              <a:cxnLst/>
              <a:rect l="l" t="t" r="r" b="b"/>
              <a:pathLst>
                <a:path w="3672840" h="368300">
                  <a:moveTo>
                    <a:pt x="3611499" y="0"/>
                  </a:moveTo>
                  <a:lnTo>
                    <a:pt x="61382" y="0"/>
                  </a:lnTo>
                  <a:lnTo>
                    <a:pt x="37489" y="4816"/>
                  </a:lnTo>
                  <a:lnTo>
                    <a:pt x="17978" y="17954"/>
                  </a:lnTo>
                  <a:lnTo>
                    <a:pt x="4823" y="37451"/>
                  </a:lnTo>
                  <a:lnTo>
                    <a:pt x="0" y="61340"/>
                  </a:lnTo>
                  <a:lnTo>
                    <a:pt x="0" y="306959"/>
                  </a:lnTo>
                  <a:lnTo>
                    <a:pt x="4823" y="330848"/>
                  </a:lnTo>
                  <a:lnTo>
                    <a:pt x="17978" y="350345"/>
                  </a:lnTo>
                  <a:lnTo>
                    <a:pt x="37489" y="363483"/>
                  </a:lnTo>
                  <a:lnTo>
                    <a:pt x="61382" y="368300"/>
                  </a:lnTo>
                  <a:lnTo>
                    <a:pt x="3611499" y="368300"/>
                  </a:lnTo>
                  <a:lnTo>
                    <a:pt x="3635388" y="363483"/>
                  </a:lnTo>
                  <a:lnTo>
                    <a:pt x="3654885" y="350345"/>
                  </a:lnTo>
                  <a:lnTo>
                    <a:pt x="3668023" y="330848"/>
                  </a:lnTo>
                  <a:lnTo>
                    <a:pt x="3672840" y="306959"/>
                  </a:lnTo>
                  <a:lnTo>
                    <a:pt x="3672840" y="61340"/>
                  </a:lnTo>
                  <a:lnTo>
                    <a:pt x="3668023" y="37451"/>
                  </a:lnTo>
                  <a:lnTo>
                    <a:pt x="3654885" y="17954"/>
                  </a:lnTo>
                  <a:lnTo>
                    <a:pt x="3635388" y="4816"/>
                  </a:lnTo>
                  <a:lnTo>
                    <a:pt x="361149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40" y="848360"/>
              <a:ext cx="3672840" cy="368300"/>
            </a:xfrm>
            <a:custGeom>
              <a:avLst/>
              <a:gdLst/>
              <a:ahLst/>
              <a:cxnLst/>
              <a:rect l="l" t="t" r="r" b="b"/>
              <a:pathLst>
                <a:path w="3672840" h="368300">
                  <a:moveTo>
                    <a:pt x="0" y="61340"/>
                  </a:moveTo>
                  <a:lnTo>
                    <a:pt x="4823" y="37451"/>
                  </a:lnTo>
                  <a:lnTo>
                    <a:pt x="17978" y="17954"/>
                  </a:lnTo>
                  <a:lnTo>
                    <a:pt x="37489" y="4816"/>
                  </a:lnTo>
                  <a:lnTo>
                    <a:pt x="61382" y="0"/>
                  </a:lnTo>
                  <a:lnTo>
                    <a:pt x="3611499" y="0"/>
                  </a:lnTo>
                  <a:lnTo>
                    <a:pt x="3635388" y="4816"/>
                  </a:lnTo>
                  <a:lnTo>
                    <a:pt x="3654885" y="17954"/>
                  </a:lnTo>
                  <a:lnTo>
                    <a:pt x="3668023" y="37451"/>
                  </a:lnTo>
                  <a:lnTo>
                    <a:pt x="3672840" y="61340"/>
                  </a:lnTo>
                  <a:lnTo>
                    <a:pt x="3672840" y="306959"/>
                  </a:lnTo>
                  <a:lnTo>
                    <a:pt x="3668023" y="330848"/>
                  </a:lnTo>
                  <a:lnTo>
                    <a:pt x="3654885" y="350345"/>
                  </a:lnTo>
                  <a:lnTo>
                    <a:pt x="3635388" y="363483"/>
                  </a:lnTo>
                  <a:lnTo>
                    <a:pt x="3611499" y="368300"/>
                  </a:lnTo>
                  <a:lnTo>
                    <a:pt x="61382" y="368300"/>
                  </a:lnTo>
                  <a:lnTo>
                    <a:pt x="37489" y="363483"/>
                  </a:lnTo>
                  <a:lnTo>
                    <a:pt x="17978" y="350345"/>
                  </a:lnTo>
                  <a:lnTo>
                    <a:pt x="4823" y="330848"/>
                  </a:lnTo>
                  <a:lnTo>
                    <a:pt x="0" y="306959"/>
                  </a:lnTo>
                  <a:lnTo>
                    <a:pt x="0" y="613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9220" y="1541780"/>
            <a:ext cx="8928100" cy="4876800"/>
          </a:xfrm>
          <a:custGeom>
            <a:avLst/>
            <a:gdLst/>
            <a:ahLst/>
            <a:cxnLst/>
            <a:rect l="l" t="t" r="r" b="b"/>
            <a:pathLst>
              <a:path w="8928100" h="4876800">
                <a:moveTo>
                  <a:pt x="0" y="812800"/>
                </a:moveTo>
                <a:lnTo>
                  <a:pt x="1379" y="765037"/>
                </a:lnTo>
                <a:lnTo>
                  <a:pt x="5468" y="718001"/>
                </a:lnTo>
                <a:lnTo>
                  <a:pt x="12189" y="671769"/>
                </a:lnTo>
                <a:lnTo>
                  <a:pt x="21466" y="626417"/>
                </a:lnTo>
                <a:lnTo>
                  <a:pt x="33224" y="582021"/>
                </a:lnTo>
                <a:lnTo>
                  <a:pt x="47385" y="538657"/>
                </a:lnTo>
                <a:lnTo>
                  <a:pt x="63874" y="496401"/>
                </a:lnTo>
                <a:lnTo>
                  <a:pt x="82614" y="455330"/>
                </a:lnTo>
                <a:lnTo>
                  <a:pt x="103530" y="415519"/>
                </a:lnTo>
                <a:lnTo>
                  <a:pt x="126544" y="377046"/>
                </a:lnTo>
                <a:lnTo>
                  <a:pt x="151581" y="339985"/>
                </a:lnTo>
                <a:lnTo>
                  <a:pt x="178564" y="304414"/>
                </a:lnTo>
                <a:lnTo>
                  <a:pt x="207418" y="270409"/>
                </a:lnTo>
                <a:lnTo>
                  <a:pt x="238066" y="238045"/>
                </a:lnTo>
                <a:lnTo>
                  <a:pt x="270431" y="207399"/>
                </a:lnTo>
                <a:lnTo>
                  <a:pt x="304438" y="178547"/>
                </a:lnTo>
                <a:lnTo>
                  <a:pt x="340010" y="151566"/>
                </a:lnTo>
                <a:lnTo>
                  <a:pt x="377072" y="126531"/>
                </a:lnTo>
                <a:lnTo>
                  <a:pt x="415546" y="103519"/>
                </a:lnTo>
                <a:lnTo>
                  <a:pt x="455357" y="82605"/>
                </a:lnTo>
                <a:lnTo>
                  <a:pt x="496428" y="63867"/>
                </a:lnTo>
                <a:lnTo>
                  <a:pt x="538683" y="47379"/>
                </a:lnTo>
                <a:lnTo>
                  <a:pt x="582046" y="33220"/>
                </a:lnTo>
                <a:lnTo>
                  <a:pt x="626441" y="21464"/>
                </a:lnTo>
                <a:lnTo>
                  <a:pt x="671791" y="12187"/>
                </a:lnTo>
                <a:lnTo>
                  <a:pt x="718021" y="5467"/>
                </a:lnTo>
                <a:lnTo>
                  <a:pt x="765053" y="1379"/>
                </a:lnTo>
                <a:lnTo>
                  <a:pt x="812812" y="0"/>
                </a:lnTo>
                <a:lnTo>
                  <a:pt x="8115300" y="0"/>
                </a:lnTo>
                <a:lnTo>
                  <a:pt x="8163062" y="1379"/>
                </a:lnTo>
                <a:lnTo>
                  <a:pt x="8210098" y="5467"/>
                </a:lnTo>
                <a:lnTo>
                  <a:pt x="8256330" y="12187"/>
                </a:lnTo>
                <a:lnTo>
                  <a:pt x="8301682" y="21464"/>
                </a:lnTo>
                <a:lnTo>
                  <a:pt x="8346078" y="33220"/>
                </a:lnTo>
                <a:lnTo>
                  <a:pt x="8389442" y="47379"/>
                </a:lnTo>
                <a:lnTo>
                  <a:pt x="8431698" y="63867"/>
                </a:lnTo>
                <a:lnTo>
                  <a:pt x="8472769" y="82605"/>
                </a:lnTo>
                <a:lnTo>
                  <a:pt x="8512580" y="103519"/>
                </a:lnTo>
                <a:lnTo>
                  <a:pt x="8551053" y="126531"/>
                </a:lnTo>
                <a:lnTo>
                  <a:pt x="8588114" y="151566"/>
                </a:lnTo>
                <a:lnTo>
                  <a:pt x="8623685" y="178547"/>
                </a:lnTo>
                <a:lnTo>
                  <a:pt x="8657690" y="207399"/>
                </a:lnTo>
                <a:lnTo>
                  <a:pt x="8690054" y="238045"/>
                </a:lnTo>
                <a:lnTo>
                  <a:pt x="8720700" y="270409"/>
                </a:lnTo>
                <a:lnTo>
                  <a:pt x="8749552" y="304414"/>
                </a:lnTo>
                <a:lnTo>
                  <a:pt x="8776533" y="339985"/>
                </a:lnTo>
                <a:lnTo>
                  <a:pt x="8801568" y="377046"/>
                </a:lnTo>
                <a:lnTo>
                  <a:pt x="8824580" y="415519"/>
                </a:lnTo>
                <a:lnTo>
                  <a:pt x="8845494" y="455330"/>
                </a:lnTo>
                <a:lnTo>
                  <a:pt x="8864232" y="496401"/>
                </a:lnTo>
                <a:lnTo>
                  <a:pt x="8880720" y="538657"/>
                </a:lnTo>
                <a:lnTo>
                  <a:pt x="8894879" y="582021"/>
                </a:lnTo>
                <a:lnTo>
                  <a:pt x="8906635" y="626417"/>
                </a:lnTo>
                <a:lnTo>
                  <a:pt x="8915912" y="671769"/>
                </a:lnTo>
                <a:lnTo>
                  <a:pt x="8922632" y="718001"/>
                </a:lnTo>
                <a:lnTo>
                  <a:pt x="8926720" y="765037"/>
                </a:lnTo>
                <a:lnTo>
                  <a:pt x="8928100" y="812800"/>
                </a:lnTo>
                <a:lnTo>
                  <a:pt x="8928100" y="4063987"/>
                </a:lnTo>
                <a:lnTo>
                  <a:pt x="8926720" y="4111746"/>
                </a:lnTo>
                <a:lnTo>
                  <a:pt x="8922632" y="4158778"/>
                </a:lnTo>
                <a:lnTo>
                  <a:pt x="8915912" y="4205008"/>
                </a:lnTo>
                <a:lnTo>
                  <a:pt x="8906635" y="4250358"/>
                </a:lnTo>
                <a:lnTo>
                  <a:pt x="8894879" y="4294753"/>
                </a:lnTo>
                <a:lnTo>
                  <a:pt x="8880720" y="4338116"/>
                </a:lnTo>
                <a:lnTo>
                  <a:pt x="8864232" y="4380371"/>
                </a:lnTo>
                <a:lnTo>
                  <a:pt x="8845494" y="4421442"/>
                </a:lnTo>
                <a:lnTo>
                  <a:pt x="8824580" y="4461253"/>
                </a:lnTo>
                <a:lnTo>
                  <a:pt x="8801568" y="4499727"/>
                </a:lnTo>
                <a:lnTo>
                  <a:pt x="8776533" y="4536789"/>
                </a:lnTo>
                <a:lnTo>
                  <a:pt x="8749552" y="4572361"/>
                </a:lnTo>
                <a:lnTo>
                  <a:pt x="8720700" y="4606368"/>
                </a:lnTo>
                <a:lnTo>
                  <a:pt x="8690054" y="4638733"/>
                </a:lnTo>
                <a:lnTo>
                  <a:pt x="8657690" y="4669381"/>
                </a:lnTo>
                <a:lnTo>
                  <a:pt x="8623685" y="4698235"/>
                </a:lnTo>
                <a:lnTo>
                  <a:pt x="8588114" y="4725218"/>
                </a:lnTo>
                <a:lnTo>
                  <a:pt x="8551053" y="4750255"/>
                </a:lnTo>
                <a:lnTo>
                  <a:pt x="8512580" y="4773269"/>
                </a:lnTo>
                <a:lnTo>
                  <a:pt x="8472769" y="4794185"/>
                </a:lnTo>
                <a:lnTo>
                  <a:pt x="8431698" y="4812925"/>
                </a:lnTo>
                <a:lnTo>
                  <a:pt x="8389442" y="4829414"/>
                </a:lnTo>
                <a:lnTo>
                  <a:pt x="8346078" y="4843575"/>
                </a:lnTo>
                <a:lnTo>
                  <a:pt x="8301682" y="4855333"/>
                </a:lnTo>
                <a:lnTo>
                  <a:pt x="8256330" y="4864610"/>
                </a:lnTo>
                <a:lnTo>
                  <a:pt x="8210098" y="4871331"/>
                </a:lnTo>
                <a:lnTo>
                  <a:pt x="8163062" y="4875420"/>
                </a:lnTo>
                <a:lnTo>
                  <a:pt x="8115300" y="4876800"/>
                </a:lnTo>
                <a:lnTo>
                  <a:pt x="812812" y="4876800"/>
                </a:lnTo>
                <a:lnTo>
                  <a:pt x="765053" y="4875420"/>
                </a:lnTo>
                <a:lnTo>
                  <a:pt x="718021" y="4871331"/>
                </a:lnTo>
                <a:lnTo>
                  <a:pt x="671791" y="4864610"/>
                </a:lnTo>
                <a:lnTo>
                  <a:pt x="626441" y="4855333"/>
                </a:lnTo>
                <a:lnTo>
                  <a:pt x="582046" y="4843575"/>
                </a:lnTo>
                <a:lnTo>
                  <a:pt x="538683" y="4829414"/>
                </a:lnTo>
                <a:lnTo>
                  <a:pt x="496428" y="4812925"/>
                </a:lnTo>
                <a:lnTo>
                  <a:pt x="455357" y="4794185"/>
                </a:lnTo>
                <a:lnTo>
                  <a:pt x="415546" y="4773269"/>
                </a:lnTo>
                <a:lnTo>
                  <a:pt x="377072" y="4750255"/>
                </a:lnTo>
                <a:lnTo>
                  <a:pt x="340010" y="4725218"/>
                </a:lnTo>
                <a:lnTo>
                  <a:pt x="304438" y="4698235"/>
                </a:lnTo>
                <a:lnTo>
                  <a:pt x="270431" y="4669381"/>
                </a:lnTo>
                <a:lnTo>
                  <a:pt x="238066" y="4638733"/>
                </a:lnTo>
                <a:lnTo>
                  <a:pt x="207418" y="4606368"/>
                </a:lnTo>
                <a:lnTo>
                  <a:pt x="178564" y="4572361"/>
                </a:lnTo>
                <a:lnTo>
                  <a:pt x="151581" y="4536789"/>
                </a:lnTo>
                <a:lnTo>
                  <a:pt x="126544" y="4499727"/>
                </a:lnTo>
                <a:lnTo>
                  <a:pt x="103530" y="4461253"/>
                </a:lnTo>
                <a:lnTo>
                  <a:pt x="82614" y="4421442"/>
                </a:lnTo>
                <a:lnTo>
                  <a:pt x="63874" y="4380371"/>
                </a:lnTo>
                <a:lnTo>
                  <a:pt x="47385" y="4338116"/>
                </a:lnTo>
                <a:lnTo>
                  <a:pt x="33224" y="4294753"/>
                </a:lnTo>
                <a:lnTo>
                  <a:pt x="21466" y="4250358"/>
                </a:lnTo>
                <a:lnTo>
                  <a:pt x="12189" y="4205008"/>
                </a:lnTo>
                <a:lnTo>
                  <a:pt x="5468" y="4158778"/>
                </a:lnTo>
                <a:lnTo>
                  <a:pt x="1379" y="4111746"/>
                </a:lnTo>
                <a:lnTo>
                  <a:pt x="0" y="4063987"/>
                </a:lnTo>
                <a:lnTo>
                  <a:pt x="0" y="812800"/>
                </a:lnTo>
                <a:close/>
              </a:path>
            </a:pathLst>
          </a:custGeom>
          <a:ln w="19050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4952" y="868045"/>
            <a:ext cx="8378190" cy="498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INFORMAÇÃO/INFORMATIZAÇÃO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254635" algn="ctr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Ações</a:t>
            </a:r>
            <a:r>
              <a:rPr sz="20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relacionadas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ao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enfrentamento</a:t>
            </a:r>
            <a:r>
              <a:rPr sz="20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da</a:t>
            </a:r>
            <a:r>
              <a:rPr sz="20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Pandemia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Covid</a:t>
            </a:r>
            <a:r>
              <a:rPr sz="20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6FC0"/>
                </a:solidFill>
                <a:latin typeface="Calibri"/>
                <a:cs typeface="Calibri"/>
              </a:rPr>
              <a:t>-19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469265" marR="254000" indent="-28702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400" b="1" spc="-5" dirty="0">
                <a:latin typeface="Calibri"/>
                <a:cs typeface="Calibri"/>
              </a:rPr>
              <a:t>Disponibilização,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no</a:t>
            </a:r>
            <a:r>
              <a:rPr sz="1400" b="1" spc="-5" dirty="0">
                <a:latin typeface="Calibri"/>
                <a:cs typeface="Calibri"/>
              </a:rPr>
              <a:t> quadrimestre,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122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Boletins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Diários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Covid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19,</a:t>
            </a:r>
            <a:r>
              <a:rPr sz="14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dados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relativos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à</a:t>
            </a:r>
            <a:r>
              <a:rPr sz="1400" b="1" spc="-5" dirty="0">
                <a:latin typeface="Calibri"/>
                <a:cs typeface="Calibri"/>
              </a:rPr>
              <a:t> situação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pandemia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no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município,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 </a:t>
            </a:r>
            <a:r>
              <a:rPr sz="1400" b="1" dirty="0">
                <a:latin typeface="Calibri"/>
                <a:cs typeface="Calibri"/>
              </a:rPr>
              <a:t>subsidiar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ações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enfrentamento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pelos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gestores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469265" marR="397510" indent="-28702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400" b="1" dirty="0">
                <a:latin typeface="Calibri"/>
                <a:cs typeface="Calibri"/>
              </a:rPr>
              <a:t>Manutenção </a:t>
            </a:r>
            <a:r>
              <a:rPr sz="1400" b="1" spc="5" dirty="0">
                <a:latin typeface="Calibri"/>
                <a:cs typeface="Calibri"/>
              </a:rPr>
              <a:t>de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DashBoard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para monitoramento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pacientes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suspeitos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ou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confirmados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para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Covid 19 </a:t>
            </a:r>
            <a:r>
              <a:rPr sz="1400" b="1" spc="-3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atendidos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na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municipal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saúde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469265" marR="282575" indent="-28702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Programa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Telemedicina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Inteligente</a:t>
            </a:r>
            <a:r>
              <a:rPr sz="14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Plataforma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 Laura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Plataforma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inteligência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artificial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destinada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fazer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 triagem</a:t>
            </a:r>
            <a:r>
              <a:rPr sz="1400" b="1" dirty="0">
                <a:latin typeface="Calibri"/>
                <a:cs typeface="Calibri"/>
              </a:rPr>
              <a:t> 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acompanhamento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on-line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suspeita</a:t>
            </a:r>
            <a:r>
              <a:rPr sz="1400" b="1" spc="5" dirty="0">
                <a:latin typeface="Calibri"/>
                <a:cs typeface="Calibri"/>
              </a:rPr>
              <a:t> 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COVID</a:t>
            </a:r>
            <a:endParaRPr sz="1400">
              <a:latin typeface="Calibri"/>
              <a:cs typeface="Calibri"/>
            </a:endParaRPr>
          </a:p>
          <a:p>
            <a:pPr marL="927100" lvl="1" indent="-287655">
              <a:lnSpc>
                <a:spcPct val="100000"/>
              </a:lnSpc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400" b="1" spc="-5" dirty="0">
                <a:latin typeface="Calibri"/>
                <a:cs typeface="Calibri"/>
              </a:rPr>
              <a:t>Implantação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sala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monitoramento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Plataforma</a:t>
            </a:r>
            <a:r>
              <a:rPr sz="1400" b="1" spc="-5" dirty="0">
                <a:latin typeface="Calibri"/>
                <a:cs typeface="Calibri"/>
              </a:rPr>
              <a:t> Laura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6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micro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computadores;</a:t>
            </a:r>
            <a:endParaRPr sz="1400">
              <a:latin typeface="Calibri"/>
              <a:cs typeface="Calibri"/>
            </a:endParaRPr>
          </a:p>
          <a:p>
            <a:pPr marL="1490345" lvl="2" indent="-285115">
              <a:lnSpc>
                <a:spcPct val="100000"/>
              </a:lnSpc>
              <a:buSzPct val="135714"/>
              <a:buFont typeface="Wingdings"/>
              <a:buChar char=""/>
              <a:tabLst>
                <a:tab pos="1490980" algn="l"/>
              </a:tabLst>
            </a:pPr>
            <a:r>
              <a:rPr sz="1400" b="1" dirty="0">
                <a:latin typeface="Calibri"/>
                <a:cs typeface="Calibri"/>
              </a:rPr>
              <a:t>Nº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-5" dirty="0">
                <a:latin typeface="Calibri"/>
                <a:cs typeface="Calibri"/>
              </a:rPr>
              <a:t> avaliados: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13.365</a:t>
            </a:r>
            <a:endParaRPr sz="1400">
              <a:latin typeface="Calibri"/>
              <a:cs typeface="Calibri"/>
            </a:endParaRPr>
          </a:p>
          <a:p>
            <a:pPr marL="1490345" lvl="2" indent="-285115">
              <a:lnSpc>
                <a:spcPts val="1680"/>
              </a:lnSpc>
              <a:buSzPct val="135714"/>
              <a:buFont typeface="Wingdings"/>
              <a:buChar char=""/>
              <a:tabLst>
                <a:tab pos="1490980" algn="l"/>
              </a:tabLst>
            </a:pPr>
            <a:r>
              <a:rPr sz="1400" b="1" dirty="0">
                <a:latin typeface="Calibri"/>
                <a:cs typeface="Calibri"/>
              </a:rPr>
              <a:t>Nº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monitorados: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6.833</a:t>
            </a:r>
            <a:endParaRPr sz="1400">
              <a:latin typeface="Calibri"/>
              <a:cs typeface="Calibri"/>
            </a:endParaRPr>
          </a:p>
          <a:p>
            <a:pPr marL="1490345" lvl="2" indent="-285115">
              <a:lnSpc>
                <a:spcPct val="100000"/>
              </a:lnSpc>
              <a:buSzPct val="135714"/>
              <a:buFont typeface="Wingdings"/>
              <a:buChar char=""/>
              <a:tabLst>
                <a:tab pos="1490980" algn="l"/>
              </a:tabLst>
            </a:pPr>
            <a:r>
              <a:rPr sz="1400" b="1" spc="-10" dirty="0">
                <a:latin typeface="Calibri"/>
                <a:cs typeface="Calibri"/>
              </a:rPr>
              <a:t>Pacientes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 </a:t>
            </a:r>
            <a:r>
              <a:rPr sz="1400" b="1" spc="-10" dirty="0">
                <a:latin typeface="Calibri"/>
                <a:cs typeface="Calibri"/>
              </a:rPr>
              <a:t>teleorientação: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46926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400" b="1" dirty="0">
                <a:latin typeface="Calibri"/>
                <a:cs typeface="Calibri"/>
              </a:rPr>
              <a:t>Implantada a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infraestrutura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400" b="1" spc="-10" dirty="0">
                <a:solidFill>
                  <a:srgbClr val="2D75B6"/>
                </a:solidFill>
                <a:latin typeface="Calibri"/>
                <a:cs typeface="Calibri"/>
              </a:rPr>
              <a:t>internet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e a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realização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suporte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aos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postos avançados </a:t>
            </a:r>
            <a:r>
              <a:rPr sz="1400" b="1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1400" b="1" spc="-5" dirty="0">
                <a:solidFill>
                  <a:srgbClr val="2D75B6"/>
                </a:solidFill>
                <a:latin typeface="Calibri"/>
                <a:cs typeface="Calibri"/>
              </a:rPr>
              <a:t>vacinação </a:t>
            </a:r>
            <a:r>
              <a:rPr sz="1400" b="1" spc="-15" dirty="0">
                <a:latin typeface="Calibri"/>
                <a:cs typeface="Calibri"/>
              </a:rPr>
              <a:t>contra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Covid-19.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8640"/>
            <a:ext cx="5725160" cy="360680"/>
          </a:xfrm>
          <a:custGeom>
            <a:avLst/>
            <a:gdLst/>
            <a:ahLst/>
            <a:cxnLst/>
            <a:rect l="l" t="t" r="r" b="b"/>
            <a:pathLst>
              <a:path w="5725160" h="360680">
                <a:moveTo>
                  <a:pt x="5725160" y="0"/>
                </a:moveTo>
                <a:lnTo>
                  <a:pt x="0" y="0"/>
                </a:lnTo>
                <a:lnTo>
                  <a:pt x="0" y="360679"/>
                </a:lnTo>
                <a:lnTo>
                  <a:pt x="5725160" y="360679"/>
                </a:lnTo>
                <a:lnTo>
                  <a:pt x="572516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48640"/>
            <a:ext cx="572516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555"/>
              </a:lnSpc>
            </a:pPr>
            <a:r>
              <a:rPr sz="2200" b="1" spc="-5" dirty="0">
                <a:latin typeface="Trebuchet MS"/>
                <a:cs typeface="Trebuchet MS"/>
              </a:rPr>
              <a:t>Apoio </a:t>
            </a:r>
            <a:r>
              <a:rPr sz="2200" b="1" dirty="0">
                <a:latin typeface="Trebuchet MS"/>
                <a:cs typeface="Trebuchet MS"/>
              </a:rPr>
              <a:t>à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Gestão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do</a:t>
            </a:r>
            <a:r>
              <a:rPr sz="2200" b="1" spc="-5" dirty="0">
                <a:latin typeface="Trebuchet MS"/>
                <a:cs typeface="Trebuchet MS"/>
              </a:rPr>
              <a:t> SUS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9525" y="889635"/>
            <a:ext cx="3044190" cy="341630"/>
            <a:chOff x="-9525" y="889635"/>
            <a:chExt cx="3044190" cy="341630"/>
          </a:xfrm>
        </p:grpSpPr>
        <p:sp>
          <p:nvSpPr>
            <p:cNvPr id="5" name="object 5"/>
            <p:cNvSpPr/>
            <p:nvPr/>
          </p:nvSpPr>
          <p:spPr>
            <a:xfrm>
              <a:off x="0" y="899160"/>
              <a:ext cx="3025140" cy="322580"/>
            </a:xfrm>
            <a:custGeom>
              <a:avLst/>
              <a:gdLst/>
              <a:ahLst/>
              <a:cxnLst/>
              <a:rect l="l" t="t" r="r" b="b"/>
              <a:pathLst>
                <a:path w="3025140" h="322580">
                  <a:moveTo>
                    <a:pt x="2971419" y="0"/>
                  </a:moveTo>
                  <a:lnTo>
                    <a:pt x="53764" y="0"/>
                  </a:lnTo>
                  <a:lnTo>
                    <a:pt x="32836" y="4232"/>
                  </a:lnTo>
                  <a:lnTo>
                    <a:pt x="15746" y="15763"/>
                  </a:lnTo>
                  <a:lnTo>
                    <a:pt x="4224" y="32843"/>
                  </a:lnTo>
                  <a:lnTo>
                    <a:pt x="0" y="53720"/>
                  </a:lnTo>
                  <a:lnTo>
                    <a:pt x="0" y="268859"/>
                  </a:lnTo>
                  <a:lnTo>
                    <a:pt x="4224" y="289736"/>
                  </a:lnTo>
                  <a:lnTo>
                    <a:pt x="15746" y="306816"/>
                  </a:lnTo>
                  <a:lnTo>
                    <a:pt x="32836" y="318347"/>
                  </a:lnTo>
                  <a:lnTo>
                    <a:pt x="53764" y="322579"/>
                  </a:lnTo>
                  <a:lnTo>
                    <a:pt x="2971419" y="322579"/>
                  </a:lnTo>
                  <a:lnTo>
                    <a:pt x="2992296" y="318347"/>
                  </a:lnTo>
                  <a:lnTo>
                    <a:pt x="3009376" y="306816"/>
                  </a:lnTo>
                  <a:lnTo>
                    <a:pt x="3020907" y="289736"/>
                  </a:lnTo>
                  <a:lnTo>
                    <a:pt x="3025140" y="268859"/>
                  </a:lnTo>
                  <a:lnTo>
                    <a:pt x="3025140" y="53720"/>
                  </a:lnTo>
                  <a:lnTo>
                    <a:pt x="3020907" y="32843"/>
                  </a:lnTo>
                  <a:lnTo>
                    <a:pt x="3009376" y="15763"/>
                  </a:lnTo>
                  <a:lnTo>
                    <a:pt x="2992296" y="4232"/>
                  </a:lnTo>
                  <a:lnTo>
                    <a:pt x="2971419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99160"/>
              <a:ext cx="3025140" cy="322580"/>
            </a:xfrm>
            <a:custGeom>
              <a:avLst/>
              <a:gdLst/>
              <a:ahLst/>
              <a:cxnLst/>
              <a:rect l="l" t="t" r="r" b="b"/>
              <a:pathLst>
                <a:path w="3025140" h="322580">
                  <a:moveTo>
                    <a:pt x="0" y="53720"/>
                  </a:moveTo>
                  <a:lnTo>
                    <a:pt x="4224" y="32843"/>
                  </a:lnTo>
                  <a:lnTo>
                    <a:pt x="15746" y="15763"/>
                  </a:lnTo>
                  <a:lnTo>
                    <a:pt x="32836" y="4232"/>
                  </a:lnTo>
                  <a:lnTo>
                    <a:pt x="53764" y="0"/>
                  </a:lnTo>
                  <a:lnTo>
                    <a:pt x="2971419" y="0"/>
                  </a:lnTo>
                  <a:lnTo>
                    <a:pt x="2992296" y="4232"/>
                  </a:lnTo>
                  <a:lnTo>
                    <a:pt x="3009376" y="15763"/>
                  </a:lnTo>
                  <a:lnTo>
                    <a:pt x="3020907" y="32843"/>
                  </a:lnTo>
                  <a:lnTo>
                    <a:pt x="3025140" y="53720"/>
                  </a:lnTo>
                  <a:lnTo>
                    <a:pt x="3025140" y="268859"/>
                  </a:lnTo>
                  <a:lnTo>
                    <a:pt x="3020907" y="289736"/>
                  </a:lnTo>
                  <a:lnTo>
                    <a:pt x="3009376" y="306816"/>
                  </a:lnTo>
                  <a:lnTo>
                    <a:pt x="2992296" y="318347"/>
                  </a:lnTo>
                  <a:lnTo>
                    <a:pt x="2971419" y="322579"/>
                  </a:lnTo>
                  <a:lnTo>
                    <a:pt x="53764" y="322579"/>
                  </a:lnTo>
                  <a:lnTo>
                    <a:pt x="32836" y="318347"/>
                  </a:lnTo>
                  <a:lnTo>
                    <a:pt x="15746" y="306816"/>
                  </a:lnTo>
                  <a:lnTo>
                    <a:pt x="4224" y="289736"/>
                  </a:lnTo>
                  <a:lnTo>
                    <a:pt x="0" y="268859"/>
                  </a:lnTo>
                  <a:lnTo>
                    <a:pt x="0" y="537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795" y="895286"/>
            <a:ext cx="2493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EDUCAÇÃO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PERMANENTE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20615" y="843914"/>
            <a:ext cx="3110230" cy="379730"/>
            <a:chOff x="4920615" y="843914"/>
            <a:chExt cx="3110230" cy="379730"/>
          </a:xfrm>
        </p:grpSpPr>
        <p:sp>
          <p:nvSpPr>
            <p:cNvPr id="9" name="object 9"/>
            <p:cNvSpPr/>
            <p:nvPr/>
          </p:nvSpPr>
          <p:spPr>
            <a:xfrm>
              <a:off x="4930140" y="853439"/>
              <a:ext cx="3091180" cy="360680"/>
            </a:xfrm>
            <a:custGeom>
              <a:avLst/>
              <a:gdLst/>
              <a:ahLst/>
              <a:cxnLst/>
              <a:rect l="l" t="t" r="r" b="b"/>
              <a:pathLst>
                <a:path w="3091179" h="360680">
                  <a:moveTo>
                    <a:pt x="3002153" y="0"/>
                  </a:moveTo>
                  <a:lnTo>
                    <a:pt x="89026" y="0"/>
                  </a:lnTo>
                  <a:lnTo>
                    <a:pt x="54381" y="6998"/>
                  </a:lnTo>
                  <a:lnTo>
                    <a:pt x="26082" y="26082"/>
                  </a:lnTo>
                  <a:lnTo>
                    <a:pt x="6998" y="54381"/>
                  </a:lnTo>
                  <a:lnTo>
                    <a:pt x="0" y="89026"/>
                  </a:lnTo>
                  <a:lnTo>
                    <a:pt x="0" y="271652"/>
                  </a:lnTo>
                  <a:lnTo>
                    <a:pt x="6998" y="306298"/>
                  </a:lnTo>
                  <a:lnTo>
                    <a:pt x="26082" y="334597"/>
                  </a:lnTo>
                  <a:lnTo>
                    <a:pt x="54381" y="353681"/>
                  </a:lnTo>
                  <a:lnTo>
                    <a:pt x="89026" y="360680"/>
                  </a:lnTo>
                  <a:lnTo>
                    <a:pt x="3002153" y="360680"/>
                  </a:lnTo>
                  <a:lnTo>
                    <a:pt x="3036798" y="353681"/>
                  </a:lnTo>
                  <a:lnTo>
                    <a:pt x="3065097" y="334597"/>
                  </a:lnTo>
                  <a:lnTo>
                    <a:pt x="3084181" y="306298"/>
                  </a:lnTo>
                  <a:lnTo>
                    <a:pt x="3091180" y="271652"/>
                  </a:lnTo>
                  <a:lnTo>
                    <a:pt x="3091180" y="89026"/>
                  </a:lnTo>
                  <a:lnTo>
                    <a:pt x="3084181" y="54381"/>
                  </a:lnTo>
                  <a:lnTo>
                    <a:pt x="3065097" y="26082"/>
                  </a:lnTo>
                  <a:lnTo>
                    <a:pt x="3036798" y="6998"/>
                  </a:lnTo>
                  <a:lnTo>
                    <a:pt x="3002153" y="0"/>
                  </a:lnTo>
                  <a:close/>
                </a:path>
              </a:pathLst>
            </a:custGeom>
            <a:solidFill>
              <a:srgbClr val="F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0140" y="853439"/>
              <a:ext cx="3091180" cy="360680"/>
            </a:xfrm>
            <a:custGeom>
              <a:avLst/>
              <a:gdLst/>
              <a:ahLst/>
              <a:cxnLst/>
              <a:rect l="l" t="t" r="r" b="b"/>
              <a:pathLst>
                <a:path w="3091179" h="360680">
                  <a:moveTo>
                    <a:pt x="0" y="89026"/>
                  </a:moveTo>
                  <a:lnTo>
                    <a:pt x="6998" y="54381"/>
                  </a:lnTo>
                  <a:lnTo>
                    <a:pt x="26082" y="26082"/>
                  </a:lnTo>
                  <a:lnTo>
                    <a:pt x="54381" y="6998"/>
                  </a:lnTo>
                  <a:lnTo>
                    <a:pt x="89026" y="0"/>
                  </a:lnTo>
                  <a:lnTo>
                    <a:pt x="3002153" y="0"/>
                  </a:lnTo>
                  <a:lnTo>
                    <a:pt x="3036798" y="6998"/>
                  </a:lnTo>
                  <a:lnTo>
                    <a:pt x="3065097" y="26082"/>
                  </a:lnTo>
                  <a:lnTo>
                    <a:pt x="3084181" y="54381"/>
                  </a:lnTo>
                  <a:lnTo>
                    <a:pt x="3091180" y="89026"/>
                  </a:lnTo>
                  <a:lnTo>
                    <a:pt x="3091180" y="271652"/>
                  </a:lnTo>
                  <a:lnTo>
                    <a:pt x="3084181" y="306298"/>
                  </a:lnTo>
                  <a:lnTo>
                    <a:pt x="3065097" y="334597"/>
                  </a:lnTo>
                  <a:lnTo>
                    <a:pt x="3036798" y="353681"/>
                  </a:lnTo>
                  <a:lnTo>
                    <a:pt x="3002153" y="360680"/>
                  </a:lnTo>
                  <a:lnTo>
                    <a:pt x="89026" y="360680"/>
                  </a:lnTo>
                  <a:lnTo>
                    <a:pt x="54381" y="353681"/>
                  </a:lnTo>
                  <a:lnTo>
                    <a:pt x="26082" y="334597"/>
                  </a:lnTo>
                  <a:lnTo>
                    <a:pt x="6998" y="306298"/>
                  </a:lnTo>
                  <a:lnTo>
                    <a:pt x="0" y="271652"/>
                  </a:lnTo>
                  <a:lnTo>
                    <a:pt x="0" y="89026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25490" y="868045"/>
            <a:ext cx="130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REDE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ESCOLA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5486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13" name="object 13"/>
          <p:cNvSpPr/>
          <p:nvPr/>
        </p:nvSpPr>
        <p:spPr>
          <a:xfrm>
            <a:off x="4729479" y="1483360"/>
            <a:ext cx="4104640" cy="2311400"/>
          </a:xfrm>
          <a:custGeom>
            <a:avLst/>
            <a:gdLst/>
            <a:ahLst/>
            <a:cxnLst/>
            <a:rect l="l" t="t" r="r" b="b"/>
            <a:pathLst>
              <a:path w="4104640" h="2311400">
                <a:moveTo>
                  <a:pt x="0" y="385190"/>
                </a:moveTo>
                <a:lnTo>
                  <a:pt x="3001" y="336875"/>
                </a:lnTo>
                <a:lnTo>
                  <a:pt x="11764" y="290350"/>
                </a:lnTo>
                <a:lnTo>
                  <a:pt x="25928" y="245976"/>
                </a:lnTo>
                <a:lnTo>
                  <a:pt x="45133" y="204115"/>
                </a:lnTo>
                <a:lnTo>
                  <a:pt x="69016" y="165127"/>
                </a:lnTo>
                <a:lnTo>
                  <a:pt x="97216" y="129374"/>
                </a:lnTo>
                <a:lnTo>
                  <a:pt x="129374" y="97216"/>
                </a:lnTo>
                <a:lnTo>
                  <a:pt x="165127" y="69016"/>
                </a:lnTo>
                <a:lnTo>
                  <a:pt x="204115" y="45133"/>
                </a:lnTo>
                <a:lnTo>
                  <a:pt x="245976" y="25928"/>
                </a:lnTo>
                <a:lnTo>
                  <a:pt x="290350" y="11764"/>
                </a:lnTo>
                <a:lnTo>
                  <a:pt x="336875" y="3001"/>
                </a:lnTo>
                <a:lnTo>
                  <a:pt x="385191" y="0"/>
                </a:lnTo>
                <a:lnTo>
                  <a:pt x="3719449" y="0"/>
                </a:lnTo>
                <a:lnTo>
                  <a:pt x="3767764" y="3001"/>
                </a:lnTo>
                <a:lnTo>
                  <a:pt x="3814289" y="11764"/>
                </a:lnTo>
                <a:lnTo>
                  <a:pt x="3858663" y="25928"/>
                </a:lnTo>
                <a:lnTo>
                  <a:pt x="3900524" y="45133"/>
                </a:lnTo>
                <a:lnTo>
                  <a:pt x="3939512" y="69016"/>
                </a:lnTo>
                <a:lnTo>
                  <a:pt x="3975265" y="97216"/>
                </a:lnTo>
                <a:lnTo>
                  <a:pt x="4007423" y="129374"/>
                </a:lnTo>
                <a:lnTo>
                  <a:pt x="4035623" y="165127"/>
                </a:lnTo>
                <a:lnTo>
                  <a:pt x="4059506" y="204115"/>
                </a:lnTo>
                <a:lnTo>
                  <a:pt x="4078711" y="245976"/>
                </a:lnTo>
                <a:lnTo>
                  <a:pt x="4092875" y="290350"/>
                </a:lnTo>
                <a:lnTo>
                  <a:pt x="4101638" y="336875"/>
                </a:lnTo>
                <a:lnTo>
                  <a:pt x="4104640" y="385190"/>
                </a:lnTo>
                <a:lnTo>
                  <a:pt x="4104640" y="1926209"/>
                </a:lnTo>
                <a:lnTo>
                  <a:pt x="4101638" y="1974524"/>
                </a:lnTo>
                <a:lnTo>
                  <a:pt x="4092875" y="2021049"/>
                </a:lnTo>
                <a:lnTo>
                  <a:pt x="4078711" y="2065423"/>
                </a:lnTo>
                <a:lnTo>
                  <a:pt x="4059506" y="2107284"/>
                </a:lnTo>
                <a:lnTo>
                  <a:pt x="4035623" y="2146272"/>
                </a:lnTo>
                <a:lnTo>
                  <a:pt x="4007423" y="2182025"/>
                </a:lnTo>
                <a:lnTo>
                  <a:pt x="3975265" y="2214183"/>
                </a:lnTo>
                <a:lnTo>
                  <a:pt x="3939512" y="2242383"/>
                </a:lnTo>
                <a:lnTo>
                  <a:pt x="3900524" y="2266266"/>
                </a:lnTo>
                <a:lnTo>
                  <a:pt x="3858663" y="2285471"/>
                </a:lnTo>
                <a:lnTo>
                  <a:pt x="3814289" y="2299635"/>
                </a:lnTo>
                <a:lnTo>
                  <a:pt x="3767764" y="2308398"/>
                </a:lnTo>
                <a:lnTo>
                  <a:pt x="3719449" y="2311400"/>
                </a:lnTo>
                <a:lnTo>
                  <a:pt x="385191" y="2311400"/>
                </a:lnTo>
                <a:lnTo>
                  <a:pt x="336875" y="2308398"/>
                </a:lnTo>
                <a:lnTo>
                  <a:pt x="290350" y="2299635"/>
                </a:lnTo>
                <a:lnTo>
                  <a:pt x="245976" y="2285471"/>
                </a:lnTo>
                <a:lnTo>
                  <a:pt x="204115" y="2266266"/>
                </a:lnTo>
                <a:lnTo>
                  <a:pt x="165127" y="2242383"/>
                </a:lnTo>
                <a:lnTo>
                  <a:pt x="129374" y="2214183"/>
                </a:lnTo>
                <a:lnTo>
                  <a:pt x="97216" y="2182025"/>
                </a:lnTo>
                <a:lnTo>
                  <a:pt x="69016" y="2146272"/>
                </a:lnTo>
                <a:lnTo>
                  <a:pt x="45133" y="2107284"/>
                </a:lnTo>
                <a:lnTo>
                  <a:pt x="25928" y="2065423"/>
                </a:lnTo>
                <a:lnTo>
                  <a:pt x="11764" y="2021049"/>
                </a:lnTo>
                <a:lnTo>
                  <a:pt x="3001" y="1974524"/>
                </a:lnTo>
                <a:lnTo>
                  <a:pt x="0" y="1926209"/>
                </a:lnTo>
                <a:lnTo>
                  <a:pt x="0" y="385190"/>
                </a:lnTo>
                <a:close/>
              </a:path>
            </a:pathLst>
          </a:custGeom>
          <a:ln w="1904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53785" y="1623440"/>
            <a:ext cx="2298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REDE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ESCOLA: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Ensino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Serviço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1219" y="2037207"/>
            <a:ext cx="3196590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 marR="5080" indent="-828675">
              <a:lnSpc>
                <a:spcPct val="107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Estágios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paralisados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2º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Quadrimestre,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devido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à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pandemia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COVID-19.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2139" y="2624454"/>
            <a:ext cx="367982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Seguindo</a:t>
            </a:r>
            <a:r>
              <a:rPr sz="1200" b="1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Resolução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GSS nº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05,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18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março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de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2020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que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determina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suspensão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provisória</a:t>
            </a:r>
            <a:r>
              <a:rPr sz="12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dos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estágios</a:t>
            </a:r>
            <a:r>
              <a:rPr sz="12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nas 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unidades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saúde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deste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município,</a:t>
            </a:r>
            <a:r>
              <a:rPr sz="12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pelo</a:t>
            </a:r>
            <a:r>
              <a:rPr sz="1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prazo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 de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até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180 </a:t>
            </a:r>
            <a:r>
              <a:rPr sz="1200" b="1" spc="-2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(cento</a:t>
            </a:r>
            <a:r>
              <a:rPr sz="1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oitenta)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dias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contados</a:t>
            </a:r>
            <a:r>
              <a:rPr sz="12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da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006FC0"/>
                </a:solidFill>
                <a:latin typeface="Calibri"/>
                <a:cs typeface="Calibri"/>
              </a:rPr>
              <a:t>data</a:t>
            </a:r>
            <a:r>
              <a:rPr sz="1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da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publicação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do 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Decreto</a:t>
            </a:r>
            <a:r>
              <a:rPr sz="1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nº</a:t>
            </a:r>
            <a:r>
              <a:rPr sz="1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21.111,</a:t>
            </a:r>
            <a:r>
              <a:rPr sz="1200" b="1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16</a:t>
            </a:r>
            <a:r>
              <a:rPr sz="1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março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Calibri"/>
                <a:cs typeface="Calibri"/>
              </a:rPr>
              <a:t>2020.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1557019"/>
            <a:ext cx="3891279" cy="939800"/>
          </a:xfrm>
          <a:custGeom>
            <a:avLst/>
            <a:gdLst/>
            <a:ahLst/>
            <a:cxnLst/>
            <a:rect l="l" t="t" r="r" b="b"/>
            <a:pathLst>
              <a:path w="3891279" h="939800">
                <a:moveTo>
                  <a:pt x="0" y="156590"/>
                </a:moveTo>
                <a:lnTo>
                  <a:pt x="7985" y="107094"/>
                </a:lnTo>
                <a:lnTo>
                  <a:pt x="30221" y="64108"/>
                </a:lnTo>
                <a:lnTo>
                  <a:pt x="64127" y="30211"/>
                </a:lnTo>
                <a:lnTo>
                  <a:pt x="107123" y="7982"/>
                </a:lnTo>
                <a:lnTo>
                  <a:pt x="156629" y="0"/>
                </a:lnTo>
                <a:lnTo>
                  <a:pt x="3734689" y="0"/>
                </a:lnTo>
                <a:lnTo>
                  <a:pt x="3784185" y="7982"/>
                </a:lnTo>
                <a:lnTo>
                  <a:pt x="3827171" y="30211"/>
                </a:lnTo>
                <a:lnTo>
                  <a:pt x="3861068" y="64108"/>
                </a:lnTo>
                <a:lnTo>
                  <a:pt x="3883297" y="107094"/>
                </a:lnTo>
                <a:lnTo>
                  <a:pt x="3891280" y="156590"/>
                </a:lnTo>
                <a:lnTo>
                  <a:pt x="3891280" y="783208"/>
                </a:lnTo>
                <a:lnTo>
                  <a:pt x="3883297" y="832705"/>
                </a:lnTo>
                <a:lnTo>
                  <a:pt x="3861068" y="875691"/>
                </a:lnTo>
                <a:lnTo>
                  <a:pt x="3827171" y="909588"/>
                </a:lnTo>
                <a:lnTo>
                  <a:pt x="3784185" y="931817"/>
                </a:lnTo>
                <a:lnTo>
                  <a:pt x="3734689" y="939800"/>
                </a:lnTo>
                <a:lnTo>
                  <a:pt x="156629" y="939800"/>
                </a:lnTo>
                <a:lnTo>
                  <a:pt x="107123" y="931817"/>
                </a:lnTo>
                <a:lnTo>
                  <a:pt x="64127" y="909588"/>
                </a:lnTo>
                <a:lnTo>
                  <a:pt x="30221" y="875691"/>
                </a:lnTo>
                <a:lnTo>
                  <a:pt x="7985" y="832705"/>
                </a:lnTo>
                <a:lnTo>
                  <a:pt x="0" y="783208"/>
                </a:lnTo>
                <a:lnTo>
                  <a:pt x="0" y="156590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4052" y="1623631"/>
            <a:ext cx="329565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PAREPS</a:t>
            </a:r>
            <a:endParaRPr sz="1600">
              <a:latin typeface="Calibri"/>
              <a:cs typeface="Calibri"/>
            </a:endParaRPr>
          </a:p>
          <a:p>
            <a:pPr marL="182880" marR="5080" indent="-18288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182880" algn="l"/>
              </a:tabLst>
            </a:pPr>
            <a:r>
              <a:rPr sz="1300" b="1" dirty="0">
                <a:latin typeface="Calibri"/>
                <a:cs typeface="Calibri"/>
              </a:rPr>
              <a:t>Em</a:t>
            </a:r>
            <a:r>
              <a:rPr sz="1300" b="1" spc="-5" dirty="0">
                <a:latin typeface="Calibri"/>
                <a:cs typeface="Calibri"/>
              </a:rPr>
              <a:t> decorrência </a:t>
            </a:r>
            <a:r>
              <a:rPr sz="1300" b="1" dirty="0">
                <a:latin typeface="Calibri"/>
                <a:cs typeface="Calibri"/>
              </a:rPr>
              <a:t>a </a:t>
            </a:r>
            <a:r>
              <a:rPr sz="1300" b="1" spc="-5" dirty="0">
                <a:latin typeface="Calibri"/>
                <a:cs typeface="Calibri"/>
              </a:rPr>
              <a:t>pandemia</a:t>
            </a:r>
            <a:r>
              <a:rPr sz="1300" b="1" dirty="0">
                <a:latin typeface="Calibri"/>
                <a:cs typeface="Calibri"/>
              </a:rPr>
              <a:t> pela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COVID-19,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a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formação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foi</a:t>
            </a:r>
            <a:r>
              <a:rPr sz="1300" b="1" dirty="0">
                <a:latin typeface="Calibri"/>
                <a:cs typeface="Calibri"/>
              </a:rPr>
              <a:t> suspensa.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59959" y="4076700"/>
            <a:ext cx="4041140" cy="1658620"/>
          </a:xfrm>
          <a:custGeom>
            <a:avLst/>
            <a:gdLst/>
            <a:ahLst/>
            <a:cxnLst/>
            <a:rect l="l" t="t" r="r" b="b"/>
            <a:pathLst>
              <a:path w="4041140" h="1658620">
                <a:moveTo>
                  <a:pt x="0" y="276479"/>
                </a:moveTo>
                <a:lnTo>
                  <a:pt x="4455" y="226792"/>
                </a:lnTo>
                <a:lnTo>
                  <a:pt x="17301" y="180023"/>
                </a:lnTo>
                <a:lnTo>
                  <a:pt x="37756" y="136953"/>
                </a:lnTo>
                <a:lnTo>
                  <a:pt x="65037" y="98364"/>
                </a:lnTo>
                <a:lnTo>
                  <a:pt x="98364" y="65037"/>
                </a:lnTo>
                <a:lnTo>
                  <a:pt x="136953" y="37756"/>
                </a:lnTo>
                <a:lnTo>
                  <a:pt x="180023" y="17301"/>
                </a:lnTo>
                <a:lnTo>
                  <a:pt x="226792" y="4455"/>
                </a:lnTo>
                <a:lnTo>
                  <a:pt x="276478" y="0"/>
                </a:lnTo>
                <a:lnTo>
                  <a:pt x="3764661" y="0"/>
                </a:lnTo>
                <a:lnTo>
                  <a:pt x="3814347" y="4455"/>
                </a:lnTo>
                <a:lnTo>
                  <a:pt x="3861116" y="17301"/>
                </a:lnTo>
                <a:lnTo>
                  <a:pt x="3904186" y="37756"/>
                </a:lnTo>
                <a:lnTo>
                  <a:pt x="3942775" y="65037"/>
                </a:lnTo>
                <a:lnTo>
                  <a:pt x="3976102" y="98364"/>
                </a:lnTo>
                <a:lnTo>
                  <a:pt x="4003383" y="136953"/>
                </a:lnTo>
                <a:lnTo>
                  <a:pt x="4023838" y="180023"/>
                </a:lnTo>
                <a:lnTo>
                  <a:pt x="4036684" y="226792"/>
                </a:lnTo>
                <a:lnTo>
                  <a:pt x="4041140" y="276479"/>
                </a:lnTo>
                <a:lnTo>
                  <a:pt x="4041140" y="1382141"/>
                </a:lnTo>
                <a:lnTo>
                  <a:pt x="4036684" y="1431844"/>
                </a:lnTo>
                <a:lnTo>
                  <a:pt x="4023838" y="1478622"/>
                </a:lnTo>
                <a:lnTo>
                  <a:pt x="4003383" y="1521695"/>
                </a:lnTo>
                <a:lnTo>
                  <a:pt x="3976102" y="1560282"/>
                </a:lnTo>
                <a:lnTo>
                  <a:pt x="3942775" y="1593602"/>
                </a:lnTo>
                <a:lnTo>
                  <a:pt x="3904186" y="1620877"/>
                </a:lnTo>
                <a:lnTo>
                  <a:pt x="3861116" y="1641325"/>
                </a:lnTo>
                <a:lnTo>
                  <a:pt x="3814347" y="1654166"/>
                </a:lnTo>
                <a:lnTo>
                  <a:pt x="3764661" y="1658620"/>
                </a:lnTo>
                <a:lnTo>
                  <a:pt x="276478" y="1658620"/>
                </a:lnTo>
                <a:lnTo>
                  <a:pt x="226792" y="1654166"/>
                </a:lnTo>
                <a:lnTo>
                  <a:pt x="180023" y="1641325"/>
                </a:lnTo>
                <a:lnTo>
                  <a:pt x="136953" y="1620877"/>
                </a:lnTo>
                <a:lnTo>
                  <a:pt x="98364" y="1593602"/>
                </a:lnTo>
                <a:lnTo>
                  <a:pt x="65037" y="1560282"/>
                </a:lnTo>
                <a:lnTo>
                  <a:pt x="37756" y="1521695"/>
                </a:lnTo>
                <a:lnTo>
                  <a:pt x="17301" y="1478622"/>
                </a:lnTo>
                <a:lnTo>
                  <a:pt x="4455" y="1431844"/>
                </a:lnTo>
                <a:lnTo>
                  <a:pt x="0" y="1382141"/>
                </a:lnTo>
                <a:lnTo>
                  <a:pt x="0" y="276479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20359" y="4182109"/>
            <a:ext cx="1719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RESIDÊNCIAS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MÉDICAS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1884" y="4593970"/>
            <a:ext cx="360489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208279">
              <a:lnSpc>
                <a:spcPts val="1440"/>
              </a:lnSpc>
              <a:spcBef>
                <a:spcPts val="100"/>
              </a:spcBef>
              <a:buFont typeface="Wingdings"/>
              <a:buChar char=""/>
              <a:tabLst>
                <a:tab pos="220345" algn="l"/>
                <a:tab pos="220979" algn="l"/>
              </a:tabLst>
            </a:pPr>
            <a:r>
              <a:rPr sz="1200" b="1" spc="-5" dirty="0">
                <a:latin typeface="Calibri"/>
                <a:cs typeface="Calibri"/>
              </a:rPr>
              <a:t>06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programas</a:t>
            </a:r>
            <a:r>
              <a:rPr sz="1200" spc="-10" dirty="0">
                <a:latin typeface="Calibri"/>
                <a:cs typeface="Calibri"/>
              </a:rPr>
              <a:t>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especialidades:</a:t>
            </a:r>
            <a:endParaRPr sz="1200">
              <a:latin typeface="Calibri"/>
              <a:cs typeface="Calibri"/>
            </a:endParaRPr>
          </a:p>
          <a:p>
            <a:pPr marL="731520" marR="5080" lvl="1" indent="-285115">
              <a:lnSpc>
                <a:spcPct val="100000"/>
              </a:lnSpc>
              <a:buFont typeface="Wingdings"/>
              <a:buChar char=""/>
              <a:tabLst>
                <a:tab pos="731520" algn="l"/>
                <a:tab pos="732155" algn="l"/>
              </a:tabLst>
            </a:pPr>
            <a:r>
              <a:rPr sz="1200" spc="-5" dirty="0">
                <a:latin typeface="Calibri"/>
                <a:cs typeface="Calibri"/>
              </a:rPr>
              <a:t>Ginecologia/Obstetrícia, Pediatria, Clínica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Médica, Psiquiatria, Anestesiologia </a:t>
            </a:r>
            <a:r>
              <a:rPr sz="1200" dirty="0">
                <a:latin typeface="Calibri"/>
                <a:cs typeface="Calibri"/>
              </a:rPr>
              <a:t>e Saúde da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Família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Comunidade</a:t>
            </a:r>
            <a:endParaRPr sz="1200">
              <a:latin typeface="Calibri"/>
              <a:cs typeface="Calibri"/>
            </a:endParaRPr>
          </a:p>
          <a:p>
            <a:pPr marL="1254760">
              <a:lnSpc>
                <a:spcPct val="100000"/>
              </a:lnSpc>
              <a:spcBef>
                <a:spcPts val="600"/>
              </a:spcBef>
            </a:pPr>
            <a:r>
              <a:rPr sz="1200" spc="-25" dirty="0">
                <a:latin typeface="Calibri"/>
                <a:cs typeface="Calibri"/>
              </a:rPr>
              <a:t>Total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96</a:t>
            </a:r>
            <a:r>
              <a:rPr sz="1200" b="1" spc="-10" dirty="0">
                <a:latin typeface="Calibri"/>
                <a:cs typeface="Calibri"/>
              </a:rPr>
              <a:t> residentes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1159" y="3141979"/>
            <a:ext cx="3594100" cy="2448560"/>
          </a:xfrm>
          <a:custGeom>
            <a:avLst/>
            <a:gdLst/>
            <a:ahLst/>
            <a:cxnLst/>
            <a:rect l="l" t="t" r="r" b="b"/>
            <a:pathLst>
              <a:path w="3594100" h="2448560">
                <a:moveTo>
                  <a:pt x="0" y="408050"/>
                </a:moveTo>
                <a:lnTo>
                  <a:pt x="2745" y="360475"/>
                </a:lnTo>
                <a:lnTo>
                  <a:pt x="10778" y="314508"/>
                </a:lnTo>
                <a:lnTo>
                  <a:pt x="23791" y="270456"/>
                </a:lnTo>
                <a:lnTo>
                  <a:pt x="41480" y="228627"/>
                </a:lnTo>
                <a:lnTo>
                  <a:pt x="63536" y="189327"/>
                </a:lnTo>
                <a:lnTo>
                  <a:pt x="89655" y="152862"/>
                </a:lnTo>
                <a:lnTo>
                  <a:pt x="119530" y="119538"/>
                </a:lnTo>
                <a:lnTo>
                  <a:pt x="152855" y="89663"/>
                </a:lnTo>
                <a:lnTo>
                  <a:pt x="189323" y="63543"/>
                </a:lnTo>
                <a:lnTo>
                  <a:pt x="228629" y="41485"/>
                </a:lnTo>
                <a:lnTo>
                  <a:pt x="270466" y="23795"/>
                </a:lnTo>
                <a:lnTo>
                  <a:pt x="314528" y="10780"/>
                </a:lnTo>
                <a:lnTo>
                  <a:pt x="360508" y="2746"/>
                </a:lnTo>
                <a:lnTo>
                  <a:pt x="408101" y="0"/>
                </a:lnTo>
                <a:lnTo>
                  <a:pt x="3186049" y="0"/>
                </a:lnTo>
                <a:lnTo>
                  <a:pt x="3233624" y="2746"/>
                </a:lnTo>
                <a:lnTo>
                  <a:pt x="3279591" y="10780"/>
                </a:lnTo>
                <a:lnTo>
                  <a:pt x="3323643" y="23795"/>
                </a:lnTo>
                <a:lnTo>
                  <a:pt x="3365472" y="41485"/>
                </a:lnTo>
                <a:lnTo>
                  <a:pt x="3404772" y="63543"/>
                </a:lnTo>
                <a:lnTo>
                  <a:pt x="3441237" y="89663"/>
                </a:lnTo>
                <a:lnTo>
                  <a:pt x="3474561" y="119538"/>
                </a:lnTo>
                <a:lnTo>
                  <a:pt x="3504436" y="152862"/>
                </a:lnTo>
                <a:lnTo>
                  <a:pt x="3530556" y="189327"/>
                </a:lnTo>
                <a:lnTo>
                  <a:pt x="3552614" y="228627"/>
                </a:lnTo>
                <a:lnTo>
                  <a:pt x="3570304" y="270456"/>
                </a:lnTo>
                <a:lnTo>
                  <a:pt x="3583319" y="314508"/>
                </a:lnTo>
                <a:lnTo>
                  <a:pt x="3591353" y="360475"/>
                </a:lnTo>
                <a:lnTo>
                  <a:pt x="3594100" y="408050"/>
                </a:lnTo>
                <a:lnTo>
                  <a:pt x="3594100" y="2040509"/>
                </a:lnTo>
                <a:lnTo>
                  <a:pt x="3591353" y="2088084"/>
                </a:lnTo>
                <a:lnTo>
                  <a:pt x="3583319" y="2134051"/>
                </a:lnTo>
                <a:lnTo>
                  <a:pt x="3570304" y="2178103"/>
                </a:lnTo>
                <a:lnTo>
                  <a:pt x="3552614" y="2219932"/>
                </a:lnTo>
                <a:lnTo>
                  <a:pt x="3530556" y="2259232"/>
                </a:lnTo>
                <a:lnTo>
                  <a:pt x="3504436" y="2295697"/>
                </a:lnTo>
                <a:lnTo>
                  <a:pt x="3474561" y="2329021"/>
                </a:lnTo>
                <a:lnTo>
                  <a:pt x="3441237" y="2358896"/>
                </a:lnTo>
                <a:lnTo>
                  <a:pt x="3404772" y="2385016"/>
                </a:lnTo>
                <a:lnTo>
                  <a:pt x="3365472" y="2407074"/>
                </a:lnTo>
                <a:lnTo>
                  <a:pt x="3323643" y="2424764"/>
                </a:lnTo>
                <a:lnTo>
                  <a:pt x="3279591" y="2437779"/>
                </a:lnTo>
                <a:lnTo>
                  <a:pt x="3233624" y="2445813"/>
                </a:lnTo>
                <a:lnTo>
                  <a:pt x="3186049" y="2448560"/>
                </a:lnTo>
                <a:lnTo>
                  <a:pt x="408101" y="2448560"/>
                </a:lnTo>
                <a:lnTo>
                  <a:pt x="360508" y="2445813"/>
                </a:lnTo>
                <a:lnTo>
                  <a:pt x="314528" y="2437779"/>
                </a:lnTo>
                <a:lnTo>
                  <a:pt x="270466" y="2424764"/>
                </a:lnTo>
                <a:lnTo>
                  <a:pt x="228629" y="2407074"/>
                </a:lnTo>
                <a:lnTo>
                  <a:pt x="189323" y="2385016"/>
                </a:lnTo>
                <a:lnTo>
                  <a:pt x="152855" y="2358896"/>
                </a:lnTo>
                <a:lnTo>
                  <a:pt x="119530" y="2329021"/>
                </a:lnTo>
                <a:lnTo>
                  <a:pt x="89655" y="2295697"/>
                </a:lnTo>
                <a:lnTo>
                  <a:pt x="63536" y="2259232"/>
                </a:lnTo>
                <a:lnTo>
                  <a:pt x="41480" y="2219932"/>
                </a:lnTo>
                <a:lnTo>
                  <a:pt x="23791" y="2178103"/>
                </a:lnTo>
                <a:lnTo>
                  <a:pt x="10778" y="2134051"/>
                </a:lnTo>
                <a:lnTo>
                  <a:pt x="2745" y="2088084"/>
                </a:lnTo>
                <a:lnTo>
                  <a:pt x="0" y="2040509"/>
                </a:lnTo>
                <a:lnTo>
                  <a:pt x="0" y="408050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41069" y="3285490"/>
            <a:ext cx="2494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RESIDÊNCIA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MULTIPROFISSIONAL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0550" y="3712209"/>
            <a:ext cx="142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b="1" spc="-5" dirty="0">
                <a:latin typeface="Calibri"/>
                <a:cs typeface="Calibri"/>
              </a:rPr>
              <a:t>02</a:t>
            </a:r>
            <a:r>
              <a:rPr sz="1200" b="1" spc="-10" dirty="0">
                <a:latin typeface="Calibri"/>
                <a:cs typeface="Calibri"/>
              </a:rPr>
              <a:t> Programas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4889" y="3895090"/>
            <a:ext cx="1780539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7180" algn="l"/>
                <a:tab pos="297815" algn="l"/>
              </a:tabLst>
            </a:pPr>
            <a:r>
              <a:rPr sz="1200" dirty="0">
                <a:latin typeface="Calibri"/>
                <a:cs typeface="Calibri"/>
              </a:rPr>
              <a:t>Saúde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Mental</a:t>
            </a:r>
            <a:endParaRPr sz="12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buFont typeface="Wingdings"/>
              <a:buChar char=""/>
              <a:tabLst>
                <a:tab pos="297180" algn="l"/>
                <a:tab pos="297815" algn="l"/>
              </a:tabLst>
            </a:pPr>
            <a:r>
              <a:rPr sz="1200" dirty="0">
                <a:latin typeface="Calibri"/>
                <a:cs typeface="Calibri"/>
              </a:rPr>
              <a:t>Saúde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família</a:t>
            </a:r>
            <a:endParaRPr sz="1200">
              <a:latin typeface="Calibri"/>
              <a:cs typeface="Calibri"/>
            </a:endParaRPr>
          </a:p>
          <a:p>
            <a:pPr marL="558800">
              <a:lnSpc>
                <a:spcPct val="100000"/>
              </a:lnSpc>
              <a:spcBef>
                <a:spcPts val="600"/>
              </a:spcBef>
            </a:pPr>
            <a:r>
              <a:rPr sz="1200" spc="-25" dirty="0">
                <a:latin typeface="Calibri"/>
                <a:cs typeface="Calibri"/>
              </a:rPr>
              <a:t>Total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25</a:t>
            </a:r>
            <a:r>
              <a:rPr sz="1200" b="1" spc="-10" dirty="0">
                <a:latin typeface="Calibri"/>
                <a:cs typeface="Calibri"/>
              </a:rPr>
              <a:t> residentes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0550" y="4596383"/>
            <a:ext cx="9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Wingdings"/>
                <a:cs typeface="Wingdings"/>
              </a:rPr>
              <a:t>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3269" y="4596383"/>
            <a:ext cx="2523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02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Programas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Parceria com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FUABC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4889" y="4779391"/>
            <a:ext cx="1780539" cy="67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7180" algn="l"/>
                <a:tab pos="297815" algn="l"/>
              </a:tabLst>
            </a:pPr>
            <a:r>
              <a:rPr sz="1200" dirty="0">
                <a:latin typeface="Calibri"/>
                <a:cs typeface="Calibri"/>
              </a:rPr>
              <a:t>Saúde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idoso</a:t>
            </a:r>
            <a:endParaRPr sz="12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buFont typeface="Wingdings"/>
              <a:buChar char=""/>
              <a:tabLst>
                <a:tab pos="297180" algn="l"/>
                <a:tab pos="297815" algn="l"/>
              </a:tabLst>
            </a:pPr>
            <a:r>
              <a:rPr sz="1200" spc="-15" dirty="0">
                <a:latin typeface="Calibri"/>
                <a:cs typeface="Calibri"/>
              </a:rPr>
              <a:t>Atenção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câncer</a:t>
            </a:r>
            <a:endParaRPr sz="1200">
              <a:latin typeface="Calibri"/>
              <a:cs typeface="Calibri"/>
            </a:endParaRPr>
          </a:p>
          <a:p>
            <a:pPr marL="558800">
              <a:lnSpc>
                <a:spcPct val="100000"/>
              </a:lnSpc>
              <a:spcBef>
                <a:spcPts val="800"/>
              </a:spcBef>
            </a:pPr>
            <a:r>
              <a:rPr sz="1200" spc="-25" dirty="0">
                <a:latin typeface="Calibri"/>
                <a:cs typeface="Calibri"/>
              </a:rPr>
              <a:t>Total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17</a:t>
            </a:r>
            <a:r>
              <a:rPr sz="1200" b="1" spc="-10" dirty="0">
                <a:latin typeface="Calibri"/>
                <a:cs typeface="Calibri"/>
              </a:rPr>
              <a:t> residentes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259" y="980439"/>
            <a:ext cx="7632700" cy="5257800"/>
          </a:xfrm>
          <a:custGeom>
            <a:avLst/>
            <a:gdLst/>
            <a:ahLst/>
            <a:cxnLst/>
            <a:rect l="l" t="t" r="r" b="b"/>
            <a:pathLst>
              <a:path w="7632700" h="5257800">
                <a:moveTo>
                  <a:pt x="0" y="876300"/>
                </a:moveTo>
                <a:lnTo>
                  <a:pt x="1296" y="828217"/>
                </a:lnTo>
                <a:lnTo>
                  <a:pt x="5142" y="780812"/>
                </a:lnTo>
                <a:lnTo>
                  <a:pt x="11469" y="734152"/>
                </a:lnTo>
                <a:lnTo>
                  <a:pt x="20212" y="688304"/>
                </a:lnTo>
                <a:lnTo>
                  <a:pt x="31302" y="643334"/>
                </a:lnTo>
                <a:lnTo>
                  <a:pt x="44675" y="599309"/>
                </a:lnTo>
                <a:lnTo>
                  <a:pt x="60262" y="556297"/>
                </a:lnTo>
                <a:lnTo>
                  <a:pt x="77996" y="514364"/>
                </a:lnTo>
                <a:lnTo>
                  <a:pt x="97812" y="473576"/>
                </a:lnTo>
                <a:lnTo>
                  <a:pt x="119642" y="434001"/>
                </a:lnTo>
                <a:lnTo>
                  <a:pt x="143419" y="395705"/>
                </a:lnTo>
                <a:lnTo>
                  <a:pt x="169077" y="358755"/>
                </a:lnTo>
                <a:lnTo>
                  <a:pt x="196548" y="323218"/>
                </a:lnTo>
                <a:lnTo>
                  <a:pt x="225767" y="289161"/>
                </a:lnTo>
                <a:lnTo>
                  <a:pt x="256665" y="256651"/>
                </a:lnTo>
                <a:lnTo>
                  <a:pt x="289176" y="225753"/>
                </a:lnTo>
                <a:lnTo>
                  <a:pt x="323234" y="196536"/>
                </a:lnTo>
                <a:lnTo>
                  <a:pt x="358772" y="169066"/>
                </a:lnTo>
                <a:lnTo>
                  <a:pt x="395722" y="143409"/>
                </a:lnTo>
                <a:lnTo>
                  <a:pt x="434018" y="119633"/>
                </a:lnTo>
                <a:lnTo>
                  <a:pt x="473593" y="97805"/>
                </a:lnTo>
                <a:lnTo>
                  <a:pt x="514380" y="77990"/>
                </a:lnTo>
                <a:lnTo>
                  <a:pt x="556313" y="60257"/>
                </a:lnTo>
                <a:lnTo>
                  <a:pt x="599324" y="44671"/>
                </a:lnTo>
                <a:lnTo>
                  <a:pt x="643347" y="31300"/>
                </a:lnTo>
                <a:lnTo>
                  <a:pt x="688315" y="20210"/>
                </a:lnTo>
                <a:lnTo>
                  <a:pt x="734161" y="11468"/>
                </a:lnTo>
                <a:lnTo>
                  <a:pt x="780818" y="5141"/>
                </a:lnTo>
                <a:lnTo>
                  <a:pt x="828220" y="1296"/>
                </a:lnTo>
                <a:lnTo>
                  <a:pt x="876300" y="0"/>
                </a:lnTo>
                <a:lnTo>
                  <a:pt x="6756400" y="0"/>
                </a:lnTo>
                <a:lnTo>
                  <a:pt x="6804482" y="1296"/>
                </a:lnTo>
                <a:lnTo>
                  <a:pt x="6851887" y="5141"/>
                </a:lnTo>
                <a:lnTo>
                  <a:pt x="6898547" y="11468"/>
                </a:lnTo>
                <a:lnTo>
                  <a:pt x="6944395" y="20210"/>
                </a:lnTo>
                <a:lnTo>
                  <a:pt x="6989365" y="31300"/>
                </a:lnTo>
                <a:lnTo>
                  <a:pt x="7033390" y="44671"/>
                </a:lnTo>
                <a:lnTo>
                  <a:pt x="7076402" y="60257"/>
                </a:lnTo>
                <a:lnTo>
                  <a:pt x="7118335" y="77990"/>
                </a:lnTo>
                <a:lnTo>
                  <a:pt x="7159123" y="97805"/>
                </a:lnTo>
                <a:lnTo>
                  <a:pt x="7198698" y="119634"/>
                </a:lnTo>
                <a:lnTo>
                  <a:pt x="7236994" y="143409"/>
                </a:lnTo>
                <a:lnTo>
                  <a:pt x="7273944" y="169066"/>
                </a:lnTo>
                <a:lnTo>
                  <a:pt x="7309481" y="196536"/>
                </a:lnTo>
                <a:lnTo>
                  <a:pt x="7343538" y="225753"/>
                </a:lnTo>
                <a:lnTo>
                  <a:pt x="7376048" y="256651"/>
                </a:lnTo>
                <a:lnTo>
                  <a:pt x="7406946" y="289161"/>
                </a:lnTo>
                <a:lnTo>
                  <a:pt x="7436163" y="323218"/>
                </a:lnTo>
                <a:lnTo>
                  <a:pt x="7463633" y="358755"/>
                </a:lnTo>
                <a:lnTo>
                  <a:pt x="7489290" y="395705"/>
                </a:lnTo>
                <a:lnTo>
                  <a:pt x="7513066" y="434001"/>
                </a:lnTo>
                <a:lnTo>
                  <a:pt x="7534894" y="473576"/>
                </a:lnTo>
                <a:lnTo>
                  <a:pt x="7554709" y="514364"/>
                </a:lnTo>
                <a:lnTo>
                  <a:pt x="7572442" y="556297"/>
                </a:lnTo>
                <a:lnTo>
                  <a:pt x="7588028" y="599309"/>
                </a:lnTo>
                <a:lnTo>
                  <a:pt x="7601399" y="643334"/>
                </a:lnTo>
                <a:lnTo>
                  <a:pt x="7612489" y="688304"/>
                </a:lnTo>
                <a:lnTo>
                  <a:pt x="7621231" y="734152"/>
                </a:lnTo>
                <a:lnTo>
                  <a:pt x="7627558" y="780812"/>
                </a:lnTo>
                <a:lnTo>
                  <a:pt x="7631403" y="828217"/>
                </a:lnTo>
                <a:lnTo>
                  <a:pt x="7632700" y="876300"/>
                </a:lnTo>
                <a:lnTo>
                  <a:pt x="7632700" y="4381500"/>
                </a:lnTo>
                <a:lnTo>
                  <a:pt x="7631403" y="4429579"/>
                </a:lnTo>
                <a:lnTo>
                  <a:pt x="7627558" y="4476981"/>
                </a:lnTo>
                <a:lnTo>
                  <a:pt x="7621231" y="4523638"/>
                </a:lnTo>
                <a:lnTo>
                  <a:pt x="7612489" y="4569484"/>
                </a:lnTo>
                <a:lnTo>
                  <a:pt x="7601399" y="4614452"/>
                </a:lnTo>
                <a:lnTo>
                  <a:pt x="7588028" y="4658475"/>
                </a:lnTo>
                <a:lnTo>
                  <a:pt x="7572442" y="4701486"/>
                </a:lnTo>
                <a:lnTo>
                  <a:pt x="7554709" y="4743419"/>
                </a:lnTo>
                <a:lnTo>
                  <a:pt x="7534894" y="4784206"/>
                </a:lnTo>
                <a:lnTo>
                  <a:pt x="7513065" y="4823781"/>
                </a:lnTo>
                <a:lnTo>
                  <a:pt x="7489290" y="4862077"/>
                </a:lnTo>
                <a:lnTo>
                  <a:pt x="7463633" y="4899027"/>
                </a:lnTo>
                <a:lnTo>
                  <a:pt x="7436163" y="4934565"/>
                </a:lnTo>
                <a:lnTo>
                  <a:pt x="7406946" y="4968623"/>
                </a:lnTo>
                <a:lnTo>
                  <a:pt x="7376048" y="5001134"/>
                </a:lnTo>
                <a:lnTo>
                  <a:pt x="7343538" y="5032032"/>
                </a:lnTo>
                <a:lnTo>
                  <a:pt x="7309481" y="5061251"/>
                </a:lnTo>
                <a:lnTo>
                  <a:pt x="7273944" y="5088722"/>
                </a:lnTo>
                <a:lnTo>
                  <a:pt x="7236994" y="5114380"/>
                </a:lnTo>
                <a:lnTo>
                  <a:pt x="7198698" y="5138157"/>
                </a:lnTo>
                <a:lnTo>
                  <a:pt x="7159123" y="5159987"/>
                </a:lnTo>
                <a:lnTo>
                  <a:pt x="7118335" y="5179803"/>
                </a:lnTo>
                <a:lnTo>
                  <a:pt x="7076402" y="5197537"/>
                </a:lnTo>
                <a:lnTo>
                  <a:pt x="7033390" y="5213124"/>
                </a:lnTo>
                <a:lnTo>
                  <a:pt x="6989365" y="5226497"/>
                </a:lnTo>
                <a:lnTo>
                  <a:pt x="6944395" y="5237587"/>
                </a:lnTo>
                <a:lnTo>
                  <a:pt x="6898547" y="5246330"/>
                </a:lnTo>
                <a:lnTo>
                  <a:pt x="6851887" y="5252657"/>
                </a:lnTo>
                <a:lnTo>
                  <a:pt x="6804482" y="5256503"/>
                </a:lnTo>
                <a:lnTo>
                  <a:pt x="6756400" y="5257800"/>
                </a:lnTo>
                <a:lnTo>
                  <a:pt x="876300" y="5257800"/>
                </a:lnTo>
                <a:lnTo>
                  <a:pt x="828220" y="5256503"/>
                </a:lnTo>
                <a:lnTo>
                  <a:pt x="780818" y="5252657"/>
                </a:lnTo>
                <a:lnTo>
                  <a:pt x="734161" y="5246330"/>
                </a:lnTo>
                <a:lnTo>
                  <a:pt x="688315" y="5237587"/>
                </a:lnTo>
                <a:lnTo>
                  <a:pt x="643347" y="5226497"/>
                </a:lnTo>
                <a:lnTo>
                  <a:pt x="599324" y="5213124"/>
                </a:lnTo>
                <a:lnTo>
                  <a:pt x="556313" y="5197537"/>
                </a:lnTo>
                <a:lnTo>
                  <a:pt x="514380" y="5179803"/>
                </a:lnTo>
                <a:lnTo>
                  <a:pt x="473593" y="5159987"/>
                </a:lnTo>
                <a:lnTo>
                  <a:pt x="434018" y="5138157"/>
                </a:lnTo>
                <a:lnTo>
                  <a:pt x="395722" y="5114380"/>
                </a:lnTo>
                <a:lnTo>
                  <a:pt x="358772" y="5088722"/>
                </a:lnTo>
                <a:lnTo>
                  <a:pt x="323234" y="5061251"/>
                </a:lnTo>
                <a:lnTo>
                  <a:pt x="289176" y="5032032"/>
                </a:lnTo>
                <a:lnTo>
                  <a:pt x="256665" y="5001134"/>
                </a:lnTo>
                <a:lnTo>
                  <a:pt x="225767" y="4968623"/>
                </a:lnTo>
                <a:lnTo>
                  <a:pt x="196548" y="4934565"/>
                </a:lnTo>
                <a:lnTo>
                  <a:pt x="169077" y="4899027"/>
                </a:lnTo>
                <a:lnTo>
                  <a:pt x="143419" y="4862077"/>
                </a:lnTo>
                <a:lnTo>
                  <a:pt x="119642" y="4823781"/>
                </a:lnTo>
                <a:lnTo>
                  <a:pt x="97812" y="4784206"/>
                </a:lnTo>
                <a:lnTo>
                  <a:pt x="77996" y="4743419"/>
                </a:lnTo>
                <a:lnTo>
                  <a:pt x="60262" y="4701486"/>
                </a:lnTo>
                <a:lnTo>
                  <a:pt x="44675" y="4658475"/>
                </a:lnTo>
                <a:lnTo>
                  <a:pt x="31302" y="4614452"/>
                </a:lnTo>
                <a:lnTo>
                  <a:pt x="20212" y="4569484"/>
                </a:lnTo>
                <a:lnTo>
                  <a:pt x="11469" y="4523638"/>
                </a:lnTo>
                <a:lnTo>
                  <a:pt x="5142" y="4476981"/>
                </a:lnTo>
                <a:lnTo>
                  <a:pt x="1296" y="4429579"/>
                </a:lnTo>
                <a:lnTo>
                  <a:pt x="0" y="4381500"/>
                </a:lnTo>
                <a:lnTo>
                  <a:pt x="0" y="876300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01559" cy="53086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530859"/>
            <a:ext cx="5725160" cy="35814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285"/>
              </a:lnSpc>
            </a:pPr>
            <a:r>
              <a:rPr sz="2200" b="1" spc="-5" dirty="0">
                <a:latin typeface="Trebuchet MS"/>
                <a:cs typeface="Trebuchet MS"/>
              </a:rPr>
              <a:t>Controle</a:t>
            </a:r>
            <a:r>
              <a:rPr sz="2200" b="1" spc="-20" dirty="0">
                <a:latin typeface="Trebuchet MS"/>
                <a:cs typeface="Trebuchet MS"/>
              </a:rPr>
              <a:t> </a:t>
            </a:r>
            <a:r>
              <a:rPr sz="2200" b="1" spc="-5" dirty="0">
                <a:latin typeface="Trebuchet MS"/>
                <a:cs typeface="Trebuchet MS"/>
              </a:rPr>
              <a:t>social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2525" y="1066736"/>
            <a:ext cx="1619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D75B6"/>
                </a:solidFill>
                <a:latin typeface="Arial"/>
                <a:cs typeface="Arial"/>
              </a:rPr>
              <a:t>REUNIÕES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9810" y="2256409"/>
            <a:ext cx="6967220" cy="2922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Conselho</a:t>
            </a:r>
            <a:r>
              <a:rPr sz="2000" b="1" spc="-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Municipal</a:t>
            </a:r>
            <a:r>
              <a:rPr sz="2000" b="1" spc="-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D75B6"/>
                </a:solidFill>
                <a:latin typeface="Arial"/>
                <a:cs typeface="Arial"/>
              </a:rPr>
              <a:t>de</a:t>
            </a:r>
            <a:r>
              <a:rPr sz="2000" b="1" spc="-2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Saúde: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4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reuniões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ordinárias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(janeiro,</a:t>
            </a:r>
            <a:r>
              <a:rPr sz="2000" dirty="0">
                <a:latin typeface="Arial"/>
                <a:cs typeface="Arial"/>
              </a:rPr>
              <a:t> fevereiro,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março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abril)</a:t>
            </a:r>
            <a:endParaRPr sz="2000">
              <a:latin typeface="Arial"/>
              <a:cs typeface="Arial"/>
            </a:endParaRPr>
          </a:p>
          <a:p>
            <a:pPr marL="812800" marR="5080" lvl="1" indent="-34353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12800" algn="l"/>
                <a:tab pos="813435" algn="l"/>
                <a:tab pos="1188720" algn="l"/>
                <a:tab pos="2397760" algn="l"/>
                <a:tab pos="4311015" algn="l"/>
                <a:tab pos="5193030" algn="l"/>
                <a:tab pos="6587490" algn="l"/>
              </a:tabLst>
            </a:pPr>
            <a:r>
              <a:rPr sz="2000" spc="-5" dirty="0">
                <a:latin typeface="Arial"/>
                <a:cs typeface="Arial"/>
              </a:rPr>
              <a:t>2	re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iõ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e</a:t>
            </a:r>
            <a:r>
              <a:rPr sz="2000" spc="-2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tr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rdin</a:t>
            </a:r>
            <a:r>
              <a:rPr sz="2000" dirty="0">
                <a:latin typeface="Arial"/>
                <a:cs typeface="Arial"/>
              </a:rPr>
              <a:t>á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as	</a:t>
            </a:r>
            <a:r>
              <a:rPr sz="2000" spc="-5" dirty="0">
                <a:latin typeface="Arial"/>
                <a:cs typeface="Arial"/>
              </a:rPr>
              <a:t>(a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l)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re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z</a:t>
            </a:r>
            <a:r>
              <a:rPr sz="2000" spc="2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das	</a:t>
            </a:r>
            <a:r>
              <a:rPr sz="2000" spc="-2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or  meios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eletrônicos;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31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Conselhos</a:t>
            </a:r>
            <a:r>
              <a:rPr sz="2000" b="1" spc="-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Locais</a:t>
            </a:r>
            <a:r>
              <a:rPr sz="2000" b="1" spc="-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D75B6"/>
                </a:solidFill>
                <a:latin typeface="Arial"/>
                <a:cs typeface="Arial"/>
              </a:rPr>
              <a:t>de</a:t>
            </a:r>
            <a:r>
              <a:rPr sz="2000" b="1" spc="-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Unidades: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"/>
                <a:cs typeface="Arial"/>
              </a:rPr>
              <a:t>Reuniões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suspensas</a:t>
            </a:r>
            <a:r>
              <a:rPr sz="2000" spc="3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devido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pandemia</a:t>
            </a:r>
            <a:r>
              <a:rPr sz="2000" spc="3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COVID-</a:t>
            </a:r>
            <a:endParaRPr sz="20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19.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120" y="1125219"/>
            <a:ext cx="8458200" cy="5039360"/>
          </a:xfrm>
          <a:custGeom>
            <a:avLst/>
            <a:gdLst/>
            <a:ahLst/>
            <a:cxnLst/>
            <a:rect l="l" t="t" r="r" b="b"/>
            <a:pathLst>
              <a:path w="8458200" h="5039360">
                <a:moveTo>
                  <a:pt x="0" y="5039360"/>
                </a:moveTo>
                <a:lnTo>
                  <a:pt x="8458200" y="5039360"/>
                </a:lnTo>
                <a:lnTo>
                  <a:pt x="8458200" y="0"/>
                </a:lnTo>
                <a:lnTo>
                  <a:pt x="0" y="0"/>
                </a:lnTo>
                <a:lnTo>
                  <a:pt x="0" y="503936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5841" y="1524698"/>
            <a:ext cx="3020060" cy="159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alibri"/>
                <a:cs typeface="Calibri"/>
              </a:rPr>
              <a:t>OBRIGADO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60"/>
              </a:spcBef>
            </a:pPr>
            <a:r>
              <a:rPr sz="2100" b="1" spc="-70" dirty="0">
                <a:latin typeface="Calibri"/>
                <a:cs typeface="Calibri"/>
              </a:rPr>
              <a:t>Dr.</a:t>
            </a:r>
            <a:r>
              <a:rPr sz="2100" b="1" spc="-10" dirty="0">
                <a:latin typeface="Calibri"/>
                <a:cs typeface="Calibri"/>
              </a:rPr>
              <a:t> Geraldo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Reple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Sobrinho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2100" b="1" spc="-10" dirty="0">
                <a:latin typeface="Calibri"/>
                <a:cs typeface="Calibri"/>
              </a:rPr>
              <a:t>Secretário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Saúde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4366" y="4014787"/>
            <a:ext cx="6303010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latin typeface="Calibri"/>
                <a:cs typeface="Calibri"/>
              </a:rPr>
              <a:t>AGRADECIMENTO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ESPECIAL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60"/>
              </a:spcBef>
            </a:pPr>
            <a:r>
              <a:rPr sz="2100" b="1" spc="-15" dirty="0">
                <a:latin typeface="Calibri"/>
                <a:cs typeface="Calibri"/>
              </a:rPr>
              <a:t>Equipe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da </a:t>
            </a:r>
            <a:r>
              <a:rPr sz="2100" b="1" spc="-10" dirty="0">
                <a:latin typeface="Calibri"/>
                <a:cs typeface="Calibri"/>
              </a:rPr>
              <a:t>Secretaria</a:t>
            </a:r>
            <a:r>
              <a:rPr sz="2100" b="1" dirty="0">
                <a:latin typeface="Calibri"/>
                <a:cs typeface="Calibri"/>
              </a:rPr>
              <a:t> de</a:t>
            </a:r>
            <a:r>
              <a:rPr sz="2100" b="1" spc="-5" dirty="0">
                <a:latin typeface="Calibri"/>
                <a:cs typeface="Calibri"/>
              </a:rPr>
              <a:t> Saúde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100" b="1" spc="-15" dirty="0">
                <a:latin typeface="Calibri"/>
                <a:cs typeface="Calibri"/>
              </a:rPr>
              <a:t>Equipe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da </a:t>
            </a:r>
            <a:r>
              <a:rPr sz="2100" b="1" spc="-10" dirty="0">
                <a:latin typeface="Calibri"/>
                <a:cs typeface="Calibri"/>
              </a:rPr>
              <a:t>Secretaria</a:t>
            </a:r>
            <a:r>
              <a:rPr sz="2100" b="1" spc="-5" dirty="0">
                <a:latin typeface="Calibri"/>
                <a:cs typeface="Calibri"/>
              </a:rPr>
              <a:t> de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Finanças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2100" b="1" spc="-10" dirty="0">
                <a:latin typeface="Calibri"/>
                <a:cs typeface="Calibri"/>
              </a:rPr>
              <a:t>Membros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da</a:t>
            </a:r>
            <a:r>
              <a:rPr sz="2100" b="1" dirty="0">
                <a:latin typeface="Calibri"/>
                <a:cs typeface="Calibri"/>
              </a:rPr>
              <a:t> Comissão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 </a:t>
            </a:r>
            <a:r>
              <a:rPr sz="2100" b="1" spc="-15" dirty="0">
                <a:latin typeface="Calibri"/>
                <a:cs typeface="Calibri"/>
              </a:rPr>
              <a:t>Orçamento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 </a:t>
            </a:r>
            <a:r>
              <a:rPr sz="2100" b="1" spc="-5" dirty="0">
                <a:latin typeface="Calibri"/>
                <a:cs typeface="Calibri"/>
              </a:rPr>
              <a:t>Finanças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do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CMS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79" y="6238240"/>
            <a:ext cx="1201420" cy="48005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6733540" cy="523240"/>
          </a:xfrm>
          <a:custGeom>
            <a:avLst/>
            <a:gdLst/>
            <a:ahLst/>
            <a:cxnLst/>
            <a:rect l="l" t="t" r="r" b="b"/>
            <a:pathLst>
              <a:path w="6733540" h="523240">
                <a:moveTo>
                  <a:pt x="6733540" y="0"/>
                </a:moveTo>
                <a:lnTo>
                  <a:pt x="0" y="0"/>
                </a:lnTo>
                <a:lnTo>
                  <a:pt x="0" y="523239"/>
                </a:lnTo>
                <a:lnTo>
                  <a:pt x="6733540" y="523239"/>
                </a:lnTo>
                <a:lnTo>
                  <a:pt x="673354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9842"/>
            <a:ext cx="639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1º </a:t>
            </a:r>
            <a:r>
              <a:rPr spc="-5" dirty="0"/>
              <a:t>Quadrimestre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10540"/>
            <a:ext cx="6517640" cy="41402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795"/>
              </a:lnSpc>
            </a:pPr>
            <a:r>
              <a:rPr sz="2400" b="1" spc="-5" dirty="0">
                <a:latin typeface="Trebuchet MS"/>
                <a:cs typeface="Trebuchet MS"/>
              </a:rPr>
              <a:t>Orçamento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Geral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Saúde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862" y="1109090"/>
            <a:ext cx="7568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QUADRO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1: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DEMONSTRATIVO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COMPOSIÇÃO</a:t>
            </a:r>
            <a:r>
              <a:rPr sz="1800" b="1" spc="-15" dirty="0">
                <a:latin typeface="Calibri"/>
                <a:cs typeface="Calibri"/>
              </a:rPr>
              <a:t> GLOBAL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ORÇAMENTO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SAÚDE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6728459" cy="5105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1º</a:t>
            </a:r>
            <a:r>
              <a:rPr sz="2800" spc="-5" dirty="0">
                <a:latin typeface="Calibri"/>
                <a:cs typeface="Calibri"/>
              </a:rPr>
              <a:t> Quadrimestre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2021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59" y="1592303"/>
            <a:ext cx="7887171" cy="47986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" y="510540"/>
            <a:ext cx="6733540" cy="42418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870"/>
              </a:lnSpc>
            </a:pPr>
            <a:r>
              <a:rPr sz="2400" b="1" spc="-5" dirty="0">
                <a:latin typeface="Trebuchet MS"/>
                <a:cs typeface="Trebuchet MS"/>
              </a:rPr>
              <a:t>Execução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Orçamentária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217" y="1264665"/>
            <a:ext cx="711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0915" marR="5080" indent="-22288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QUADRO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DEMONSTRATIVO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</a:t>
            </a:r>
            <a:r>
              <a:rPr sz="1800" b="1" spc="-5" dirty="0">
                <a:latin typeface="Calibri"/>
                <a:cs typeface="Calibri"/>
              </a:rPr>
              <a:t> APLICAÇÃO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OBRIGATÓRIA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RELATIVO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AO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1º </a:t>
            </a:r>
            <a:r>
              <a:rPr sz="1800" b="1" spc="-10" dirty="0">
                <a:latin typeface="Calibri"/>
                <a:cs typeface="Calibri"/>
              </a:rPr>
              <a:t>QUADRIMESTRE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39" y="98821"/>
            <a:ext cx="636778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3º </a:t>
            </a:r>
            <a:r>
              <a:rPr sz="2800" spc="-5" dirty="0">
                <a:latin typeface="Calibri"/>
                <a:cs typeface="Calibri"/>
              </a:rPr>
              <a:t>Quadrimestre </a:t>
            </a:r>
            <a:r>
              <a:rPr sz="2800" dirty="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0" y="0"/>
            <a:ext cx="6733540" cy="5105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016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22300" y="1993900"/>
          <a:ext cx="7905750" cy="3999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4375"/>
                <a:gridCol w="1672589"/>
                <a:gridCol w="2959100"/>
              </a:tblGrid>
              <a:tr h="853440">
                <a:tc>
                  <a:txBody>
                    <a:bodyPr/>
                    <a:lstStyle/>
                    <a:p>
                      <a:pPr marL="78740" marR="224154">
                        <a:lnSpc>
                          <a:spcPts val="1560"/>
                        </a:lnSpc>
                        <a:spcBef>
                          <a:spcPts val="35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A)</a:t>
                      </a:r>
                      <a:r>
                        <a:rPr sz="1300" b="1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Receita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3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impostos </a:t>
                      </a:r>
                      <a:r>
                        <a:rPr sz="13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vinculados</a:t>
                      </a:r>
                      <a:r>
                        <a:rPr sz="1300" b="1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projetada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 para</a:t>
                      </a:r>
                      <a:r>
                        <a:rPr sz="13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2021 </a:t>
                      </a:r>
                      <a:r>
                        <a:rPr sz="1300" b="1" spc="-4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quando</a:t>
                      </a:r>
                      <a:r>
                        <a:rPr sz="1300" b="1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elabora</a:t>
                      </a:r>
                      <a:r>
                        <a:rPr sz="1950" b="1" spc="-15" baseline="2136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ão</a:t>
                      </a:r>
                      <a:r>
                        <a:rPr sz="1300" b="1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do</a:t>
                      </a:r>
                      <a:endParaRPr sz="1300">
                        <a:latin typeface="Verdana"/>
                        <a:cs typeface="Verdana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950" b="1" spc="-7" baseline="2136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amento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2.705.869.000,00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80">
                <a:tc>
                  <a:txBody>
                    <a:bodyPr/>
                    <a:lstStyle/>
                    <a:p>
                      <a:pPr marL="78740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300" b="1" dirty="0">
                          <a:latin typeface="Verdana"/>
                          <a:cs typeface="Verdana"/>
                        </a:rPr>
                        <a:t>B)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Receita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de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impostos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realizada, </a:t>
                      </a:r>
                      <a:r>
                        <a:rPr sz="1300" b="1" spc="-4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acumulada</a:t>
                      </a:r>
                      <a:r>
                        <a:rPr sz="13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at</a:t>
                      </a:r>
                      <a:r>
                        <a:rPr sz="1950" b="1" spc="-7" baseline="2136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950" b="1" spc="127" baseline="21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 1</a:t>
                      </a:r>
                      <a:r>
                        <a:rPr sz="1950" b="1" spc="-7" baseline="2136" dirty="0">
                          <a:latin typeface="Arial"/>
                          <a:cs typeface="Arial"/>
                        </a:rPr>
                        <a:t>º</a:t>
                      </a:r>
                      <a:r>
                        <a:rPr sz="1950" b="1" spc="104" baseline="21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Quadrimestre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3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2021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1.073.262.201,48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715">
                <a:tc>
                  <a:txBody>
                    <a:bodyPr/>
                    <a:lstStyle/>
                    <a:p>
                      <a:pPr marL="78740" marR="160655">
                        <a:lnSpc>
                          <a:spcPct val="115399"/>
                        </a:lnSpc>
                        <a:spcBef>
                          <a:spcPts val="475"/>
                        </a:spcBef>
                      </a:pPr>
                      <a:r>
                        <a:rPr sz="1300" b="1" dirty="0">
                          <a:latin typeface="Verdana"/>
                          <a:cs typeface="Verdana"/>
                        </a:rPr>
                        <a:t>C)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Aplica</a:t>
                      </a:r>
                      <a:r>
                        <a:rPr sz="1950" b="1" spc="-15" baseline="2136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ão</a:t>
                      </a:r>
                      <a:r>
                        <a:rPr sz="13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15%</a:t>
                      </a:r>
                      <a:r>
                        <a:rPr sz="13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obrigat</a:t>
                      </a:r>
                      <a:r>
                        <a:rPr sz="1950" b="1" spc="-7" baseline="2136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rio </a:t>
                      </a:r>
                      <a:r>
                        <a:rPr sz="1300" b="1" spc="-4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s/receita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realizada</a:t>
                      </a:r>
                      <a:r>
                        <a:rPr sz="1300" b="1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(sobre</a:t>
                      </a:r>
                      <a:r>
                        <a:rPr sz="13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"B")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160.989.330,22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5320">
                <a:tc>
                  <a:txBody>
                    <a:bodyPr/>
                    <a:lstStyle/>
                    <a:p>
                      <a:pPr marL="78740" marR="149860">
                        <a:lnSpc>
                          <a:spcPts val="1560"/>
                        </a:lnSpc>
                        <a:spcBef>
                          <a:spcPts val="45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D)</a:t>
                      </a:r>
                      <a:r>
                        <a:rPr sz="13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 Empenhado,</a:t>
                      </a:r>
                      <a:r>
                        <a:rPr sz="1300" b="1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acumulado </a:t>
                      </a:r>
                      <a:r>
                        <a:rPr sz="1300" b="1" spc="-4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2021</a:t>
                      </a:r>
                      <a:r>
                        <a:rPr sz="13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(sobre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"B")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com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recursos</a:t>
                      </a:r>
                      <a:endParaRPr sz="1300">
                        <a:latin typeface="Verdana"/>
                        <a:cs typeface="Verdana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ASPS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97155" algn="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356.960.919,54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33,26%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508634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E)</a:t>
                      </a:r>
                      <a:r>
                        <a:rPr sz="13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13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Liquidado,</a:t>
                      </a:r>
                      <a:r>
                        <a:rPr sz="13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acumulado</a:t>
                      </a:r>
                      <a:endParaRPr sz="1300">
                        <a:latin typeface="Verdana"/>
                        <a:cs typeface="Verdana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2021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249.126.980,65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23,21%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E)</a:t>
                      </a:r>
                      <a:r>
                        <a:rPr sz="13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Pago,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acumulado</a:t>
                      </a:r>
                      <a:r>
                        <a:rPr sz="1300" b="1" spc="45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2021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246.403.332,65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22,96%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78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Aplica</a:t>
                      </a:r>
                      <a:r>
                        <a:rPr sz="1950" b="1" spc="-15" baseline="2136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ão</a:t>
                      </a:r>
                      <a:r>
                        <a:rPr sz="1300" b="1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3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maior</a:t>
                      </a:r>
                      <a:r>
                        <a:rPr sz="13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que</a:t>
                      </a:r>
                      <a:r>
                        <a:rPr sz="13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3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LC-141</a:t>
                      </a:r>
                      <a:r>
                        <a:rPr sz="13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3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18,26</a:t>
                      </a:r>
                      <a:r>
                        <a:rPr sz="13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%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10540"/>
            <a:ext cx="6733540" cy="429259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50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"/>
              </a:spcBef>
            </a:pPr>
            <a:r>
              <a:rPr sz="2400" b="1" spc="-5" dirty="0">
                <a:latin typeface="Trebuchet MS"/>
                <a:cs typeface="Trebuchet MS"/>
              </a:rPr>
              <a:t>Execução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Orçamentária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939" y="1158240"/>
            <a:ext cx="6978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7714" marR="5080" indent="-2025014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QUADRO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3: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DETALHAMENTO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INGRESSO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TODAS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RECEITAS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NO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1º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QUADRIMESTRE,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POR ORIGEM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39" y="98821"/>
            <a:ext cx="636778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spc="-15" dirty="0">
                <a:latin typeface="Calibri"/>
                <a:cs typeface="Calibri"/>
              </a:rPr>
              <a:t>Relatório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Detalhado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3º </a:t>
            </a:r>
            <a:r>
              <a:rPr sz="2800" spc="-5" dirty="0">
                <a:latin typeface="Calibri"/>
                <a:cs typeface="Calibri"/>
              </a:rPr>
              <a:t>Quadrimestre </a:t>
            </a:r>
            <a:r>
              <a:rPr sz="2800" dirty="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33540" cy="51054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pc="-15" dirty="0"/>
              <a:t>Relatório</a:t>
            </a:r>
            <a:r>
              <a:rPr spc="-60" dirty="0"/>
              <a:t> </a:t>
            </a:r>
            <a:r>
              <a:rPr spc="-10" dirty="0"/>
              <a:t>Detalhado</a:t>
            </a:r>
            <a:r>
              <a:rPr spc="-15" dirty="0"/>
              <a:t> </a:t>
            </a:r>
            <a:r>
              <a:rPr dirty="0"/>
              <a:t>1º</a:t>
            </a:r>
            <a:r>
              <a:rPr spc="-5" dirty="0"/>
              <a:t> Quadrimestre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6812" y="6056374"/>
            <a:ext cx="596201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75" dirty="0">
                <a:latin typeface="Calibri"/>
                <a:cs typeface="Calibri"/>
              </a:rPr>
              <a:t>*</a:t>
            </a:r>
            <a:r>
              <a:rPr sz="550" spc="10" dirty="0">
                <a:latin typeface="Calibri"/>
                <a:cs typeface="Calibri"/>
              </a:rPr>
              <a:t> </a:t>
            </a:r>
            <a:r>
              <a:rPr sz="550" spc="60" dirty="0">
                <a:latin typeface="Calibri"/>
                <a:cs typeface="Calibri"/>
              </a:rPr>
              <a:t>referente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75" dirty="0">
                <a:latin typeface="Calibri"/>
                <a:cs typeface="Calibri"/>
              </a:rPr>
              <a:t>à</a:t>
            </a:r>
            <a:r>
              <a:rPr sz="550" spc="85" dirty="0">
                <a:latin typeface="Calibri"/>
                <a:cs typeface="Calibri"/>
              </a:rPr>
              <a:t> rentabilidade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80" dirty="0">
                <a:latin typeface="Calibri"/>
                <a:cs typeface="Calibri"/>
              </a:rPr>
              <a:t>de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80" dirty="0">
                <a:latin typeface="Calibri"/>
                <a:cs typeface="Calibri"/>
              </a:rPr>
              <a:t>recursos</a:t>
            </a:r>
            <a:r>
              <a:rPr sz="550" spc="90" dirty="0">
                <a:latin typeface="Calibri"/>
                <a:cs typeface="Calibri"/>
              </a:rPr>
              <a:t> </a:t>
            </a:r>
            <a:r>
              <a:rPr sz="550" spc="85" dirty="0">
                <a:latin typeface="Calibri"/>
                <a:cs typeface="Calibri"/>
              </a:rPr>
              <a:t>do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75" dirty="0">
                <a:latin typeface="Calibri"/>
                <a:cs typeface="Calibri"/>
              </a:rPr>
              <a:t>tesouro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75" dirty="0">
                <a:latin typeface="Calibri"/>
                <a:cs typeface="Calibri"/>
              </a:rPr>
              <a:t>e</a:t>
            </a:r>
            <a:r>
              <a:rPr sz="550" spc="10" dirty="0">
                <a:latin typeface="Calibri"/>
                <a:cs typeface="Calibri"/>
              </a:rPr>
              <a:t> </a:t>
            </a:r>
            <a:r>
              <a:rPr sz="550" spc="80" dirty="0">
                <a:latin typeface="Calibri"/>
                <a:cs typeface="Calibri"/>
              </a:rPr>
              <a:t>dos</a:t>
            </a:r>
            <a:r>
              <a:rPr sz="550" spc="95" dirty="0">
                <a:latin typeface="Calibri"/>
                <a:cs typeface="Calibri"/>
              </a:rPr>
              <a:t> </a:t>
            </a:r>
            <a:r>
              <a:rPr sz="550" spc="80" dirty="0">
                <a:latin typeface="Calibri"/>
                <a:cs typeface="Calibri"/>
              </a:rPr>
              <a:t>recursos</a:t>
            </a:r>
            <a:r>
              <a:rPr sz="550" spc="90" dirty="0">
                <a:latin typeface="Calibri"/>
                <a:cs typeface="Calibri"/>
              </a:rPr>
              <a:t> </a:t>
            </a:r>
            <a:r>
              <a:rPr sz="550" spc="70" dirty="0">
                <a:latin typeface="Calibri"/>
                <a:cs typeface="Calibri"/>
              </a:rPr>
              <a:t>provenientes</a:t>
            </a:r>
            <a:r>
              <a:rPr sz="550" spc="90" dirty="0">
                <a:latin typeface="Calibri"/>
                <a:cs typeface="Calibri"/>
              </a:rPr>
              <a:t> </a:t>
            </a:r>
            <a:r>
              <a:rPr sz="550" spc="85" dirty="0">
                <a:latin typeface="Calibri"/>
                <a:cs typeface="Calibri"/>
              </a:rPr>
              <a:t>do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80" dirty="0">
                <a:latin typeface="Calibri"/>
                <a:cs typeface="Calibri"/>
              </a:rPr>
              <a:t>financiamento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85" dirty="0">
                <a:latin typeface="Calibri"/>
                <a:cs typeface="Calibri"/>
              </a:rPr>
              <a:t>BID</a:t>
            </a:r>
            <a:r>
              <a:rPr sz="550" spc="40" dirty="0">
                <a:latin typeface="Calibri"/>
                <a:cs typeface="Calibri"/>
              </a:rPr>
              <a:t> </a:t>
            </a:r>
            <a:r>
              <a:rPr sz="550" spc="85" dirty="0">
                <a:latin typeface="Calibri"/>
                <a:cs typeface="Calibri"/>
              </a:rPr>
              <a:t>que</a:t>
            </a:r>
            <a:r>
              <a:rPr sz="550" spc="10" dirty="0">
                <a:latin typeface="Calibri"/>
                <a:cs typeface="Calibri"/>
              </a:rPr>
              <a:t> </a:t>
            </a:r>
            <a:r>
              <a:rPr sz="550" spc="90" dirty="0">
                <a:latin typeface="Calibri"/>
                <a:cs typeface="Calibri"/>
              </a:rPr>
              <a:t>se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65" dirty="0">
                <a:latin typeface="Calibri"/>
                <a:cs typeface="Calibri"/>
              </a:rPr>
              <a:t>revertem</a:t>
            </a:r>
            <a:r>
              <a:rPr sz="550" spc="20" dirty="0">
                <a:latin typeface="Calibri"/>
                <a:cs typeface="Calibri"/>
              </a:rPr>
              <a:t> </a:t>
            </a:r>
            <a:r>
              <a:rPr sz="550" spc="90" dirty="0">
                <a:latin typeface="Calibri"/>
                <a:cs typeface="Calibri"/>
              </a:rPr>
              <a:t>para</a:t>
            </a:r>
            <a:r>
              <a:rPr sz="550" spc="85" dirty="0">
                <a:latin typeface="Calibri"/>
                <a:cs typeface="Calibri"/>
              </a:rPr>
              <a:t> </a:t>
            </a:r>
            <a:r>
              <a:rPr sz="550" spc="80" dirty="0">
                <a:latin typeface="Calibri"/>
                <a:cs typeface="Calibri"/>
              </a:rPr>
              <a:t>o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75" dirty="0">
                <a:latin typeface="Calibri"/>
                <a:cs typeface="Calibri"/>
              </a:rPr>
              <a:t>tesouro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80" dirty="0">
                <a:latin typeface="Calibri"/>
                <a:cs typeface="Calibri"/>
              </a:rPr>
              <a:t>na</a:t>
            </a:r>
            <a:r>
              <a:rPr sz="550" spc="85" dirty="0">
                <a:latin typeface="Calibri"/>
                <a:cs typeface="Calibri"/>
              </a:rPr>
              <a:t> </a:t>
            </a:r>
            <a:r>
              <a:rPr sz="550" spc="80" dirty="0">
                <a:latin typeface="Calibri"/>
                <a:cs typeface="Calibri"/>
              </a:rPr>
              <a:t>execução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85" dirty="0">
                <a:latin typeface="Calibri"/>
                <a:cs typeface="Calibri"/>
              </a:rPr>
              <a:t>do</a:t>
            </a:r>
            <a:r>
              <a:rPr sz="550" spc="50" dirty="0">
                <a:latin typeface="Calibri"/>
                <a:cs typeface="Calibri"/>
              </a:rPr>
              <a:t> </a:t>
            </a:r>
            <a:r>
              <a:rPr sz="550" spc="70" dirty="0">
                <a:latin typeface="Calibri"/>
                <a:cs typeface="Calibri"/>
              </a:rPr>
              <a:t>projeto</a:t>
            </a:r>
            <a:endParaRPr sz="55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88719" y="1844040"/>
          <a:ext cx="6702425" cy="4201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940"/>
                <a:gridCol w="3004185"/>
                <a:gridCol w="1533525"/>
                <a:gridCol w="1102995"/>
              </a:tblGrid>
              <a:tr h="313055">
                <a:tc gridSpan="2"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b="1" spc="135" dirty="0">
                          <a:latin typeface="Verdana"/>
                          <a:cs typeface="Verdana"/>
                        </a:rPr>
                        <a:t>Ingressos</a:t>
                      </a:r>
                      <a:r>
                        <a:rPr sz="800" b="1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5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800" b="1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50" dirty="0">
                          <a:latin typeface="Verdana"/>
                          <a:cs typeface="Verdana"/>
                        </a:rPr>
                        <a:t>Receita</a:t>
                      </a:r>
                      <a:r>
                        <a:rPr sz="800" b="1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50" dirty="0">
                          <a:latin typeface="Verdana"/>
                          <a:cs typeface="Verdana"/>
                        </a:rPr>
                        <a:t>at</a:t>
                      </a:r>
                      <a:r>
                        <a:rPr sz="800" b="1" spc="150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800" b="1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6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800" b="1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65" dirty="0">
                          <a:latin typeface="Verdana"/>
                          <a:cs typeface="Verdana"/>
                        </a:rPr>
                        <a:t>1º</a:t>
                      </a:r>
                      <a:r>
                        <a:rPr sz="800" b="1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150" dirty="0">
                          <a:latin typeface="Verdana"/>
                          <a:cs typeface="Verdana"/>
                        </a:rPr>
                        <a:t>Quadrimestre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800" b="1" spc="170" dirty="0">
                          <a:latin typeface="Verdana"/>
                          <a:cs typeface="Verdana"/>
                        </a:rPr>
                        <a:t>545.980.235,47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800" b="1" spc="140" dirty="0">
                          <a:latin typeface="Verdana"/>
                          <a:cs typeface="Verdana"/>
                        </a:rPr>
                        <a:t>Participação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2667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800" spc="135" dirty="0">
                          <a:latin typeface="Verdana"/>
                          <a:cs typeface="Verdana"/>
                        </a:rPr>
                        <a:t>Município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636905">
                        <a:lnSpc>
                          <a:spcPts val="1030"/>
                        </a:lnSpc>
                      </a:pPr>
                      <a:r>
                        <a:rPr sz="800" spc="135" dirty="0">
                          <a:latin typeface="Verdana"/>
                          <a:cs typeface="Verdana"/>
                        </a:rPr>
                        <a:t>Tesouro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Municipal</a:t>
                      </a:r>
                      <a:r>
                        <a:rPr sz="8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25" dirty="0">
                          <a:latin typeface="Verdana"/>
                          <a:cs typeface="Verdana"/>
                        </a:rPr>
                        <a:t>(entram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na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5" dirty="0">
                          <a:latin typeface="Verdana"/>
                          <a:cs typeface="Verdana"/>
                        </a:rPr>
                        <a:t>LC- </a:t>
                      </a:r>
                      <a:r>
                        <a:rPr sz="8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5" dirty="0">
                          <a:latin typeface="Verdana"/>
                          <a:cs typeface="Verdana"/>
                        </a:rPr>
                        <a:t>141/2012)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354.938.954,84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65,01%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Rentabilidade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no</a:t>
                      </a:r>
                      <a:r>
                        <a:rPr sz="800" spc="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período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50" dirty="0">
                          <a:latin typeface="Verdana"/>
                          <a:cs typeface="Verdana"/>
                        </a:rPr>
                        <a:t>*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91.249,20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0,02%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506095">
                        <a:lnSpc>
                          <a:spcPct val="107400"/>
                        </a:lnSpc>
                        <a:spcBef>
                          <a:spcPts val="70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Outros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2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(não</a:t>
                      </a:r>
                      <a:r>
                        <a:rPr sz="800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entram</a:t>
                      </a:r>
                      <a:r>
                        <a:rPr sz="8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na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5" dirty="0">
                          <a:latin typeface="Verdana"/>
                          <a:cs typeface="Verdana"/>
                        </a:rPr>
                        <a:t>LC- </a:t>
                      </a:r>
                      <a:r>
                        <a:rPr sz="8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5" dirty="0">
                          <a:latin typeface="Verdana"/>
                          <a:cs typeface="Verdana"/>
                        </a:rPr>
                        <a:t>141/2012)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3.282.803,08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0,60%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Recursos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25" dirty="0">
                          <a:latin typeface="Verdana"/>
                          <a:cs typeface="Verdana"/>
                        </a:rPr>
                        <a:t>provenientes</a:t>
                      </a:r>
                      <a:r>
                        <a:rPr sz="8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75" dirty="0">
                          <a:latin typeface="Verdana"/>
                          <a:cs typeface="Verdana"/>
                        </a:rPr>
                        <a:t>LM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0" dirty="0">
                          <a:latin typeface="Verdana"/>
                          <a:cs typeface="Verdana"/>
                        </a:rPr>
                        <a:t>6901/2020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1.016.348,26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0,19%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401320">
                        <a:lnSpc>
                          <a:spcPts val="1030"/>
                        </a:lnSpc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Taxas</a:t>
                      </a:r>
                      <a:r>
                        <a:rPr sz="8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25" dirty="0">
                          <a:latin typeface="Verdana"/>
                          <a:cs typeface="Verdana"/>
                        </a:rPr>
                        <a:t>Vigilância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(não</a:t>
                      </a:r>
                      <a:r>
                        <a:rPr sz="8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10" dirty="0">
                          <a:latin typeface="Verdana"/>
                          <a:cs typeface="Verdana"/>
                        </a:rPr>
                        <a:t>entra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na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5" dirty="0">
                          <a:latin typeface="Verdana"/>
                          <a:cs typeface="Verdana"/>
                        </a:rPr>
                        <a:t>LC- </a:t>
                      </a:r>
                      <a:r>
                        <a:rPr sz="8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5" dirty="0">
                          <a:latin typeface="Verdana"/>
                          <a:cs typeface="Verdana"/>
                        </a:rPr>
                        <a:t>141/2012)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8.221.170,69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1,51%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705"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i="1" spc="125" dirty="0">
                          <a:latin typeface="Verdana"/>
                          <a:cs typeface="Verdana"/>
                        </a:rPr>
                        <a:t>Sub-Total</a:t>
                      </a:r>
                      <a:r>
                        <a:rPr sz="800" i="1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i="1" spc="114" dirty="0">
                          <a:latin typeface="Verdana"/>
                          <a:cs typeface="Verdana"/>
                        </a:rPr>
                        <a:t>Municipio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spc="170" dirty="0">
                          <a:latin typeface="Verdana"/>
                          <a:cs typeface="Verdana"/>
                        </a:rPr>
                        <a:t>367.550.526,07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i="1" spc="195" dirty="0">
                          <a:latin typeface="Verdana"/>
                          <a:cs typeface="Verdana"/>
                        </a:rPr>
                        <a:t>67,32%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3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3515" marR="174625" indent="69215">
                        <a:lnSpc>
                          <a:spcPct val="107400"/>
                        </a:lnSpc>
                        <a:spcBef>
                          <a:spcPts val="5"/>
                        </a:spcBef>
                      </a:pPr>
                      <a:r>
                        <a:rPr sz="800" spc="114" dirty="0">
                          <a:latin typeface="Verdana"/>
                          <a:cs typeface="Verdana"/>
                        </a:rPr>
                        <a:t>Receitas </a:t>
                      </a:r>
                      <a:r>
                        <a:rPr sz="8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800" spc="4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800" spc="4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800" spc="4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800" spc="120" dirty="0">
                          <a:latin typeface="Verdana"/>
                          <a:cs typeface="Verdana"/>
                        </a:rPr>
                        <a:t>Transferências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5" dirty="0">
                          <a:latin typeface="Verdana"/>
                          <a:cs typeface="Verdana"/>
                        </a:rPr>
                        <a:t>União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122.736.080,98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22,48%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20" dirty="0">
                          <a:latin typeface="Verdana"/>
                          <a:cs typeface="Verdana"/>
                        </a:rPr>
                        <a:t>Transferências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25" dirty="0">
                          <a:latin typeface="Verdana"/>
                          <a:cs typeface="Verdana"/>
                        </a:rPr>
                        <a:t>Estado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10.212.791,24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1,87%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Rentabilidade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no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período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255.969,99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0,05%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705"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i="1" spc="125" dirty="0">
                          <a:latin typeface="Verdana"/>
                          <a:cs typeface="Verdana"/>
                        </a:rPr>
                        <a:t>Sub-Total</a:t>
                      </a:r>
                      <a:r>
                        <a:rPr sz="800" i="1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i="1" spc="100" dirty="0">
                          <a:latin typeface="Verdana"/>
                          <a:cs typeface="Verdana"/>
                        </a:rPr>
                        <a:t>receitas</a:t>
                      </a:r>
                      <a:r>
                        <a:rPr sz="800" i="1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i="1" spc="110" dirty="0">
                          <a:latin typeface="Verdana"/>
                          <a:cs typeface="Verdana"/>
                        </a:rPr>
                        <a:t>adicionais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spc="170" dirty="0">
                          <a:latin typeface="Verdana"/>
                          <a:cs typeface="Verdana"/>
                        </a:rPr>
                        <a:t>133.204.842,21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i="1" spc="195" dirty="0">
                          <a:latin typeface="Verdana"/>
                          <a:cs typeface="Verdana"/>
                        </a:rPr>
                        <a:t>24,40%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705"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Operações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14" dirty="0">
                          <a:latin typeface="Verdana"/>
                          <a:cs typeface="Verdana"/>
                        </a:rPr>
                        <a:t>crédito</a:t>
                      </a:r>
                      <a:r>
                        <a:rPr sz="800" spc="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- </a:t>
                      </a:r>
                      <a:r>
                        <a:rPr sz="800" spc="155" dirty="0">
                          <a:latin typeface="Verdana"/>
                          <a:cs typeface="Verdana"/>
                        </a:rPr>
                        <a:t>BID/BNDES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0,00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0,00%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8100" marR="38100" indent="41275" algn="just">
                        <a:lnSpc>
                          <a:spcPct val="107300"/>
                        </a:lnSpc>
                      </a:pPr>
                      <a:r>
                        <a:rPr sz="800" spc="114" dirty="0">
                          <a:latin typeface="Verdana"/>
                          <a:cs typeface="Verdana"/>
                        </a:rPr>
                        <a:t>Receitas </a:t>
                      </a:r>
                      <a:r>
                        <a:rPr sz="800" spc="125" dirty="0">
                          <a:latin typeface="Verdana"/>
                          <a:cs typeface="Verdana"/>
                        </a:rPr>
                        <a:t>para </a:t>
                      </a:r>
                      <a:r>
                        <a:rPr sz="8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o 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COVID-19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135" dirty="0">
                          <a:latin typeface="Verdana"/>
                          <a:cs typeface="Verdana"/>
                        </a:rPr>
                        <a:t>Tesouro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Municipal</a:t>
                      </a:r>
                      <a:r>
                        <a:rPr sz="8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(LC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141/12)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2.021.964,70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0,37%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20" dirty="0">
                          <a:latin typeface="Verdana"/>
                          <a:cs typeface="Verdana"/>
                        </a:rPr>
                        <a:t>Transferências</a:t>
                      </a:r>
                      <a:r>
                        <a:rPr sz="800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da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5" dirty="0">
                          <a:latin typeface="Verdana"/>
                          <a:cs typeface="Verdana"/>
                        </a:rPr>
                        <a:t>União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18.354.123,00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3,36%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20" dirty="0">
                          <a:latin typeface="Verdana"/>
                          <a:cs typeface="Verdana"/>
                        </a:rPr>
                        <a:t>Transferências</a:t>
                      </a:r>
                      <a:r>
                        <a:rPr sz="8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25" dirty="0">
                          <a:latin typeface="Verdana"/>
                          <a:cs typeface="Verdana"/>
                        </a:rPr>
                        <a:t>Estado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24.789.496,71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4,54%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135" dirty="0">
                          <a:latin typeface="Verdana"/>
                          <a:cs typeface="Verdana"/>
                        </a:rPr>
                        <a:t>Tesouro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Municipal</a:t>
                      </a:r>
                      <a:r>
                        <a:rPr sz="800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Doações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37.621,70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0,01%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125" dirty="0">
                          <a:latin typeface="Verdana"/>
                          <a:cs typeface="Verdana"/>
                        </a:rPr>
                        <a:t>Rentabilidade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45" dirty="0">
                          <a:latin typeface="Verdana"/>
                          <a:cs typeface="Verdana"/>
                        </a:rPr>
                        <a:t>no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30" dirty="0">
                          <a:latin typeface="Verdana"/>
                          <a:cs typeface="Verdana"/>
                        </a:rPr>
                        <a:t>período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130" dirty="0">
                          <a:latin typeface="Verdana"/>
                          <a:cs typeface="Verdana"/>
                        </a:rPr>
                        <a:t>21.661,08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150" dirty="0">
                          <a:latin typeface="Verdana"/>
                          <a:cs typeface="Verdana"/>
                        </a:rPr>
                        <a:t>0,0040%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179705"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i="1" spc="125" dirty="0">
                          <a:latin typeface="Verdana"/>
                          <a:cs typeface="Verdana"/>
                        </a:rPr>
                        <a:t>Sub-Total</a:t>
                      </a:r>
                      <a:r>
                        <a:rPr sz="800" i="1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i="1" spc="100" dirty="0">
                          <a:latin typeface="Verdana"/>
                          <a:cs typeface="Verdana"/>
                        </a:rPr>
                        <a:t>receitas </a:t>
                      </a:r>
                      <a:r>
                        <a:rPr sz="800" i="1" spc="125" dirty="0">
                          <a:latin typeface="Verdana"/>
                          <a:cs typeface="Verdana"/>
                        </a:rPr>
                        <a:t>para</a:t>
                      </a:r>
                      <a:r>
                        <a:rPr sz="800" i="1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i="1" spc="120" dirty="0">
                          <a:latin typeface="Verdana"/>
                          <a:cs typeface="Verdana"/>
                        </a:rPr>
                        <a:t>enfrentamento</a:t>
                      </a:r>
                      <a:r>
                        <a:rPr sz="800" i="1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i="1" spc="14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800" i="1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i="1" spc="150" dirty="0">
                          <a:latin typeface="Verdana"/>
                          <a:cs typeface="Verdana"/>
                        </a:rPr>
                        <a:t>COVID-19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spc="165" dirty="0">
                          <a:latin typeface="Verdana"/>
                          <a:cs typeface="Verdana"/>
                        </a:rPr>
                        <a:t>45.224.867,19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i="1" spc="195" dirty="0">
                          <a:latin typeface="Verdana"/>
                          <a:cs typeface="Verdana"/>
                        </a:rPr>
                        <a:t>8,28%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10676</Words>
  <Application>Microsoft Office PowerPoint</Application>
  <PresentationFormat>Apresentação na tela (4:3)</PresentationFormat>
  <Paragraphs>2976</Paragraphs>
  <Slides>66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Trebuchet MS</vt:lpstr>
      <vt:lpstr>Verdana</vt:lpstr>
      <vt:lpstr>Wingdings</vt:lpstr>
      <vt:lpstr>Office Theme</vt:lpstr>
      <vt:lpstr>Apresentação do PowerPoint</vt:lpstr>
      <vt:lpstr>Relatório Detalhado 1º Quadrimestre 2021</vt:lpstr>
      <vt:lpstr>Relatório Detalhado 1º Quadrimestre 2021</vt:lpstr>
      <vt:lpstr>Relatório Detalhado 1º Quadrimestre 2021</vt:lpstr>
      <vt:lpstr>Relatório Detalhado - 1º Quadrimestre 2021</vt:lpstr>
      <vt:lpstr>Relatório Detalhado 1º Quadrimestre 2021</vt:lpstr>
      <vt:lpstr>Apresentação do PowerPoint</vt:lpstr>
      <vt:lpstr>Relatório Detalhado 1º Quadrimestre 2021</vt:lpstr>
      <vt:lpstr>Relatório Detalhado 1º Quadrimestre 2021</vt:lpstr>
      <vt:lpstr>Relatório Detalhado 1º Quadrimestre 2021</vt:lpstr>
      <vt:lpstr>Relatório Detalhado 1º Quadrimestre 2021</vt:lpstr>
      <vt:lpstr>Relatório Detalhado 1º Quadrimestre 2021</vt:lpstr>
      <vt:lpstr>Relatório Detalhado 1º Quadrimestre 2021</vt:lpstr>
      <vt:lpstr>Relatório Detalhado 1º Quadrimestre 2021</vt:lpstr>
      <vt:lpstr>Apresentação do PowerPoint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2020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–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–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- 2º Quadrimestre 2021</vt:lpstr>
      <vt:lpstr>Relatório Detalhado - 1º Quadrimestre 2021</vt:lpstr>
      <vt:lpstr>Relatório Detalhado – 1º Quadrimestre 2021</vt:lpstr>
      <vt:lpstr>Relatório Detalhado –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–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  <vt:lpstr>Relatório Detalhado - 1º Quadrimestre 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35492</dc:creator>
  <cp:lastModifiedBy>Cristiane Marcusso</cp:lastModifiedBy>
  <cp:revision>4</cp:revision>
  <cp:lastPrinted>2021-09-02T13:03:21Z</cp:lastPrinted>
  <dcterms:created xsi:type="dcterms:W3CDTF">2021-09-02T12:47:45Z</dcterms:created>
  <dcterms:modified xsi:type="dcterms:W3CDTF">2022-02-11T16:13:36Z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2021-09-02T00:00:00Z</vt:filetime>
  </property>
</Properties>
</file>