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8"/>
  </p:notesMasterIdLst>
  <p:handoutMasterIdLst>
    <p:handoutMasterId r:id="rId9"/>
  </p:handoutMasterIdLst>
  <p:sldIdLst>
    <p:sldId id="256" r:id="rId2"/>
    <p:sldId id="318" r:id="rId3"/>
    <p:sldId id="320" r:id="rId4"/>
    <p:sldId id="317" r:id="rId5"/>
    <p:sldId id="321" r:id="rId6"/>
    <p:sldId id="322" r:id="rId7"/>
  </p:sldIdLst>
  <p:sldSz cx="9144000" cy="5143500" type="screen16x9"/>
  <p:notesSz cx="6858000" cy="9144000"/>
  <p:embeddedFontLst>
    <p:embeddedFont>
      <p:font typeface="Calibri" panose="020F0502020204030204" pitchFamily="3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6" roundtripDataSignature="AMtx7mi+nNMTpR4PpBpDeScQ5kQt0kAxe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32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123082A-B031-4B2B-BE77-5087AF4F4560}">
  <a:tblStyle styleId="{9123082A-B031-4B2B-BE77-5087AF4F4560}" styleName="Table_0">
    <a:wholeTbl>
      <a:tcTxStyle b="off" i="off">
        <a:font>
          <a:latin typeface="Arial"/>
          <a:ea typeface="Arial"/>
          <a:cs typeface="Arial"/>
        </a:font>
        <a:srgbClr val="202729"/>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7E7E8"/>
          </a:solidFill>
        </a:fill>
      </a:tcStyle>
    </a:wholeTbl>
    <a:band1H>
      <a:tcTxStyle b="off" i="off"/>
      <a:tcStyle>
        <a:tcBdr/>
        <a:fill>
          <a:solidFill>
            <a:srgbClr val="CCCCCD"/>
          </a:solidFill>
        </a:fill>
      </a:tcStyle>
    </a:band1H>
    <a:band2H>
      <a:tcTxStyle b="off" i="off"/>
      <a:tcStyle>
        <a:tcBdr/>
      </a:tcStyle>
    </a:band2H>
    <a:band1V>
      <a:tcTxStyle b="off" i="off"/>
      <a:tcStyle>
        <a:tcBdr/>
        <a:fill>
          <a:solidFill>
            <a:srgbClr val="CCCCCD"/>
          </a:solidFill>
        </a:fill>
      </a:tcStyle>
    </a:band1V>
    <a:band2V>
      <a:tcTxStyle b="off" i="off"/>
      <a:tcStyle>
        <a:tcBdr/>
      </a:tcStyle>
    </a:band2V>
    <a:lastCol>
      <a:tcTxStyle b="on" i="off">
        <a:font>
          <a:latin typeface="Arial"/>
          <a:ea typeface="Arial"/>
          <a:cs typeface="Arial"/>
        </a:font>
        <a:srgbClr val="FFFFFF"/>
      </a:tcTxStyle>
      <a:tcStyle>
        <a:tcBdr/>
        <a:fill>
          <a:solidFill>
            <a:srgbClr val="353744"/>
          </a:solidFill>
        </a:fill>
      </a:tcStyle>
    </a:lastCol>
    <a:firstCol>
      <a:tcTxStyle b="on" i="off">
        <a:font>
          <a:latin typeface="Arial"/>
          <a:ea typeface="Arial"/>
          <a:cs typeface="Arial"/>
        </a:font>
        <a:srgbClr val="FFFFFF"/>
      </a:tcTxStyle>
      <a:tcStyle>
        <a:tcBdr/>
        <a:fill>
          <a:solidFill>
            <a:srgbClr val="353744"/>
          </a:solidFill>
        </a:fill>
      </a:tcStyle>
    </a:firstCol>
    <a:lastRow>
      <a:tcTxStyle b="on" i="off">
        <a:font>
          <a:latin typeface="Arial"/>
          <a:ea typeface="Arial"/>
          <a:cs typeface="Arial"/>
        </a:font>
        <a:srgbClr val="FFFFFF"/>
      </a:tcTxStyle>
      <a:tcStyle>
        <a:tcBdr>
          <a:top>
            <a:ln w="38100" cap="flat" cmpd="sng">
              <a:solidFill>
                <a:srgbClr val="FFFFFF"/>
              </a:solidFill>
              <a:prstDash val="solid"/>
              <a:round/>
              <a:headEnd type="none" w="sm" len="sm"/>
              <a:tailEnd type="none" w="sm" len="sm"/>
            </a:ln>
          </a:top>
        </a:tcBdr>
        <a:fill>
          <a:solidFill>
            <a:srgbClr val="353744"/>
          </a:solidFill>
        </a:fill>
      </a:tcStyle>
    </a:lastRow>
    <a:seCell>
      <a:tcTxStyle b="off" i="off"/>
      <a:tcStyle>
        <a:tcBdr/>
      </a:tcStyle>
    </a:seCell>
    <a:swCell>
      <a:tcTxStyle b="off" i="off"/>
      <a:tcStyle>
        <a:tcBdr/>
      </a:tcStyle>
    </a:swCell>
    <a:firstRow>
      <a:tcTxStyle b="on" i="off">
        <a:font>
          <a:latin typeface="Arial"/>
          <a:ea typeface="Arial"/>
          <a:cs typeface="Arial"/>
        </a:font>
        <a:srgbClr val="FFFFFF"/>
      </a:tcTxStyle>
      <a:tcStyle>
        <a:tcBdr>
          <a:bottom>
            <a:ln w="38100" cap="flat" cmpd="sng">
              <a:solidFill>
                <a:srgbClr val="FFFFFF"/>
              </a:solidFill>
              <a:prstDash val="solid"/>
              <a:round/>
              <a:headEnd type="none" w="sm" len="sm"/>
              <a:tailEnd type="none" w="sm" len="sm"/>
            </a:ln>
          </a:bottom>
        </a:tcBdr>
        <a:fill>
          <a:solidFill>
            <a:srgbClr val="353744"/>
          </a:solidFill>
        </a:fill>
      </a:tcStyle>
    </a:firstRow>
    <a:neCell>
      <a:tcTxStyle b="off" i="off"/>
      <a:tcStyle>
        <a:tcBdr/>
      </a:tcStyle>
    </a:neCell>
    <a:nwCell>
      <a:tcTxStyle b="off" i="off"/>
      <a:tcStyle>
        <a:tcBdr/>
      </a:tcStyle>
    </a:nwCell>
  </a:tblStyle>
  <a:tblStyle styleId="{2E38F42D-C6CB-4D7B-9C63-17A591212588}"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46F890A9-2807-4EBB-B81D-B2AA78EC7F39}" styleName="Estilo Escuro 2 - Ênfase 5/Ênfas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92" autoAdjust="0"/>
    <p:restoredTop sz="94660"/>
  </p:normalViewPr>
  <p:slideViewPr>
    <p:cSldViewPr snapToGrid="0">
      <p:cViewPr varScale="1">
        <p:scale>
          <a:sx n="107" d="100"/>
          <a:sy n="107" d="100"/>
        </p:scale>
        <p:origin x="792" y="9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4.fntdata"/><Relationship Id="rId3" Type="http://schemas.openxmlformats.org/officeDocument/2006/relationships/slide" Target="slides/slide2.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3.fntdata"/><Relationship Id="rId46"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49" Type="http://schemas.openxmlformats.org/officeDocument/2006/relationships/theme" Target="theme/theme1.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handoutMaster" Target="handoutMasters/handoutMaster1.xml"/><Relationship Id="rId4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FC949C-C74A-474C-8802-531A31C1B6FB}" type="datetimeFigureOut">
              <a:rPr lang="pt-BR" smtClean="0"/>
              <a:pPr/>
              <a:t>02/08/2023</a:t>
            </a:fld>
            <a:endParaRPr lang="pt-BR" dirty="0"/>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dirty="0"/>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7D942B-0495-440C-B5E3-4C31FCC12A7E}" type="slidenum">
              <a:rPr lang="pt-BR" smtClean="0"/>
              <a:pPr/>
              <a:t>‹nº›</a:t>
            </a:fld>
            <a:endParaRPr lang="pt-BR" dirty="0"/>
          </a:p>
        </p:txBody>
      </p:sp>
    </p:spTree>
    <p:extLst>
      <p:ext uri="{BB962C8B-B14F-4D97-AF65-F5344CB8AC3E}">
        <p14:creationId xmlns:p14="http://schemas.microsoft.com/office/powerpoint/2010/main" val="3121221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42455366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2" name="Google Shape;82;p1:notes"/>
          <p:cNvSpPr txBox="1">
            <a:spLocks noGrp="1"/>
          </p:cNvSpPr>
          <p:nvPr>
            <p:ph type="body" idx="1"/>
          </p:nvPr>
        </p:nvSpPr>
        <p:spPr>
          <a:xfrm>
            <a:off x="685802" y="4343406"/>
            <a:ext cx="5486410" cy="4114805"/>
          </a:xfrm>
          <a:prstGeom prst="rect">
            <a:avLst/>
          </a:prstGeom>
          <a:noFill/>
          <a:ln>
            <a:noFill/>
          </a:ln>
        </p:spPr>
        <p:txBody>
          <a:bodyPr spcFirstLastPara="1" wrap="square" lIns="88900" tIns="88900" rIns="88900" bIns="88900" anchor="t" anchorCtr="0">
            <a:noAutofit/>
          </a:bodyPr>
          <a:lstStyle/>
          <a:p>
            <a:pPr marL="0" lvl="0" indent="0" algn="l" rtl="0">
              <a:lnSpc>
                <a:spcPct val="100000"/>
              </a:lnSpc>
              <a:spcBef>
                <a:spcPts val="0"/>
              </a:spcBef>
              <a:spcAft>
                <a:spcPts val="0"/>
              </a:spcAft>
              <a:buSzPts val="1000"/>
              <a:buNone/>
            </a:pPr>
            <a:endParaRPr sz="1300" dirty="0"/>
          </a:p>
        </p:txBody>
      </p:sp>
    </p:spTree>
    <p:extLst>
      <p:ext uri="{BB962C8B-B14F-4D97-AF65-F5344CB8AC3E}">
        <p14:creationId xmlns:p14="http://schemas.microsoft.com/office/powerpoint/2010/main" val="728047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1"/>
        <p:cNvGrpSpPr/>
        <p:nvPr/>
      </p:nvGrpSpPr>
      <p:grpSpPr>
        <a:xfrm>
          <a:off x="0" y="0"/>
          <a:ext cx="0" cy="0"/>
          <a:chOff x="0" y="0"/>
          <a:chExt cx="0" cy="0"/>
        </a:xfrm>
      </p:grpSpPr>
      <p:sp>
        <p:nvSpPr>
          <p:cNvPr id="12" name="Google Shape;12;p31"/>
          <p:cNvSpPr txBox="1">
            <a:spLocks noGrp="1"/>
          </p:cNvSpPr>
          <p:nvPr>
            <p:ph type="ctrTitle"/>
          </p:nvPr>
        </p:nvSpPr>
        <p:spPr>
          <a:xfrm>
            <a:off x="685800" y="1597821"/>
            <a:ext cx="7772400" cy="1102519"/>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1"/>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4" name="Google Shape;14;p31"/>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5" name="Google Shape;15;p31"/>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6" name="Google Shape;16;p31"/>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29"/>
        <p:cNvGrpSpPr/>
        <p:nvPr/>
      </p:nvGrpSpPr>
      <p:grpSpPr>
        <a:xfrm>
          <a:off x="0" y="0"/>
          <a:ext cx="0" cy="0"/>
          <a:chOff x="0" y="0"/>
          <a:chExt cx="0" cy="0"/>
        </a:xfrm>
      </p:grpSpPr>
      <p:sp>
        <p:nvSpPr>
          <p:cNvPr id="30" name="Google Shape;30;p34"/>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4"/>
          <p:cNvSpPr txBox="1">
            <a:spLocks noGrp="1"/>
          </p:cNvSpPr>
          <p:nvPr>
            <p:ph type="body" idx="1"/>
          </p:nvPr>
        </p:nvSpPr>
        <p:spPr>
          <a:xfrm>
            <a:off x="457200" y="900115"/>
            <a:ext cx="4038600" cy="2545556"/>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2" name="Google Shape;32;p34"/>
          <p:cNvSpPr txBox="1">
            <a:spLocks noGrp="1"/>
          </p:cNvSpPr>
          <p:nvPr>
            <p:ph type="body" idx="2"/>
          </p:nvPr>
        </p:nvSpPr>
        <p:spPr>
          <a:xfrm>
            <a:off x="4648200" y="900115"/>
            <a:ext cx="4038600" cy="2545556"/>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3" name="Google Shape;33;p34"/>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4" name="Google Shape;34;p34"/>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5" name="Google Shape;35;p34"/>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36"/>
        <p:cNvGrpSpPr/>
        <p:nvPr/>
      </p:nvGrpSpPr>
      <p:grpSpPr>
        <a:xfrm>
          <a:off x="0" y="0"/>
          <a:ext cx="0" cy="0"/>
          <a:chOff x="0" y="0"/>
          <a:chExt cx="0" cy="0"/>
        </a:xfrm>
      </p:grpSpPr>
      <p:sp>
        <p:nvSpPr>
          <p:cNvPr id="37" name="Google Shape;37;p35"/>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35"/>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39" name="Google Shape;39;p35"/>
          <p:cNvSpPr txBox="1">
            <a:spLocks noGrp="1"/>
          </p:cNvSpPr>
          <p:nvPr>
            <p:ph type="body" idx="2"/>
          </p:nvPr>
        </p:nvSpPr>
        <p:spPr>
          <a:xfrm>
            <a:off x="457200" y="1631156"/>
            <a:ext cx="4040188" cy="296346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0" name="Google Shape;40;p35"/>
          <p:cNvSpPr txBox="1">
            <a:spLocks noGrp="1"/>
          </p:cNvSpPr>
          <p:nvPr>
            <p:ph type="body" idx="3"/>
          </p:nvPr>
        </p:nvSpPr>
        <p:spPr>
          <a:xfrm>
            <a:off x="4645030" y="1151335"/>
            <a:ext cx="4041775" cy="47982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1" name="Google Shape;41;p35"/>
          <p:cNvSpPr txBox="1">
            <a:spLocks noGrp="1"/>
          </p:cNvSpPr>
          <p:nvPr>
            <p:ph type="body" idx="4"/>
          </p:nvPr>
        </p:nvSpPr>
        <p:spPr>
          <a:xfrm>
            <a:off x="4645030" y="1631156"/>
            <a:ext cx="4041775" cy="296346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2" name="Google Shape;42;p35"/>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3" name="Google Shape;43;p35"/>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4" name="Google Shape;44;p35"/>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45"/>
        <p:cNvGrpSpPr/>
        <p:nvPr/>
      </p:nvGrpSpPr>
      <p:grpSpPr>
        <a:xfrm>
          <a:off x="0" y="0"/>
          <a:ext cx="0" cy="0"/>
          <a:chOff x="0" y="0"/>
          <a:chExt cx="0" cy="0"/>
        </a:xfrm>
      </p:grpSpPr>
      <p:sp>
        <p:nvSpPr>
          <p:cNvPr id="46" name="Google Shape;46;p36"/>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36"/>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8" name="Google Shape;48;p36"/>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9" name="Google Shape;49;p36"/>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50"/>
        <p:cNvGrpSpPr/>
        <p:nvPr/>
      </p:nvGrpSpPr>
      <p:grpSpPr>
        <a:xfrm>
          <a:off x="0" y="0"/>
          <a:ext cx="0" cy="0"/>
          <a:chOff x="0" y="0"/>
          <a:chExt cx="0" cy="0"/>
        </a:xfrm>
      </p:grpSpPr>
      <p:sp>
        <p:nvSpPr>
          <p:cNvPr id="51" name="Google Shape;51;p37"/>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2" name="Google Shape;52;p37"/>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3" name="Google Shape;53;p37"/>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54"/>
        <p:cNvGrpSpPr/>
        <p:nvPr/>
      </p:nvGrpSpPr>
      <p:grpSpPr>
        <a:xfrm>
          <a:off x="0" y="0"/>
          <a:ext cx="0" cy="0"/>
          <a:chOff x="0" y="0"/>
          <a:chExt cx="0" cy="0"/>
        </a:xfrm>
      </p:grpSpPr>
      <p:sp>
        <p:nvSpPr>
          <p:cNvPr id="55" name="Google Shape;55;p38"/>
          <p:cNvSpPr txBox="1">
            <a:spLocks noGrp="1"/>
          </p:cNvSpPr>
          <p:nvPr>
            <p:ph type="title"/>
          </p:nvPr>
        </p:nvSpPr>
        <p:spPr>
          <a:xfrm>
            <a:off x="457205" y="204787"/>
            <a:ext cx="3008313" cy="8715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38"/>
          <p:cNvSpPr txBox="1">
            <a:spLocks noGrp="1"/>
          </p:cNvSpPr>
          <p:nvPr>
            <p:ph type="body" idx="1"/>
          </p:nvPr>
        </p:nvSpPr>
        <p:spPr>
          <a:xfrm>
            <a:off x="3575050" y="204790"/>
            <a:ext cx="5111750" cy="4389835"/>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57" name="Google Shape;57;p38"/>
          <p:cNvSpPr txBox="1">
            <a:spLocks noGrp="1"/>
          </p:cNvSpPr>
          <p:nvPr>
            <p:ph type="body" idx="2"/>
          </p:nvPr>
        </p:nvSpPr>
        <p:spPr>
          <a:xfrm>
            <a:off x="457205" y="1076328"/>
            <a:ext cx="3008313" cy="351829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8" name="Google Shape;58;p38"/>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9" name="Google Shape;59;p38"/>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0" name="Google Shape;60;p38"/>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61"/>
        <p:cNvGrpSpPr/>
        <p:nvPr/>
      </p:nvGrpSpPr>
      <p:grpSpPr>
        <a:xfrm>
          <a:off x="0" y="0"/>
          <a:ext cx="0" cy="0"/>
          <a:chOff x="0" y="0"/>
          <a:chExt cx="0" cy="0"/>
        </a:xfrm>
      </p:grpSpPr>
      <p:sp>
        <p:nvSpPr>
          <p:cNvPr id="62" name="Google Shape;62;p39"/>
          <p:cNvSpPr txBox="1">
            <a:spLocks noGrp="1"/>
          </p:cNvSpPr>
          <p:nvPr>
            <p:ph type="title"/>
          </p:nvPr>
        </p:nvSpPr>
        <p:spPr>
          <a:xfrm>
            <a:off x="1792288" y="3600451"/>
            <a:ext cx="5486400" cy="425054"/>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39"/>
          <p:cNvSpPr>
            <a:spLocks noGrp="1"/>
          </p:cNvSpPr>
          <p:nvPr>
            <p:ph type="pic" idx="2"/>
          </p:nvPr>
        </p:nvSpPr>
        <p:spPr>
          <a:xfrm>
            <a:off x="1792288" y="459581"/>
            <a:ext cx="5486400" cy="3086100"/>
          </a:xfrm>
          <a:prstGeom prst="rect">
            <a:avLst/>
          </a:prstGeom>
          <a:noFill/>
          <a:ln>
            <a:noFill/>
          </a:ln>
        </p:spPr>
      </p:sp>
      <p:sp>
        <p:nvSpPr>
          <p:cNvPr id="64" name="Google Shape;64;p39"/>
          <p:cNvSpPr txBox="1">
            <a:spLocks noGrp="1"/>
          </p:cNvSpPr>
          <p:nvPr>
            <p:ph type="body" idx="1"/>
          </p:nvPr>
        </p:nvSpPr>
        <p:spPr>
          <a:xfrm>
            <a:off x="1792288" y="4025505"/>
            <a:ext cx="5486400" cy="60364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5" name="Google Shape;65;p39"/>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6" name="Google Shape;66;p39"/>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7" name="Google Shape;67;p39"/>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68"/>
        <p:cNvGrpSpPr/>
        <p:nvPr/>
      </p:nvGrpSpPr>
      <p:grpSpPr>
        <a:xfrm>
          <a:off x="0" y="0"/>
          <a:ext cx="0" cy="0"/>
          <a:chOff x="0" y="0"/>
          <a:chExt cx="0" cy="0"/>
        </a:xfrm>
      </p:grpSpPr>
      <p:sp>
        <p:nvSpPr>
          <p:cNvPr id="69" name="Google Shape;69;p40"/>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40"/>
          <p:cNvSpPr txBox="1">
            <a:spLocks noGrp="1"/>
          </p:cNvSpPr>
          <p:nvPr>
            <p:ph type="body" idx="1"/>
          </p:nvPr>
        </p:nvSpPr>
        <p:spPr>
          <a:xfrm rot="5400000">
            <a:off x="2874764" y="-1217413"/>
            <a:ext cx="3394472"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1" name="Google Shape;71;p40"/>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2" name="Google Shape;72;p40"/>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3" name="Google Shape;73;p40"/>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ítulo e texto verticais" type="vertTitleAndTx">
  <p:cSld name="VERTICAL_TITLE_AND_VERTICAL_TEXT">
    <p:spTree>
      <p:nvGrpSpPr>
        <p:cNvPr id="1" name="Shape 74"/>
        <p:cNvGrpSpPr/>
        <p:nvPr/>
      </p:nvGrpSpPr>
      <p:grpSpPr>
        <a:xfrm>
          <a:off x="0" y="0"/>
          <a:ext cx="0" cy="0"/>
          <a:chOff x="0" y="0"/>
          <a:chExt cx="0" cy="0"/>
        </a:xfrm>
      </p:grpSpPr>
      <p:sp>
        <p:nvSpPr>
          <p:cNvPr id="75" name="Google Shape;75;p41"/>
          <p:cNvSpPr txBox="1">
            <a:spLocks noGrp="1"/>
          </p:cNvSpPr>
          <p:nvPr>
            <p:ph type="title"/>
          </p:nvPr>
        </p:nvSpPr>
        <p:spPr>
          <a:xfrm rot="5400000">
            <a:off x="6012656" y="771527"/>
            <a:ext cx="3290888"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41"/>
          <p:cNvSpPr txBox="1">
            <a:spLocks noGrp="1"/>
          </p:cNvSpPr>
          <p:nvPr>
            <p:ph type="body" idx="1"/>
          </p:nvPr>
        </p:nvSpPr>
        <p:spPr>
          <a:xfrm rot="5400000">
            <a:off x="1821656" y="-1209673"/>
            <a:ext cx="3290888"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7" name="Google Shape;77;p41"/>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8" name="Google Shape;78;p41"/>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9" name="Google Shape;79;p41"/>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1">
            <a:alphaModFix/>
          </a:blip>
          <a:stretch>
            <a:fillRect/>
          </a:stretch>
        </a:blipFill>
        <a:effectLst/>
      </p:bgPr>
    </p:bg>
    <p:spTree>
      <p:nvGrpSpPr>
        <p:cNvPr id="1" name="Shape 5"/>
        <p:cNvGrpSpPr/>
        <p:nvPr/>
      </p:nvGrpSpPr>
      <p:grpSpPr>
        <a:xfrm>
          <a:off x="0" y="0"/>
          <a:ext cx="0" cy="0"/>
          <a:chOff x="0" y="0"/>
          <a:chExt cx="0" cy="0"/>
        </a:xfrm>
      </p:grpSpPr>
      <p:sp>
        <p:nvSpPr>
          <p:cNvPr id="6" name="Google Shape;6;p30"/>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0"/>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30"/>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dirty="0"/>
          </a:p>
        </p:txBody>
      </p:sp>
      <p:sp>
        <p:nvSpPr>
          <p:cNvPr id="9" name="Google Shape;9;p30"/>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dirty="0"/>
          </a:p>
        </p:txBody>
      </p:sp>
      <p:sp>
        <p:nvSpPr>
          <p:cNvPr id="10" name="Google Shape;10;p30"/>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259976" y="417526"/>
            <a:ext cx="8650942" cy="1141024"/>
          </a:xfrm>
          <a:prstGeom prst="rect">
            <a:avLst/>
          </a:prstGeom>
          <a:noFill/>
          <a:ln>
            <a:noFill/>
          </a:ln>
        </p:spPr>
        <p:txBody>
          <a:bodyPr spcFirstLastPara="1" wrap="square" lIns="91425" tIns="91425" rIns="91425" bIns="91425" anchor="b" anchorCtr="0">
            <a:noAutofit/>
          </a:bodyPr>
          <a:lstStyle/>
          <a:p>
            <a:pPr lvl="0">
              <a:buClr>
                <a:srgbClr val="0F243E"/>
              </a:buClr>
              <a:buSzPct val="100000"/>
            </a:pPr>
            <a:r>
              <a:rPr lang="pt-BR" sz="3200" b="1" dirty="0"/>
              <a:t>REUNIÃO DA COMISSÃO ORGANIZADORA – </a:t>
            </a:r>
            <a:br>
              <a:rPr lang="pt-BR" sz="3200" b="1" dirty="0"/>
            </a:br>
            <a:r>
              <a:rPr lang="pt-BR" sz="2800" b="1" dirty="0"/>
              <a:t>CONFERÊNCIA MUNICIPAL DE POLÍTICAS CULTURAIS</a:t>
            </a:r>
            <a:endParaRPr sz="3200" dirty="0">
              <a:solidFill>
                <a:schemeClr val="dk1"/>
              </a:solidFill>
            </a:endParaRPr>
          </a:p>
        </p:txBody>
      </p:sp>
      <p:cxnSp>
        <p:nvCxnSpPr>
          <p:cNvPr id="86" name="Google Shape;86;p1"/>
          <p:cNvCxnSpPr/>
          <p:nvPr/>
        </p:nvCxnSpPr>
        <p:spPr>
          <a:xfrm rot="10800000" flipH="1">
            <a:off x="0" y="2095928"/>
            <a:ext cx="9144000" cy="10274"/>
          </a:xfrm>
          <a:prstGeom prst="straightConnector1">
            <a:avLst/>
          </a:prstGeom>
          <a:noFill/>
          <a:ln w="9525" cap="flat" cmpd="sng">
            <a:solidFill>
              <a:srgbClr val="4A7DBA"/>
            </a:solidFill>
            <a:prstDash val="solid"/>
            <a:round/>
            <a:headEnd type="none" w="sm" len="sm"/>
            <a:tailEnd type="none" w="sm" len="sm"/>
          </a:ln>
        </p:spPr>
      </p:cxnSp>
      <p:sp>
        <p:nvSpPr>
          <p:cNvPr id="61441" name="Rectangle 1"/>
          <p:cNvSpPr>
            <a:spLocks noChangeArrowheads="1"/>
          </p:cNvSpPr>
          <p:nvPr/>
        </p:nvSpPr>
        <p:spPr bwMode="auto">
          <a:xfrm>
            <a:off x="259976" y="2490448"/>
            <a:ext cx="8650942"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pt-BR" sz="2200" b="1" dirty="0">
                <a:solidFill>
                  <a:schemeClr val="tx1"/>
                </a:solidFill>
                <a:latin typeface="Calibri" pitchFamily="34" charset="0"/>
                <a:ea typeface="Calibri" pitchFamily="34" charset="0"/>
                <a:cs typeface="Times New Roman" pitchFamily="18" charset="0"/>
              </a:rPr>
              <a:t>02</a:t>
            </a:r>
            <a:r>
              <a:rPr kumimoji="0" lang="pt-BR" sz="2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/08/2023</a:t>
            </a:r>
          </a:p>
          <a:p>
            <a:pPr marL="0" marR="0" lvl="0" indent="0" algn="ctr" defTabSz="914400" rtl="0" eaLnBrk="1" fontAlgn="base" latinLnBrk="0" hangingPunct="1">
              <a:lnSpc>
                <a:spcPct val="100000"/>
              </a:lnSpc>
              <a:spcBef>
                <a:spcPct val="0"/>
              </a:spcBef>
              <a:spcAft>
                <a:spcPct val="0"/>
              </a:spcAft>
              <a:buClrTx/>
              <a:buSzTx/>
              <a:buFontTx/>
              <a:buNone/>
              <a:tabLst/>
            </a:pPr>
            <a:endParaRPr lang="pt-BR" sz="2200" b="1" dirty="0">
              <a:solidFill>
                <a:schemeClr val="tx1"/>
              </a:solidFill>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2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Pinacoteca Municipal</a:t>
            </a:r>
            <a:endParaRPr kumimoji="0" lang="pt-BR" sz="2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976" y="143839"/>
            <a:ext cx="8624048" cy="851244"/>
          </a:xfrm>
        </p:spPr>
        <p:txBody>
          <a:bodyPr>
            <a:noAutofit/>
          </a:bodyPr>
          <a:lstStyle/>
          <a:p>
            <a:r>
              <a:rPr lang="pt-BR" sz="2400" dirty="0"/>
              <a:t>RESOLUÇÃO GSC nº 09/2022</a:t>
            </a:r>
            <a:br>
              <a:rPr lang="pt-BR" sz="2400" dirty="0"/>
            </a:br>
            <a:r>
              <a:rPr lang="pt-BR" sz="2400" dirty="0"/>
              <a:t>edição 2318  - 23 de setembro de 2022</a:t>
            </a:r>
            <a:endParaRPr lang="pt-BR" sz="3200" dirty="0"/>
          </a:p>
        </p:txBody>
      </p:sp>
      <p:sp>
        <p:nvSpPr>
          <p:cNvPr id="3" name="Espaço Reservado para Texto 2"/>
          <p:cNvSpPr>
            <a:spLocks noGrp="1"/>
          </p:cNvSpPr>
          <p:nvPr>
            <p:ph type="body" idx="1"/>
          </p:nvPr>
        </p:nvSpPr>
        <p:spPr>
          <a:xfrm>
            <a:off x="98612" y="995081"/>
            <a:ext cx="8785412" cy="3675531"/>
          </a:xfrm>
        </p:spPr>
        <p:txBody>
          <a:bodyPr>
            <a:normAutofit/>
          </a:bodyPr>
          <a:lstStyle/>
          <a:p>
            <a:pPr marL="50800" indent="0" algn="just">
              <a:buNone/>
            </a:pPr>
            <a:r>
              <a:rPr lang="pt-BR" sz="1600" dirty="0"/>
              <a:t>	Art. 6º As reuniões ordinárias da </a:t>
            </a:r>
            <a:r>
              <a:rPr lang="pt-BR" sz="1600" b="1" dirty="0"/>
              <a:t>Comissão Organizadora </a:t>
            </a:r>
            <a:r>
              <a:rPr lang="pt-BR" sz="1600" dirty="0"/>
              <a:t>ocorrerão as quartas-feiras, a cada 15 dias, com início no dia 14 de setembro de 2022, na Pinacoteca sendo que sua abertura se dará na primeira chamada, às 19h30, com quórum de 10 (dez) participantes; na segunda chamada, às 19h45, com quórum mínimo de 6 (seis) participantes; na terceira chamada, às 20h, com quórum mínimo de 2 (dois) participantes. </a:t>
            </a:r>
          </a:p>
          <a:p>
            <a:pPr marL="50800" indent="0" algn="just">
              <a:buNone/>
            </a:pPr>
            <a:r>
              <a:rPr lang="pt-BR" sz="1600" dirty="0"/>
              <a:t>Parágrafo único. </a:t>
            </a:r>
            <a:r>
              <a:rPr lang="pt-BR" sz="1600" i="1" dirty="0"/>
              <a:t>A partir do início dos trabalhos, em qualquer uma das chamadas acima, o suplente exercerá a titularidade até o fim da reunião. </a:t>
            </a:r>
            <a:r>
              <a:rPr lang="pt-BR" sz="1600" b="1" i="1" dirty="0"/>
              <a:t>O direito a voz e/ou voto são prerrogativas exclusivas dos titulares e suplentes</a:t>
            </a:r>
            <a:r>
              <a:rPr lang="pt-BR" sz="1600" i="1" dirty="0"/>
              <a:t>, a partir das regras antecipadamente listadas, não podendo as mesmas serem transferidas ou comutadas a terceiros presentes na reunião</a:t>
            </a:r>
            <a:r>
              <a:rPr lang="pt-BR" sz="1600" dirty="0"/>
              <a:t>. </a:t>
            </a:r>
          </a:p>
          <a:p>
            <a:pPr marL="50800" indent="0" algn="just">
              <a:buNone/>
            </a:pPr>
            <a:r>
              <a:rPr lang="pt-BR" sz="1600" dirty="0"/>
              <a:t>	Art. 7º Os suplentes poderão participar, com direito a voz, de todas as reuniões da Comissão Organizadora e, com direito a voz e voto, das reuniões onde os respectivos titulares estiverem ausentes.</a:t>
            </a:r>
          </a:p>
        </p:txBody>
      </p:sp>
    </p:spTree>
    <p:extLst>
      <p:ext uri="{BB962C8B-B14F-4D97-AF65-F5344CB8AC3E}">
        <p14:creationId xmlns:p14="http://schemas.microsoft.com/office/powerpoint/2010/main" val="2599366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976" y="143839"/>
            <a:ext cx="8624048" cy="851244"/>
          </a:xfrm>
        </p:spPr>
        <p:txBody>
          <a:bodyPr>
            <a:noAutofit/>
          </a:bodyPr>
          <a:lstStyle/>
          <a:p>
            <a:r>
              <a:rPr lang="pt-BR" sz="2400" dirty="0"/>
              <a:t>COMISSÃO ORGANIZADORA</a:t>
            </a:r>
            <a:endParaRPr lang="pt-BR" sz="3200" dirty="0"/>
          </a:p>
        </p:txBody>
      </p:sp>
      <p:sp>
        <p:nvSpPr>
          <p:cNvPr id="3" name="Espaço Reservado para Texto 2"/>
          <p:cNvSpPr>
            <a:spLocks noGrp="1"/>
          </p:cNvSpPr>
          <p:nvPr>
            <p:ph type="body" idx="1"/>
          </p:nvPr>
        </p:nvSpPr>
        <p:spPr>
          <a:xfrm>
            <a:off x="98612" y="995081"/>
            <a:ext cx="8785412" cy="3675531"/>
          </a:xfrm>
        </p:spPr>
        <p:txBody>
          <a:bodyPr>
            <a:normAutofit/>
          </a:bodyPr>
          <a:lstStyle/>
          <a:p>
            <a:pPr algn="just"/>
            <a:endParaRPr lang="pt-BR" sz="1800" dirty="0"/>
          </a:p>
          <a:p>
            <a:pPr algn="just"/>
            <a:endParaRPr lang="pt-BR" sz="1800" dirty="0"/>
          </a:p>
          <a:p>
            <a:pPr algn="just"/>
            <a:endParaRPr lang="pt-BR" sz="1800" dirty="0"/>
          </a:p>
        </p:txBody>
      </p:sp>
      <p:graphicFrame>
        <p:nvGraphicFramePr>
          <p:cNvPr id="4" name="Tabela 3">
            <a:extLst>
              <a:ext uri="{FF2B5EF4-FFF2-40B4-BE49-F238E27FC236}">
                <a16:creationId xmlns:a16="http://schemas.microsoft.com/office/drawing/2014/main" id="{6CD3E3C8-3ED0-310E-B943-96340F14B060}"/>
              </a:ext>
            </a:extLst>
          </p:cNvPr>
          <p:cNvGraphicFramePr>
            <a:graphicFrameLocks noGrp="1"/>
          </p:cNvGraphicFramePr>
          <p:nvPr>
            <p:extLst>
              <p:ext uri="{D42A27DB-BD31-4B8C-83A1-F6EECF244321}">
                <p14:modId xmlns:p14="http://schemas.microsoft.com/office/powerpoint/2010/main" val="2207560475"/>
              </p:ext>
            </p:extLst>
          </p:nvPr>
        </p:nvGraphicFramePr>
        <p:xfrm>
          <a:off x="259977" y="1704819"/>
          <a:ext cx="3818964" cy="1832205"/>
        </p:xfrm>
        <a:graphic>
          <a:graphicData uri="http://schemas.openxmlformats.org/drawingml/2006/table">
            <a:tbl>
              <a:tblPr firstRow="1" firstCol="1" bandRow="1">
                <a:tableStyleId>{2E38F42D-C6CB-4D7B-9C63-17A591212588}</a:tableStyleId>
              </a:tblPr>
              <a:tblGrid>
                <a:gridCol w="1909482">
                  <a:extLst>
                    <a:ext uri="{9D8B030D-6E8A-4147-A177-3AD203B41FA5}">
                      <a16:colId xmlns:a16="http://schemas.microsoft.com/office/drawing/2014/main" val="1031782623"/>
                    </a:ext>
                  </a:extLst>
                </a:gridCol>
                <a:gridCol w="1909482">
                  <a:extLst>
                    <a:ext uri="{9D8B030D-6E8A-4147-A177-3AD203B41FA5}">
                      <a16:colId xmlns:a16="http://schemas.microsoft.com/office/drawing/2014/main" val="3521584633"/>
                    </a:ext>
                  </a:extLst>
                </a:gridCol>
              </a:tblGrid>
              <a:tr h="366441">
                <a:tc>
                  <a:txBody>
                    <a:bodyPr/>
                    <a:lstStyle/>
                    <a:p>
                      <a:pPr algn="just">
                        <a:lnSpc>
                          <a:spcPct val="115000"/>
                        </a:lnSpc>
                        <a:spcAft>
                          <a:spcPts val="1000"/>
                        </a:spcAft>
                      </a:pPr>
                      <a:r>
                        <a:rPr lang="pt-BR" sz="1200" dirty="0">
                          <a:effectLst/>
                        </a:rPr>
                        <a:t>Alexandre </a:t>
                      </a:r>
                      <a:r>
                        <a:rPr lang="pt-BR" sz="1200" dirty="0" err="1">
                          <a:effectLst/>
                        </a:rPr>
                        <a:t>Angelini</a:t>
                      </a:r>
                      <a:endParaRPr lang="pt-BR"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just">
                        <a:lnSpc>
                          <a:spcPct val="115000"/>
                        </a:lnSpc>
                        <a:spcAft>
                          <a:spcPts val="1000"/>
                        </a:spcAft>
                      </a:pPr>
                      <a:r>
                        <a:rPr lang="pt-BR" sz="1200" dirty="0">
                          <a:effectLst/>
                        </a:rPr>
                        <a:t>Carmen de Melo Cordeiro</a:t>
                      </a:r>
                      <a:endParaRPr lang="pt-BR" sz="11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818478119"/>
                  </a:ext>
                </a:extLst>
              </a:tr>
              <a:tr h="366441">
                <a:tc>
                  <a:txBody>
                    <a:bodyPr/>
                    <a:lstStyle/>
                    <a:p>
                      <a:pPr algn="just">
                        <a:lnSpc>
                          <a:spcPct val="115000"/>
                        </a:lnSpc>
                        <a:spcAft>
                          <a:spcPts val="1000"/>
                        </a:spcAft>
                      </a:pPr>
                      <a:r>
                        <a:rPr lang="pt-BR" sz="1200" dirty="0">
                          <a:effectLst/>
                        </a:rPr>
                        <a:t>Daniel de Souza</a:t>
                      </a:r>
                      <a:endParaRPr lang="pt-BR"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just">
                        <a:lnSpc>
                          <a:spcPct val="115000"/>
                        </a:lnSpc>
                        <a:spcAft>
                          <a:spcPts val="1000"/>
                        </a:spcAft>
                      </a:pPr>
                      <a:r>
                        <a:rPr lang="pt-BR" sz="1200" dirty="0">
                          <a:effectLst/>
                        </a:rPr>
                        <a:t>Giovanna M. L. R. Ortiz</a:t>
                      </a:r>
                      <a:endParaRPr lang="pt-BR" sz="11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626014370"/>
                  </a:ext>
                </a:extLst>
              </a:tr>
              <a:tr h="366441">
                <a:tc>
                  <a:txBody>
                    <a:bodyPr/>
                    <a:lstStyle/>
                    <a:p>
                      <a:pPr algn="just">
                        <a:lnSpc>
                          <a:spcPct val="115000"/>
                        </a:lnSpc>
                        <a:spcAft>
                          <a:spcPts val="1000"/>
                        </a:spcAft>
                      </a:pPr>
                      <a:r>
                        <a:rPr lang="pt-BR" sz="1200" dirty="0">
                          <a:effectLst/>
                        </a:rPr>
                        <a:t>Maria Aparecida da Silva</a:t>
                      </a:r>
                      <a:endParaRPr lang="pt-BR"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just">
                        <a:lnSpc>
                          <a:spcPct val="115000"/>
                        </a:lnSpc>
                        <a:spcAft>
                          <a:spcPts val="1000"/>
                        </a:spcAft>
                      </a:pPr>
                      <a:r>
                        <a:rPr lang="pt-BR" sz="1200" dirty="0">
                          <a:effectLst/>
                        </a:rPr>
                        <a:t>Ligia Helena N. Von Villon</a:t>
                      </a:r>
                      <a:endParaRPr lang="pt-BR" sz="11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87473811"/>
                  </a:ext>
                </a:extLst>
              </a:tr>
              <a:tr h="366441">
                <a:tc>
                  <a:txBody>
                    <a:bodyPr/>
                    <a:lstStyle/>
                    <a:p>
                      <a:pPr algn="just">
                        <a:lnSpc>
                          <a:spcPct val="115000"/>
                        </a:lnSpc>
                        <a:spcAft>
                          <a:spcPts val="1000"/>
                        </a:spcAft>
                      </a:pPr>
                      <a:r>
                        <a:rPr lang="pt-BR" sz="1200">
                          <a:effectLst/>
                        </a:rPr>
                        <a:t>Ronaldo José Vitor Costa</a:t>
                      </a:r>
                      <a:endParaRPr lang="pt-BR" sz="1100">
                        <a:effectLst/>
                        <a:latin typeface="Calibri" panose="020F0502020204030204" pitchFamily="34" charset="0"/>
                        <a:ea typeface="Calibri" panose="020F0502020204030204" pitchFamily="34" charset="0"/>
                      </a:endParaRPr>
                    </a:p>
                  </a:txBody>
                  <a:tcPr marL="68580" marR="68580" marT="0" marB="0" anchor="ctr"/>
                </a:tc>
                <a:tc>
                  <a:txBody>
                    <a:bodyPr/>
                    <a:lstStyle/>
                    <a:p>
                      <a:pPr>
                        <a:lnSpc>
                          <a:spcPct val="115000"/>
                        </a:lnSpc>
                        <a:spcAft>
                          <a:spcPts val="1000"/>
                        </a:spcAft>
                      </a:pPr>
                      <a:r>
                        <a:rPr lang="pt-BR" sz="1200" dirty="0">
                          <a:effectLst/>
                        </a:rPr>
                        <a:t>Lucas José de Mendonça</a:t>
                      </a:r>
                      <a:endParaRPr lang="pt-BR" sz="11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306192698"/>
                  </a:ext>
                </a:extLst>
              </a:tr>
              <a:tr h="366441">
                <a:tc>
                  <a:txBody>
                    <a:bodyPr/>
                    <a:lstStyle/>
                    <a:p>
                      <a:pPr algn="just">
                        <a:lnSpc>
                          <a:spcPct val="115000"/>
                        </a:lnSpc>
                        <a:spcAft>
                          <a:spcPts val="1000"/>
                        </a:spcAft>
                      </a:pPr>
                      <a:r>
                        <a:rPr lang="pt-BR" sz="1200">
                          <a:effectLst/>
                        </a:rPr>
                        <a:t>Weslley Oliveira Dantas</a:t>
                      </a:r>
                      <a:endParaRPr lang="pt-BR" sz="1100">
                        <a:effectLst/>
                        <a:latin typeface="Calibri" panose="020F0502020204030204" pitchFamily="34" charset="0"/>
                        <a:ea typeface="Calibri" panose="020F0502020204030204" pitchFamily="34" charset="0"/>
                      </a:endParaRPr>
                    </a:p>
                  </a:txBody>
                  <a:tcPr marL="68580" marR="68580" marT="0" marB="0" anchor="ctr"/>
                </a:tc>
                <a:tc>
                  <a:txBody>
                    <a:bodyPr/>
                    <a:lstStyle/>
                    <a:p>
                      <a:pPr>
                        <a:lnSpc>
                          <a:spcPct val="115000"/>
                        </a:lnSpc>
                        <a:spcAft>
                          <a:spcPts val="1000"/>
                        </a:spcAft>
                      </a:pPr>
                      <a:r>
                        <a:rPr lang="pt-BR" sz="1100" dirty="0">
                          <a:effectLst/>
                        </a:rPr>
                        <a:t>Orlando José de Mendonça</a:t>
                      </a:r>
                      <a:endParaRPr lang="pt-BR" sz="11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486680466"/>
                  </a:ext>
                </a:extLst>
              </a:tr>
            </a:tbl>
          </a:graphicData>
        </a:graphic>
      </p:graphicFrame>
      <p:graphicFrame>
        <p:nvGraphicFramePr>
          <p:cNvPr id="5" name="Tabela 4">
            <a:extLst>
              <a:ext uri="{FF2B5EF4-FFF2-40B4-BE49-F238E27FC236}">
                <a16:creationId xmlns:a16="http://schemas.microsoft.com/office/drawing/2014/main" id="{6443038C-9AB2-3A4D-D81C-CB384C75A9E0}"/>
              </a:ext>
            </a:extLst>
          </p:cNvPr>
          <p:cNvGraphicFramePr>
            <a:graphicFrameLocks noGrp="1"/>
          </p:cNvGraphicFramePr>
          <p:nvPr>
            <p:extLst>
              <p:ext uri="{D42A27DB-BD31-4B8C-83A1-F6EECF244321}">
                <p14:modId xmlns:p14="http://schemas.microsoft.com/office/powerpoint/2010/main" val="2693924922"/>
              </p:ext>
            </p:extLst>
          </p:nvPr>
        </p:nvGraphicFramePr>
        <p:xfrm>
          <a:off x="4572000" y="1684958"/>
          <a:ext cx="4312024" cy="1871225"/>
        </p:xfrm>
        <a:graphic>
          <a:graphicData uri="http://schemas.openxmlformats.org/drawingml/2006/table">
            <a:tbl>
              <a:tblPr firstRow="1" firstCol="1" bandRow="1">
                <a:tableStyleId>{2E38F42D-C6CB-4D7B-9C63-17A591212588}</a:tableStyleId>
              </a:tblPr>
              <a:tblGrid>
                <a:gridCol w="2156012">
                  <a:extLst>
                    <a:ext uri="{9D8B030D-6E8A-4147-A177-3AD203B41FA5}">
                      <a16:colId xmlns:a16="http://schemas.microsoft.com/office/drawing/2014/main" val="1909011805"/>
                    </a:ext>
                  </a:extLst>
                </a:gridCol>
                <a:gridCol w="2156012">
                  <a:extLst>
                    <a:ext uri="{9D8B030D-6E8A-4147-A177-3AD203B41FA5}">
                      <a16:colId xmlns:a16="http://schemas.microsoft.com/office/drawing/2014/main" val="2998704245"/>
                    </a:ext>
                  </a:extLst>
                </a:gridCol>
              </a:tblGrid>
              <a:tr h="370413">
                <a:tc>
                  <a:txBody>
                    <a:bodyPr/>
                    <a:lstStyle/>
                    <a:p>
                      <a:pPr>
                        <a:lnSpc>
                          <a:spcPct val="115000"/>
                        </a:lnSpc>
                        <a:spcAft>
                          <a:spcPts val="1000"/>
                        </a:spcAft>
                      </a:pPr>
                      <a:r>
                        <a:rPr lang="pt-BR" sz="1200" dirty="0">
                          <a:effectLst/>
                        </a:rPr>
                        <a:t>Vanessa Ramos</a:t>
                      </a:r>
                      <a:endParaRPr lang="pt-BR"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just">
                        <a:lnSpc>
                          <a:spcPct val="115000"/>
                        </a:lnSpc>
                        <a:spcAft>
                          <a:spcPts val="1000"/>
                        </a:spcAft>
                      </a:pPr>
                      <a:r>
                        <a:rPr lang="pt-BR" sz="1200" dirty="0">
                          <a:effectLst/>
                        </a:rPr>
                        <a:t>Kelly Guimarães Moreira </a:t>
                      </a:r>
                      <a:endParaRPr lang="pt-BR" sz="11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659821832"/>
                  </a:ext>
                </a:extLst>
              </a:tr>
              <a:tr h="370413">
                <a:tc>
                  <a:txBody>
                    <a:bodyPr/>
                    <a:lstStyle/>
                    <a:p>
                      <a:pPr>
                        <a:lnSpc>
                          <a:spcPct val="115000"/>
                        </a:lnSpc>
                        <a:spcAft>
                          <a:spcPts val="1000"/>
                        </a:spcAft>
                      </a:pPr>
                      <a:r>
                        <a:rPr lang="pt-BR" sz="1000">
                          <a:effectLst/>
                        </a:rPr>
                        <a:t>Samara Dinis da Silva Modesto</a:t>
                      </a:r>
                      <a:endParaRPr lang="pt-BR" sz="1100">
                        <a:effectLst/>
                        <a:latin typeface="Calibri" panose="020F0502020204030204" pitchFamily="34" charset="0"/>
                        <a:ea typeface="Calibri" panose="020F0502020204030204" pitchFamily="34" charset="0"/>
                      </a:endParaRPr>
                    </a:p>
                  </a:txBody>
                  <a:tcPr marL="68580" marR="68580" marT="0" marB="0" anchor="ctr"/>
                </a:tc>
                <a:tc>
                  <a:txBody>
                    <a:bodyPr/>
                    <a:lstStyle/>
                    <a:p>
                      <a:pPr algn="just">
                        <a:lnSpc>
                          <a:spcPct val="115000"/>
                        </a:lnSpc>
                        <a:spcAft>
                          <a:spcPts val="1000"/>
                        </a:spcAft>
                      </a:pPr>
                      <a:r>
                        <a:rPr lang="pt-BR" sz="1200" dirty="0">
                          <a:effectLst/>
                        </a:rPr>
                        <a:t>Gustavo Cesar Gonçalves</a:t>
                      </a:r>
                      <a:endParaRPr lang="pt-BR" sz="11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799542094"/>
                  </a:ext>
                </a:extLst>
              </a:tr>
              <a:tr h="370413">
                <a:tc>
                  <a:txBody>
                    <a:bodyPr/>
                    <a:lstStyle/>
                    <a:p>
                      <a:pPr>
                        <a:lnSpc>
                          <a:spcPct val="115000"/>
                        </a:lnSpc>
                        <a:spcAft>
                          <a:spcPts val="1000"/>
                        </a:spcAft>
                      </a:pPr>
                      <a:r>
                        <a:rPr lang="pt-BR" sz="1100" dirty="0">
                          <a:effectLst/>
                        </a:rPr>
                        <a:t>Cátia Rodrigues de Sant'ana Prometi</a:t>
                      </a:r>
                      <a:r>
                        <a:rPr lang="pt-BR" sz="1200" dirty="0">
                          <a:effectLst/>
                        </a:rPr>
                        <a:t> </a:t>
                      </a:r>
                      <a:endParaRPr lang="pt-BR"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a:lnSpc>
                          <a:spcPct val="115000"/>
                        </a:lnSpc>
                        <a:spcAft>
                          <a:spcPts val="1000"/>
                        </a:spcAft>
                      </a:pPr>
                      <a:r>
                        <a:rPr lang="pt-BR" sz="1200" dirty="0">
                          <a:effectLst/>
                        </a:rPr>
                        <a:t>Thiago Oliveira Postigo</a:t>
                      </a:r>
                      <a:endParaRPr lang="pt-BR" sz="11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462256487"/>
                  </a:ext>
                </a:extLst>
              </a:tr>
              <a:tr h="370413">
                <a:tc>
                  <a:txBody>
                    <a:bodyPr/>
                    <a:lstStyle/>
                    <a:p>
                      <a:pPr>
                        <a:lnSpc>
                          <a:spcPct val="115000"/>
                        </a:lnSpc>
                        <a:spcAft>
                          <a:spcPts val="1000"/>
                        </a:spcAft>
                      </a:pPr>
                      <a:r>
                        <a:rPr lang="pt-BR" sz="1100">
                          <a:effectLst/>
                        </a:rPr>
                        <a:t>Jose Ricardo Quaglio</a:t>
                      </a:r>
                      <a:endParaRPr lang="pt-BR" sz="1100">
                        <a:effectLst/>
                        <a:latin typeface="Calibri" panose="020F0502020204030204" pitchFamily="34" charset="0"/>
                        <a:ea typeface="Calibri" panose="020F0502020204030204" pitchFamily="34" charset="0"/>
                      </a:endParaRPr>
                    </a:p>
                  </a:txBody>
                  <a:tcPr marL="68580" marR="68580" marT="0" marB="0" anchor="ctr"/>
                </a:tc>
                <a:tc>
                  <a:txBody>
                    <a:bodyPr/>
                    <a:lstStyle/>
                    <a:p>
                      <a:pPr>
                        <a:lnSpc>
                          <a:spcPct val="115000"/>
                        </a:lnSpc>
                        <a:spcAft>
                          <a:spcPts val="1000"/>
                        </a:spcAft>
                      </a:pPr>
                      <a:r>
                        <a:rPr lang="pt-BR" sz="1200" dirty="0">
                          <a:effectLst/>
                        </a:rPr>
                        <a:t>Cinthya Carmona</a:t>
                      </a:r>
                      <a:endParaRPr lang="pt-BR" sz="11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401357904"/>
                  </a:ext>
                </a:extLst>
              </a:tr>
              <a:tr h="370413">
                <a:tc>
                  <a:txBody>
                    <a:bodyPr/>
                    <a:lstStyle/>
                    <a:p>
                      <a:pPr>
                        <a:lnSpc>
                          <a:spcPct val="115000"/>
                        </a:lnSpc>
                        <a:spcAft>
                          <a:spcPts val="1000"/>
                        </a:spcAft>
                      </a:pPr>
                      <a:r>
                        <a:rPr lang="pt-BR" sz="1200" dirty="0">
                          <a:effectLst/>
                        </a:rPr>
                        <a:t>Kedley Correa de Moraes</a:t>
                      </a:r>
                      <a:endParaRPr lang="pt-BR"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just">
                        <a:lnSpc>
                          <a:spcPct val="115000"/>
                        </a:lnSpc>
                        <a:spcAft>
                          <a:spcPts val="1000"/>
                        </a:spcAft>
                      </a:pPr>
                      <a:r>
                        <a:rPr lang="pt-BR" sz="1200" dirty="0">
                          <a:effectLst/>
                        </a:rPr>
                        <a:t>Ellen Flores de Olivera</a:t>
                      </a:r>
                      <a:endParaRPr lang="pt-BR" sz="11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826913222"/>
                  </a:ext>
                </a:extLst>
              </a:tr>
            </a:tbl>
          </a:graphicData>
        </a:graphic>
      </p:graphicFrame>
      <p:sp>
        <p:nvSpPr>
          <p:cNvPr id="8" name="CaixaDeTexto 7">
            <a:extLst>
              <a:ext uri="{FF2B5EF4-FFF2-40B4-BE49-F238E27FC236}">
                <a16:creationId xmlns:a16="http://schemas.microsoft.com/office/drawing/2014/main" id="{09469466-3FA3-D644-5A8F-A8F9CD5C4BB6}"/>
              </a:ext>
            </a:extLst>
          </p:cNvPr>
          <p:cNvSpPr txBox="1"/>
          <p:nvPr/>
        </p:nvSpPr>
        <p:spPr>
          <a:xfrm>
            <a:off x="259976" y="1226977"/>
            <a:ext cx="3585883" cy="307777"/>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a:ln>
                  <a:noFill/>
                </a:ln>
                <a:solidFill>
                  <a:schemeClr val="tx1"/>
                </a:solidFill>
                <a:effectLst/>
                <a:latin typeface="Arial" panose="020B0604020202020204" pitchFamily="34" charset="0"/>
                <a:ea typeface="Arial" panose="020B0604020202020204" pitchFamily="34" charset="0"/>
              </a:rPr>
              <a:t>SOCIEDADE CIVIL</a:t>
            </a:r>
            <a:endParaRPr kumimoji="0" lang="pt-BR" altLang="pt-BR" sz="800" b="0" i="0" u="none" strike="noStrike" cap="none" normalizeH="0" baseline="0" dirty="0">
              <a:ln>
                <a:noFill/>
              </a:ln>
              <a:solidFill>
                <a:schemeClr val="tx1"/>
              </a:solidFill>
              <a:effectLst/>
              <a:latin typeface="Arial" panose="020B0604020202020204" pitchFamily="34" charset="0"/>
            </a:endParaRPr>
          </a:p>
        </p:txBody>
      </p:sp>
      <p:sp>
        <p:nvSpPr>
          <p:cNvPr id="10" name="CaixaDeTexto 9">
            <a:extLst>
              <a:ext uri="{FF2B5EF4-FFF2-40B4-BE49-F238E27FC236}">
                <a16:creationId xmlns:a16="http://schemas.microsoft.com/office/drawing/2014/main" id="{89FD6DBB-9C38-B02B-E3C7-11BE721E0E3D}"/>
              </a:ext>
            </a:extLst>
          </p:cNvPr>
          <p:cNvSpPr txBox="1"/>
          <p:nvPr/>
        </p:nvSpPr>
        <p:spPr>
          <a:xfrm>
            <a:off x="4576486" y="1223863"/>
            <a:ext cx="4307538" cy="307777"/>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a:ln>
                  <a:noFill/>
                </a:ln>
                <a:solidFill>
                  <a:schemeClr val="tx1"/>
                </a:solidFill>
                <a:effectLst/>
                <a:latin typeface="Arial" panose="020B0604020202020204" pitchFamily="34" charset="0"/>
                <a:ea typeface="Arial" panose="020B0604020202020204" pitchFamily="34" charset="0"/>
              </a:rPr>
              <a:t>PODER PÚBLICO</a:t>
            </a:r>
            <a:endParaRPr kumimoji="0" lang="pt-BR" altLang="pt-BR" sz="2000" b="0" i="0" u="none" strike="noStrike" cap="none" normalizeH="0" baseline="0" dirty="0">
              <a:ln>
                <a:noFill/>
              </a:ln>
              <a:solidFill>
                <a:schemeClr val="tx1"/>
              </a:solidFill>
              <a:effectLst/>
              <a:latin typeface="Arial" panose="020B0604020202020204" pitchFamily="34" charset="0"/>
            </a:endParaRPr>
          </a:p>
        </p:txBody>
      </p:sp>
      <p:sp>
        <p:nvSpPr>
          <p:cNvPr id="11" name="CaixaDeTexto 10">
            <a:extLst>
              <a:ext uri="{FF2B5EF4-FFF2-40B4-BE49-F238E27FC236}">
                <a16:creationId xmlns:a16="http://schemas.microsoft.com/office/drawing/2014/main" id="{64496C4B-6B48-B053-F1A2-825BD9C65202}"/>
              </a:ext>
            </a:extLst>
          </p:cNvPr>
          <p:cNvSpPr txBox="1"/>
          <p:nvPr/>
        </p:nvSpPr>
        <p:spPr>
          <a:xfrm>
            <a:off x="259975" y="4030613"/>
            <a:ext cx="5109883" cy="261610"/>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1050" dirty="0">
                <a:solidFill>
                  <a:schemeClr val="tx1"/>
                </a:solidFill>
                <a:latin typeface="Arial" panose="020B0604020202020204" pitchFamily="34" charset="0"/>
              </a:rPr>
              <a:t>Resolução nº. 08/2023 – Edição 2.369 - 16 de junho de 2023</a:t>
            </a:r>
            <a:endParaRPr kumimoji="0" lang="pt-BR" altLang="pt-BR" b="0" i="0" u="none" strike="noStrike" cap="none" normalizeH="0" baseline="0" dirty="0">
              <a:ln>
                <a:noFill/>
              </a:ln>
              <a:solidFill>
                <a:schemeClr val="tx1"/>
              </a:solidFill>
              <a:effectLst/>
              <a:latin typeface="Arial" panose="020B0604020202020204" pitchFamily="34" charset="0"/>
            </a:endParaRPr>
          </a:p>
        </p:txBody>
      </p:sp>
      <p:sp>
        <p:nvSpPr>
          <p:cNvPr id="6" name="CaixaDeTexto 5">
            <a:extLst>
              <a:ext uri="{FF2B5EF4-FFF2-40B4-BE49-F238E27FC236}">
                <a16:creationId xmlns:a16="http://schemas.microsoft.com/office/drawing/2014/main" id="{91B47DC0-9F98-B956-767B-07499D3907D2}"/>
              </a:ext>
            </a:extLst>
          </p:cNvPr>
          <p:cNvSpPr txBox="1"/>
          <p:nvPr/>
        </p:nvSpPr>
        <p:spPr>
          <a:xfrm>
            <a:off x="259974" y="3662593"/>
            <a:ext cx="8624048" cy="253916"/>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pt-BR" altLang="pt-BR" sz="1050" dirty="0">
                <a:solidFill>
                  <a:schemeClr val="tx1"/>
                </a:solidFill>
                <a:latin typeface="Arial" panose="020B0604020202020204" pitchFamily="34" charset="0"/>
              </a:rPr>
              <a:t>Fica designado para secretariar os trabalhos: Denise Gabriela Zanini </a:t>
            </a:r>
            <a:r>
              <a:rPr lang="pt-BR" altLang="pt-BR" sz="1050" dirty="0" err="1">
                <a:solidFill>
                  <a:schemeClr val="tx1"/>
                </a:solidFill>
                <a:latin typeface="Arial" panose="020B0604020202020204" pitchFamily="34" charset="0"/>
              </a:rPr>
              <a:t>Canovas</a:t>
            </a:r>
            <a:r>
              <a:rPr lang="pt-BR" altLang="pt-BR" sz="1050" dirty="0">
                <a:solidFill>
                  <a:schemeClr val="tx1"/>
                </a:solidFill>
                <a:latin typeface="Arial" panose="020B0604020202020204" pitchFamily="34" charset="0"/>
              </a:rPr>
              <a:t> </a:t>
            </a:r>
            <a:r>
              <a:rPr lang="pt-BR" altLang="pt-BR" sz="1050" dirty="0" err="1">
                <a:solidFill>
                  <a:schemeClr val="tx1"/>
                </a:solidFill>
                <a:latin typeface="Arial" panose="020B0604020202020204" pitchFamily="34" charset="0"/>
              </a:rPr>
              <a:t>Jimenes</a:t>
            </a:r>
            <a:endParaRPr kumimoji="0" lang="pt-BR" altLang="pt-BR"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92254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976" y="143838"/>
            <a:ext cx="8624048" cy="995991"/>
          </a:xfrm>
        </p:spPr>
        <p:txBody>
          <a:bodyPr>
            <a:noAutofit/>
          </a:bodyPr>
          <a:lstStyle/>
          <a:p>
            <a:r>
              <a:rPr lang="pt-BR" sz="3200" dirty="0"/>
              <a:t>PAUTA</a:t>
            </a:r>
            <a:endParaRPr lang="pt-BR" sz="4000" dirty="0"/>
          </a:p>
        </p:txBody>
      </p:sp>
      <p:sp>
        <p:nvSpPr>
          <p:cNvPr id="3" name="Espaço Reservado para Texto 2"/>
          <p:cNvSpPr>
            <a:spLocks noGrp="1"/>
          </p:cNvSpPr>
          <p:nvPr>
            <p:ph type="body" idx="1"/>
          </p:nvPr>
        </p:nvSpPr>
        <p:spPr>
          <a:xfrm>
            <a:off x="98612" y="781241"/>
            <a:ext cx="8785412" cy="2643277"/>
          </a:xfrm>
        </p:spPr>
        <p:txBody>
          <a:bodyPr>
            <a:normAutofit/>
          </a:bodyPr>
          <a:lstStyle/>
          <a:p>
            <a:pPr algn="just"/>
            <a:r>
              <a:rPr lang="pt-BR" sz="2000" dirty="0"/>
              <a:t>Conclusão do EIXO II;</a:t>
            </a:r>
          </a:p>
          <a:p>
            <a:pPr algn="just"/>
            <a:r>
              <a:rPr lang="pt-BR" sz="2000" dirty="0"/>
              <a:t>Discussão das considerações enviadas do EIXO III;</a:t>
            </a:r>
          </a:p>
          <a:p>
            <a:pPr algn="just"/>
            <a:endParaRPr lang="pt-BR" sz="2000" dirty="0"/>
          </a:p>
        </p:txBody>
      </p:sp>
      <p:sp>
        <p:nvSpPr>
          <p:cNvPr id="4" name="Título 1">
            <a:extLst>
              <a:ext uri="{FF2B5EF4-FFF2-40B4-BE49-F238E27FC236}">
                <a16:creationId xmlns:a16="http://schemas.microsoft.com/office/drawing/2014/main" id="{7BC154B2-B502-99DC-340F-D51E10A96DA5}"/>
              </a:ext>
            </a:extLst>
          </p:cNvPr>
          <p:cNvSpPr txBox="1">
            <a:spLocks/>
          </p:cNvSpPr>
          <p:nvPr/>
        </p:nvSpPr>
        <p:spPr>
          <a:xfrm>
            <a:off x="259976" y="3324529"/>
            <a:ext cx="8624048" cy="851244"/>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pt-BR" sz="2800" dirty="0"/>
              <a:t>COMBINADOS PARA REUNIÃO</a:t>
            </a:r>
            <a:endParaRPr lang="pt-BR" sz="3600" dirty="0"/>
          </a:p>
        </p:txBody>
      </p:sp>
      <p:sp>
        <p:nvSpPr>
          <p:cNvPr id="5" name="Espaço Reservado para Texto 2">
            <a:extLst>
              <a:ext uri="{FF2B5EF4-FFF2-40B4-BE49-F238E27FC236}">
                <a16:creationId xmlns:a16="http://schemas.microsoft.com/office/drawing/2014/main" id="{F7C21D0A-0825-78C7-DD58-BA885AEB0695}"/>
              </a:ext>
            </a:extLst>
          </p:cNvPr>
          <p:cNvSpPr txBox="1">
            <a:spLocks/>
          </p:cNvSpPr>
          <p:nvPr/>
        </p:nvSpPr>
        <p:spPr>
          <a:xfrm>
            <a:off x="98612" y="3862004"/>
            <a:ext cx="8785412" cy="446470"/>
          </a:xfrm>
          <a:prstGeom prst="rect">
            <a:avLst/>
          </a:prstGeom>
          <a:noFill/>
          <a:ln>
            <a:noFill/>
          </a:ln>
        </p:spPr>
        <p:txBody>
          <a:bodyPr spcFirstLastPara="1" wrap="square" lIns="91425" tIns="45700" rIns="91425" bIns="45700" anchor="t" anchorCtr="0">
            <a:normAutofit fontScale="70000" lnSpcReduction="20000"/>
          </a:bodyPr>
          <a:lstStyle>
            <a:defPPr marR="0" lvl="0" algn="l" rtl="0">
              <a:lnSpc>
                <a:spcPct val="100000"/>
              </a:lnSpc>
              <a:spcBef>
                <a:spcPts val="0"/>
              </a:spcBef>
              <a:spcAft>
                <a:spcPts val="0"/>
              </a:spcAft>
            </a:defPPr>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algn="just"/>
            <a:r>
              <a:rPr lang="pt-BR" sz="3100" dirty="0"/>
              <a:t>Teto para a reunião: 20:30h</a:t>
            </a:r>
          </a:p>
          <a:p>
            <a:pPr algn="just"/>
            <a:endParaRPr lang="pt-BR" sz="2000" dirty="0"/>
          </a:p>
          <a:p>
            <a:pPr algn="just"/>
            <a:endParaRPr lang="pt-BR" sz="2000" dirty="0"/>
          </a:p>
        </p:txBody>
      </p:sp>
    </p:spTree>
    <p:extLst>
      <p:ext uri="{BB962C8B-B14F-4D97-AF65-F5344CB8AC3E}">
        <p14:creationId xmlns:p14="http://schemas.microsoft.com/office/powerpoint/2010/main" val="2322419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976" y="143839"/>
            <a:ext cx="8624048" cy="851244"/>
          </a:xfrm>
        </p:spPr>
        <p:txBody>
          <a:bodyPr>
            <a:noAutofit/>
          </a:bodyPr>
          <a:lstStyle/>
          <a:p>
            <a:r>
              <a:rPr lang="pt-BR" sz="2400" dirty="0"/>
              <a:t>PRÓXIMAS REUNIÕES</a:t>
            </a:r>
          </a:p>
        </p:txBody>
      </p:sp>
      <p:sp>
        <p:nvSpPr>
          <p:cNvPr id="3" name="Espaço Reservado para Texto 2"/>
          <p:cNvSpPr>
            <a:spLocks noGrp="1"/>
          </p:cNvSpPr>
          <p:nvPr>
            <p:ph type="body" idx="1"/>
          </p:nvPr>
        </p:nvSpPr>
        <p:spPr>
          <a:xfrm>
            <a:off x="98612" y="995081"/>
            <a:ext cx="8785412" cy="3675531"/>
          </a:xfrm>
        </p:spPr>
        <p:txBody>
          <a:bodyPr>
            <a:normAutofit/>
          </a:bodyPr>
          <a:lstStyle/>
          <a:p>
            <a:pPr algn="just"/>
            <a:endParaRPr lang="pt-BR" sz="1800" dirty="0"/>
          </a:p>
          <a:p>
            <a:pPr algn="just"/>
            <a:endParaRPr lang="pt-BR" sz="1800" dirty="0"/>
          </a:p>
          <a:p>
            <a:pPr algn="just"/>
            <a:endParaRPr lang="pt-BR" sz="1800" dirty="0"/>
          </a:p>
        </p:txBody>
      </p:sp>
      <p:graphicFrame>
        <p:nvGraphicFramePr>
          <p:cNvPr id="6" name="Tabela 5">
            <a:extLst>
              <a:ext uri="{FF2B5EF4-FFF2-40B4-BE49-F238E27FC236}">
                <a16:creationId xmlns:a16="http://schemas.microsoft.com/office/drawing/2014/main" id="{6DB9D480-BA40-1168-3ED1-CF1909FA8053}"/>
              </a:ext>
            </a:extLst>
          </p:cNvPr>
          <p:cNvGraphicFramePr>
            <a:graphicFrameLocks noGrp="1"/>
          </p:cNvGraphicFramePr>
          <p:nvPr>
            <p:extLst>
              <p:ext uri="{D42A27DB-BD31-4B8C-83A1-F6EECF244321}">
                <p14:modId xmlns:p14="http://schemas.microsoft.com/office/powerpoint/2010/main" val="32969228"/>
              </p:ext>
            </p:extLst>
          </p:nvPr>
        </p:nvGraphicFramePr>
        <p:xfrm>
          <a:off x="457199" y="959666"/>
          <a:ext cx="8157883" cy="1761231"/>
        </p:xfrm>
        <a:graphic>
          <a:graphicData uri="http://schemas.openxmlformats.org/drawingml/2006/table">
            <a:tbl>
              <a:tblPr firstRow="1" firstCol="1" bandRow="1">
                <a:tableStyleId>{2E38F42D-C6CB-4D7B-9C63-17A591212588}</a:tableStyleId>
              </a:tblPr>
              <a:tblGrid>
                <a:gridCol w="2233719">
                  <a:extLst>
                    <a:ext uri="{9D8B030D-6E8A-4147-A177-3AD203B41FA5}">
                      <a16:colId xmlns:a16="http://schemas.microsoft.com/office/drawing/2014/main" val="3436668523"/>
                    </a:ext>
                  </a:extLst>
                </a:gridCol>
                <a:gridCol w="5924164">
                  <a:extLst>
                    <a:ext uri="{9D8B030D-6E8A-4147-A177-3AD203B41FA5}">
                      <a16:colId xmlns:a16="http://schemas.microsoft.com/office/drawing/2014/main" val="1377106551"/>
                    </a:ext>
                  </a:extLst>
                </a:gridCol>
              </a:tblGrid>
              <a:tr h="587077">
                <a:tc>
                  <a:txBody>
                    <a:bodyPr/>
                    <a:lstStyle/>
                    <a:p>
                      <a:pPr algn="just">
                        <a:lnSpc>
                          <a:spcPct val="115000"/>
                        </a:lnSpc>
                        <a:spcAft>
                          <a:spcPts val="1000"/>
                        </a:spcAft>
                      </a:pPr>
                      <a:r>
                        <a:rPr lang="pt-BR" sz="1400" dirty="0">
                          <a:effectLst/>
                          <a:latin typeface="Calibri" panose="020F0502020204030204" pitchFamily="34" charset="0"/>
                          <a:ea typeface="Calibri" panose="020F0502020204030204" pitchFamily="34" charset="0"/>
                        </a:rPr>
                        <a:t>09/08/2023 (quarta-feira)</a:t>
                      </a:r>
                    </a:p>
                  </a:txBody>
                  <a:tcPr marL="68580" marR="68580" marT="0" marB="0" anchor="ctr"/>
                </a:tc>
                <a:tc>
                  <a:txBody>
                    <a:bodyPr/>
                    <a:lstStyle/>
                    <a:p>
                      <a:pPr marL="0" marR="0" lvl="0" indent="0" algn="l" defTabSz="914400" rtl="0" eaLnBrk="1" fontAlgn="auto" latinLnBrk="0" hangingPunct="1">
                        <a:lnSpc>
                          <a:spcPct val="115000"/>
                        </a:lnSpc>
                        <a:spcBef>
                          <a:spcPts val="0"/>
                        </a:spcBef>
                        <a:spcAft>
                          <a:spcPts val="1000"/>
                        </a:spcAft>
                        <a:buClr>
                          <a:srgbClr val="000000"/>
                        </a:buClr>
                        <a:buSzTx/>
                        <a:buFont typeface="Arial"/>
                        <a:buNone/>
                        <a:tabLst/>
                        <a:defRPr/>
                      </a:pPr>
                      <a:r>
                        <a:rPr lang="pt-BR" sz="1400" dirty="0">
                          <a:effectLst/>
                          <a:latin typeface="Calibri" panose="020F0502020204030204" pitchFamily="34" charset="0"/>
                          <a:ea typeface="Calibri" panose="020F0502020204030204" pitchFamily="34" charset="0"/>
                        </a:rPr>
                        <a:t>Discussão das considerações enviadas (até 2 dias antes da reunião) do EIXO IV</a:t>
                      </a:r>
                      <a:br>
                        <a:rPr lang="pt-BR" sz="1400" dirty="0">
                          <a:effectLst/>
                          <a:latin typeface="Calibri" panose="020F0502020204030204" pitchFamily="34" charset="0"/>
                          <a:ea typeface="Calibri" panose="020F0502020204030204" pitchFamily="34" charset="0"/>
                        </a:rPr>
                      </a:br>
                      <a:r>
                        <a:rPr lang="pt-BR" sz="1400" dirty="0">
                          <a:effectLst/>
                          <a:latin typeface="Calibri" panose="020F0502020204030204" pitchFamily="34" charset="0"/>
                          <a:ea typeface="Calibri" panose="020F0502020204030204" pitchFamily="34" charset="0"/>
                        </a:rPr>
                        <a:t>Votação da proposta do texto base e liberação para Sociedade Civil</a:t>
                      </a:r>
                    </a:p>
                  </a:txBody>
                  <a:tcPr marL="68580" marR="68580" marT="0" marB="0" anchor="ctr"/>
                </a:tc>
                <a:extLst>
                  <a:ext uri="{0D108BD9-81ED-4DB2-BD59-A6C34878D82A}">
                    <a16:rowId xmlns:a16="http://schemas.microsoft.com/office/drawing/2014/main" val="935776325"/>
                  </a:ext>
                </a:extLst>
              </a:tr>
              <a:tr h="587077">
                <a:tc>
                  <a:txBody>
                    <a:bodyPr/>
                    <a:lstStyle/>
                    <a:p>
                      <a:pPr algn="just">
                        <a:lnSpc>
                          <a:spcPct val="115000"/>
                        </a:lnSpc>
                        <a:spcAft>
                          <a:spcPts val="1000"/>
                        </a:spcAft>
                      </a:pPr>
                      <a:r>
                        <a:rPr lang="pt-BR" sz="1400" dirty="0">
                          <a:effectLst/>
                          <a:latin typeface="Calibri" panose="020F0502020204030204" pitchFamily="34" charset="0"/>
                          <a:ea typeface="Calibri" panose="020F0502020204030204" pitchFamily="34" charset="0"/>
                        </a:rPr>
                        <a:t>10/08/2023 (quinta-feira)</a:t>
                      </a:r>
                    </a:p>
                  </a:txBody>
                  <a:tcPr marL="68580" marR="68580" marT="0" marB="0" anchor="ctr"/>
                </a:tc>
                <a:tc>
                  <a:txBody>
                    <a:bodyPr/>
                    <a:lstStyle/>
                    <a:p>
                      <a:pPr marL="0" marR="0" lvl="0" indent="0" algn="l" defTabSz="914400" rtl="0" eaLnBrk="1" fontAlgn="auto" latinLnBrk="0" hangingPunct="1">
                        <a:lnSpc>
                          <a:spcPct val="115000"/>
                        </a:lnSpc>
                        <a:spcBef>
                          <a:spcPts val="0"/>
                        </a:spcBef>
                        <a:spcAft>
                          <a:spcPts val="1000"/>
                        </a:spcAft>
                        <a:buClr>
                          <a:srgbClr val="000000"/>
                        </a:buClr>
                        <a:buSzTx/>
                        <a:buFont typeface="Arial"/>
                        <a:buNone/>
                        <a:tabLst/>
                        <a:defRPr/>
                      </a:pPr>
                      <a:r>
                        <a:rPr lang="pt-BR" sz="1400" dirty="0">
                          <a:effectLst/>
                          <a:latin typeface="Calibri" panose="020F0502020204030204" pitchFamily="34" charset="0"/>
                          <a:ea typeface="Calibri" panose="020F0502020204030204" pitchFamily="34" charset="0"/>
                        </a:rPr>
                        <a:t>Publica no Portal da Cultura a proposta do documento base (aberto Sociedade civil até 10/09)</a:t>
                      </a:r>
                    </a:p>
                  </a:txBody>
                  <a:tcPr marL="68580" marR="68580" marT="0" marB="0" anchor="ctr"/>
                </a:tc>
                <a:extLst>
                  <a:ext uri="{0D108BD9-81ED-4DB2-BD59-A6C34878D82A}">
                    <a16:rowId xmlns:a16="http://schemas.microsoft.com/office/drawing/2014/main" val="4282689300"/>
                  </a:ext>
                </a:extLst>
              </a:tr>
              <a:tr h="587077">
                <a:tc>
                  <a:txBody>
                    <a:bodyPr/>
                    <a:lstStyle/>
                    <a:p>
                      <a:pPr algn="just">
                        <a:lnSpc>
                          <a:spcPct val="115000"/>
                        </a:lnSpc>
                        <a:spcAft>
                          <a:spcPts val="1000"/>
                        </a:spcAft>
                      </a:pPr>
                      <a:r>
                        <a:rPr lang="pt-BR" sz="1400" dirty="0">
                          <a:effectLst/>
                          <a:latin typeface="Calibri" panose="020F0502020204030204" pitchFamily="34" charset="0"/>
                          <a:ea typeface="Calibri" panose="020F0502020204030204" pitchFamily="34" charset="0"/>
                        </a:rPr>
                        <a:t>23/08/2023 (quarta-feira)</a:t>
                      </a:r>
                    </a:p>
                  </a:txBody>
                  <a:tcPr marL="68580" marR="68580" marT="0" marB="0" anchor="ctr"/>
                </a:tc>
                <a:tc>
                  <a:txBody>
                    <a:bodyPr/>
                    <a:lstStyle/>
                    <a:p>
                      <a:pPr marL="0" marR="0" lvl="0" indent="0" algn="l" defTabSz="914400" rtl="0" eaLnBrk="1" fontAlgn="auto" latinLnBrk="0" hangingPunct="1">
                        <a:lnSpc>
                          <a:spcPct val="115000"/>
                        </a:lnSpc>
                        <a:spcBef>
                          <a:spcPts val="0"/>
                        </a:spcBef>
                        <a:spcAft>
                          <a:spcPts val="1000"/>
                        </a:spcAft>
                        <a:buClr>
                          <a:srgbClr val="000000"/>
                        </a:buClr>
                        <a:buSzTx/>
                        <a:buFont typeface="Arial"/>
                        <a:buNone/>
                        <a:tabLst/>
                        <a:defRPr/>
                      </a:pPr>
                      <a:r>
                        <a:rPr lang="pt-BR" sz="1400" dirty="0">
                          <a:effectLst/>
                          <a:latin typeface="Calibri" panose="020F0502020204030204" pitchFamily="34" charset="0"/>
                          <a:ea typeface="Calibri" panose="020F0502020204030204" pitchFamily="34" charset="0"/>
                        </a:rPr>
                        <a:t>Sugestão de próxima reunião</a:t>
                      </a:r>
                    </a:p>
                  </a:txBody>
                  <a:tcPr marL="68580" marR="68580" marT="0" marB="0" anchor="ctr"/>
                </a:tc>
                <a:extLst>
                  <a:ext uri="{0D108BD9-81ED-4DB2-BD59-A6C34878D82A}">
                    <a16:rowId xmlns:a16="http://schemas.microsoft.com/office/drawing/2014/main" val="526178574"/>
                  </a:ext>
                </a:extLst>
              </a:tr>
            </a:tbl>
          </a:graphicData>
        </a:graphic>
      </p:graphicFrame>
    </p:spTree>
    <p:extLst>
      <p:ext uri="{BB962C8B-B14F-4D97-AF65-F5344CB8AC3E}">
        <p14:creationId xmlns:p14="http://schemas.microsoft.com/office/powerpoint/2010/main" val="2018992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98612" y="995081"/>
            <a:ext cx="8785412" cy="3675531"/>
          </a:xfrm>
        </p:spPr>
        <p:txBody>
          <a:bodyPr>
            <a:normAutofit/>
          </a:bodyPr>
          <a:lstStyle/>
          <a:p>
            <a:pPr algn="just"/>
            <a:endParaRPr lang="pt-BR" sz="1800" dirty="0"/>
          </a:p>
          <a:p>
            <a:pPr algn="just"/>
            <a:endParaRPr lang="pt-BR" sz="1800" dirty="0"/>
          </a:p>
          <a:p>
            <a:pPr algn="just"/>
            <a:endParaRPr lang="pt-BR" sz="1800" dirty="0"/>
          </a:p>
        </p:txBody>
      </p:sp>
    </p:spTree>
    <p:extLst>
      <p:ext uri="{BB962C8B-B14F-4D97-AF65-F5344CB8AC3E}">
        <p14:creationId xmlns:p14="http://schemas.microsoft.com/office/powerpoint/2010/main" val="286781498"/>
      </p:ext>
    </p:extLst>
  </p:cSld>
  <p:clrMapOvr>
    <a:masterClrMapping/>
  </p:clrMapOvr>
</p:sld>
</file>

<file path=ppt/theme/theme1.xml><?xml version="1.0" encoding="utf-8"?>
<a:theme xmlns:a="http://schemas.openxmlformats.org/drawingml/2006/main"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12912</TotalTime>
  <Words>410</Words>
  <Application>Microsoft Office PowerPoint</Application>
  <PresentationFormat>Apresentação na tela (16:9)</PresentationFormat>
  <Paragraphs>48</Paragraphs>
  <Slides>6</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6</vt:i4>
      </vt:variant>
    </vt:vector>
  </HeadingPairs>
  <TitlesOfParts>
    <vt:vector size="9" baseType="lpstr">
      <vt:lpstr>Calibri</vt:lpstr>
      <vt:lpstr>Arial</vt:lpstr>
      <vt:lpstr>Tema do Office</vt:lpstr>
      <vt:lpstr>REUNIÃO DA COMISSÃO ORGANIZADORA –  CONFERÊNCIA MUNICIPAL DE POLÍTICAS CULTURAIS</vt:lpstr>
      <vt:lpstr>RESOLUÇÃO GSC nº 09/2022 edição 2318  - 23 de setembro de 2022</vt:lpstr>
      <vt:lpstr>COMISSÃO ORGANIZADORA</vt:lpstr>
      <vt:lpstr>PAUTA</vt:lpstr>
      <vt:lpstr>PRÓXIMAS REUNIÕES</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LEI PAULO GUSTAVO Lei Complementar nº195 – 08/07/2022</dc:title>
  <dc:creator>Daniele Sena de Almeida</dc:creator>
  <cp:lastModifiedBy>José Ricardo Quaglio</cp:lastModifiedBy>
  <cp:revision>147</cp:revision>
  <dcterms:modified xsi:type="dcterms:W3CDTF">2023-08-02T20:51:33Z</dcterms:modified>
</cp:coreProperties>
</file>